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Lst>
  <p:notesMasterIdLst>
    <p:notesMasterId r:id="rId61"/>
  </p:notesMasterIdLst>
  <p:handoutMasterIdLst>
    <p:handoutMasterId r:id="rId62"/>
  </p:handoutMasterIdLst>
  <p:sldIdLst>
    <p:sldId id="268" r:id="rId3"/>
    <p:sldId id="273" r:id="rId4"/>
    <p:sldId id="364" r:id="rId5"/>
    <p:sldId id="302" r:id="rId6"/>
    <p:sldId id="357" r:id="rId7"/>
    <p:sldId id="272" r:id="rId8"/>
    <p:sldId id="335" r:id="rId9"/>
    <p:sldId id="298" r:id="rId10"/>
    <p:sldId id="308" r:id="rId11"/>
    <p:sldId id="338" r:id="rId12"/>
    <p:sldId id="339" r:id="rId13"/>
    <p:sldId id="334" r:id="rId14"/>
    <p:sldId id="274" r:id="rId15"/>
    <p:sldId id="310" r:id="rId16"/>
    <p:sldId id="311" r:id="rId17"/>
    <p:sldId id="312" r:id="rId18"/>
    <p:sldId id="320" r:id="rId19"/>
    <p:sldId id="313" r:id="rId20"/>
    <p:sldId id="314" r:id="rId21"/>
    <p:sldId id="315" r:id="rId22"/>
    <p:sldId id="316" r:id="rId23"/>
    <p:sldId id="322" r:id="rId24"/>
    <p:sldId id="317" r:id="rId25"/>
    <p:sldId id="323" r:id="rId26"/>
    <p:sldId id="318" r:id="rId27"/>
    <p:sldId id="324" r:id="rId28"/>
    <p:sldId id="319" r:id="rId29"/>
    <p:sldId id="325" r:id="rId30"/>
    <p:sldId id="303" r:id="rId31"/>
    <p:sldId id="301" r:id="rId32"/>
    <p:sldId id="306" r:id="rId33"/>
    <p:sldId id="307" r:id="rId34"/>
    <p:sldId id="348" r:id="rId35"/>
    <p:sldId id="347" r:id="rId36"/>
    <p:sldId id="346" r:id="rId37"/>
    <p:sldId id="349" r:id="rId38"/>
    <p:sldId id="275" r:id="rId39"/>
    <p:sldId id="330" r:id="rId40"/>
    <p:sldId id="332" r:id="rId41"/>
    <p:sldId id="341" r:id="rId42"/>
    <p:sldId id="350" r:id="rId43"/>
    <p:sldId id="342" r:id="rId44"/>
    <p:sldId id="344" r:id="rId45"/>
    <p:sldId id="340" r:id="rId46"/>
    <p:sldId id="352" r:id="rId47"/>
    <p:sldId id="343" r:id="rId48"/>
    <p:sldId id="355" r:id="rId49"/>
    <p:sldId id="356" r:id="rId50"/>
    <p:sldId id="354" r:id="rId51"/>
    <p:sldId id="337" r:id="rId52"/>
    <p:sldId id="359" r:id="rId53"/>
    <p:sldId id="360" r:id="rId54"/>
    <p:sldId id="361" r:id="rId55"/>
    <p:sldId id="331" r:id="rId56"/>
    <p:sldId id="328" r:id="rId57"/>
    <p:sldId id="362" r:id="rId58"/>
    <p:sldId id="363" r:id="rId59"/>
    <p:sldId id="291"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624CAA6-B79A-324C-AA25-1247D3C3D16D}">
          <p14:sldIdLst>
            <p14:sldId id="268"/>
            <p14:sldId id="273"/>
            <p14:sldId id="364"/>
            <p14:sldId id="302"/>
            <p14:sldId id="357"/>
            <p14:sldId id="272"/>
            <p14:sldId id="335"/>
            <p14:sldId id="298"/>
            <p14:sldId id="308"/>
            <p14:sldId id="338"/>
            <p14:sldId id="339"/>
            <p14:sldId id="334"/>
            <p14:sldId id="274"/>
            <p14:sldId id="310"/>
            <p14:sldId id="311"/>
            <p14:sldId id="312"/>
            <p14:sldId id="320"/>
            <p14:sldId id="313"/>
            <p14:sldId id="314"/>
            <p14:sldId id="315"/>
            <p14:sldId id="316"/>
            <p14:sldId id="322"/>
            <p14:sldId id="317"/>
            <p14:sldId id="323"/>
            <p14:sldId id="318"/>
            <p14:sldId id="324"/>
            <p14:sldId id="319"/>
            <p14:sldId id="325"/>
            <p14:sldId id="303"/>
            <p14:sldId id="301"/>
            <p14:sldId id="306"/>
            <p14:sldId id="307"/>
            <p14:sldId id="348"/>
            <p14:sldId id="347"/>
            <p14:sldId id="346"/>
            <p14:sldId id="349"/>
            <p14:sldId id="275"/>
            <p14:sldId id="330"/>
            <p14:sldId id="332"/>
            <p14:sldId id="341"/>
            <p14:sldId id="350"/>
            <p14:sldId id="342"/>
            <p14:sldId id="344"/>
            <p14:sldId id="340"/>
            <p14:sldId id="352"/>
            <p14:sldId id="343"/>
            <p14:sldId id="355"/>
            <p14:sldId id="356"/>
            <p14:sldId id="354"/>
            <p14:sldId id="337"/>
            <p14:sldId id="359"/>
            <p14:sldId id="360"/>
            <p14:sldId id="361"/>
            <p14:sldId id="331"/>
            <p14:sldId id="328"/>
            <p14:sldId id="362"/>
            <p14:sldId id="363"/>
            <p14:sldId id="291"/>
          </p14:sldIdLst>
        </p14:section>
      </p14:sectionLst>
    </p:ext>
    <p:ext uri="{EFAFB233-063F-42B5-8137-9DF3F51BA10A}">
      <p15:sldGuideLst xmlns:p15="http://schemas.microsoft.com/office/powerpoint/2012/main">
        <p15:guide id="1" orient="horz" pos="4032">
          <p15:clr>
            <a:srgbClr val="A4A3A4"/>
          </p15:clr>
        </p15:guide>
        <p15:guide id="2" orient="horz" pos="192">
          <p15:clr>
            <a:srgbClr val="A4A3A4"/>
          </p15:clr>
        </p15:guide>
        <p15:guide id="3" orient="horz" pos="288">
          <p15:clr>
            <a:srgbClr val="A4A3A4"/>
          </p15:clr>
        </p15:guide>
        <p15:guide id="4" orient="horz" pos="432">
          <p15:clr>
            <a:srgbClr val="A4A3A4"/>
          </p15:clr>
        </p15:guide>
        <p15:guide id="5" orient="horz" pos="912">
          <p15:clr>
            <a:srgbClr val="A4A3A4"/>
          </p15:clr>
        </p15:guide>
        <p15:guide id="6" orient="horz" pos="2160">
          <p15:clr>
            <a:srgbClr val="A4A3A4"/>
          </p15:clr>
        </p15:guide>
        <p15:guide id="7" pos="5472">
          <p15:clr>
            <a:srgbClr val="A4A3A4"/>
          </p15:clr>
        </p15:guide>
        <p15:guide id="8" pos="2880">
          <p15:clr>
            <a:srgbClr val="A4A3A4"/>
          </p15:clr>
        </p15:guide>
        <p15:guide id="9"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3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86391" autoAdjust="0"/>
  </p:normalViewPr>
  <p:slideViewPr>
    <p:cSldViewPr snapToObjects="1">
      <p:cViewPr varScale="1">
        <p:scale>
          <a:sx n="93" d="100"/>
          <a:sy n="93" d="100"/>
        </p:scale>
        <p:origin x="1440" y="90"/>
      </p:cViewPr>
      <p:guideLst>
        <p:guide orient="horz" pos="4032"/>
        <p:guide orient="horz" pos="192"/>
        <p:guide orient="horz" pos="288"/>
        <p:guide orient="horz" pos="432"/>
        <p:guide orient="horz" pos="912"/>
        <p:guide orient="horz" pos="2160"/>
        <p:guide pos="5472"/>
        <p:guide pos="2880"/>
        <p:guide pos="2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F044E3-9B53-4845-AF53-56D27CC8ABC5}" type="datetimeFigureOut">
              <a:rPr lang="en-US" smtClean="0"/>
              <a:t>6/16/2015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D195EC-87BA-4AB0-9EA2-B358E95DE667}" type="slidenum">
              <a:rPr lang="en-US" smtClean="0"/>
              <a:t>‹#›</a:t>
            </a:fld>
            <a:endParaRPr lang="en-US"/>
          </a:p>
        </p:txBody>
      </p:sp>
    </p:spTree>
    <p:extLst>
      <p:ext uri="{BB962C8B-B14F-4D97-AF65-F5344CB8AC3E}">
        <p14:creationId xmlns:p14="http://schemas.microsoft.com/office/powerpoint/2010/main" val="4182715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FCCE7A-DFDA-4CD4-86E3-767AE217D688}" type="datetimeFigureOut">
              <a:rPr lang="en-US" smtClean="0"/>
              <a:t>6/16/2015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F9EEB9-5457-4460-AAE1-FAA970BB66C9}" type="slidenum">
              <a:rPr lang="en-US" smtClean="0"/>
              <a:t>‹#›</a:t>
            </a:fld>
            <a:endParaRPr lang="en-US"/>
          </a:p>
        </p:txBody>
      </p:sp>
    </p:spTree>
    <p:extLst>
      <p:ext uri="{BB962C8B-B14F-4D97-AF65-F5344CB8AC3E}">
        <p14:creationId xmlns:p14="http://schemas.microsoft.com/office/powerpoint/2010/main" val="322006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to provide an AAP representing a related work or expression is this session’s focus</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92F9EEB9-5457-4460-AAE1-FAA970BB66C9}" type="slidenum">
              <a:rPr lang="en-US" smtClean="0"/>
              <a:t>5</a:t>
            </a:fld>
            <a:endParaRPr lang="en-US"/>
          </a:p>
        </p:txBody>
      </p:sp>
    </p:spTree>
    <p:extLst>
      <p:ext uri="{BB962C8B-B14F-4D97-AF65-F5344CB8AC3E}">
        <p14:creationId xmlns:p14="http://schemas.microsoft.com/office/powerpoint/2010/main" val="173337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25F2A3D-4DDB-423A-893B-9BDFB48C8542}"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23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A90ECAD-074C-4084-921C-610EDC2AEEA9}"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The Date of Work category is covered in 6.4. As with form, Date of work is a CORE ELEMENT when needed to differentiate a work from another with the same title or from the name of a person, family, or corporate body. Date of work is defined as “the earliest date associated with a work.”  If the date the work was created is not available -- remember that the “work” is the concept in the creator’s mind -- you can provide the date when the work was first published or released.</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Note that the examples in RDA 6.4.1.3 are for various situations, some are dates of creation, some are dates of publication, and others are dates of release. You can take the date from any source.  Record the year(s) alone, using the Gregorian calendar. The date of work -- if used -- is added in parentheses after the preferred title. [</a:t>
            </a:r>
            <a:r>
              <a:rPr lang="en-US" altLang="en-US" b="1" smtClean="0">
                <a:latin typeface="Arial" panose="020B0604020202020204" pitchFamily="34" charset="0"/>
                <a:cs typeface="Arial" panose="020B0604020202020204" pitchFamily="34" charset="0"/>
              </a:rPr>
              <a:t>Click</a:t>
            </a:r>
            <a:r>
              <a:rPr lang="en-US" altLang="en-US"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341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A90ECAD-074C-4084-921C-610EDC2AEEA9}"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26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B10E6BE-29EA-4934-9F47-9AACAA13CB7C}"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Place of origin, covered in 6.5, is a CORE ELEMENT when needed to differentiate a work from another with the same title or from the name of a person, family, or corporate body. Place of origin of a work is defined as “the country or other territorial jurisdiction from which a work originated.” You can take the place of origin from any source. Record the place of origin of the work in the form prescribed in RDA chapter 16. The place of origin of work, if used, is added in parentheses after the preferred title. [</a:t>
            </a:r>
            <a:r>
              <a:rPr lang="en-US" altLang="en-US" b="1" smtClean="0">
                <a:latin typeface="Arial" panose="020B0604020202020204" pitchFamily="34" charset="0"/>
                <a:cs typeface="Arial" panose="020B0604020202020204" pitchFamily="34" charset="0"/>
              </a:rPr>
              <a:t>Click</a:t>
            </a:r>
            <a:r>
              <a:rPr lang="en-US" altLang="en-US"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389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B10E6BE-29EA-4934-9F47-9AACAA13CB7C}"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r>
              <a:rPr lang="en-US" altLang="en-US" dirty="0" smtClean="0"/>
              <a:t>LC-PCC PS for 6.27.1.9:</a:t>
            </a:r>
          </a:p>
          <a:p>
            <a:endParaRPr lang="en-US" altLang="en-US" dirty="0" smtClean="0"/>
          </a:p>
          <a:p>
            <a:r>
              <a:rPr lang="en-US" altLang="en-US" dirty="0" smtClean="0"/>
              <a:t>Multiple qualifiers. If more than one qualifier is needed, separate the qualifiers with a space-colon-space within one set of parentheses. Exception: if one of the qualifiers is "(Series)," give that qualifier first and enclose that word in its own set of parentheses.</a:t>
            </a:r>
          </a:p>
        </p:txBody>
      </p:sp>
    </p:spTree>
    <p:extLst>
      <p:ext uri="{BB962C8B-B14F-4D97-AF65-F5344CB8AC3E}">
        <p14:creationId xmlns:p14="http://schemas.microsoft.com/office/powerpoint/2010/main" val="333135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8E50141-D26C-4FD4-8120-DE21D8D19FAE}"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Instruction</a:t>
            </a:r>
            <a:r>
              <a:rPr lang="en-US" altLang="en-US" b="1" smtClean="0">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6.6 covers other distinguishing characteristics of a work and is a CORE ELEMENT when needed to differentiate a work from another with the same title or from the name of a person, family, or corporate body. Other distinguishing characteristic of a work is defined as “a characteristic other than form of work, date of work, or place of origin of the work that serves to differentiate a work from another work with the same title or from the name of a person, family, or corporate body.” You can take the other distinguishing characteristic</a:t>
            </a:r>
            <a:r>
              <a:rPr lang="en-US" altLang="en-US" b="1" i="1" smtClean="0">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from any source. Sometimes, the issuing body or publisher is used, if so, it should be in the established form and a NAR is needed. The place of origin of a work, if used, is added in parentheses after the preferred title.</a:t>
            </a:r>
          </a:p>
          <a:p>
            <a:r>
              <a:rPr lang="en-US" altLang="en-US" smtClean="0">
                <a:latin typeface="Arial" panose="020B0604020202020204" pitchFamily="34" charset="0"/>
                <a:cs typeface="Arial" panose="020B0604020202020204" pitchFamily="34" charset="0"/>
              </a:rPr>
              <a:t> </a:t>
            </a:r>
          </a:p>
          <a:p>
            <a:r>
              <a:rPr lang="en-US" altLang="en-US" smtClean="0">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120514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8E50141-D26C-4FD4-8120-DE21D8D19FAE}"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79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Hanley’s example</a:t>
            </a:r>
            <a:endParaRPr lang="en-US" dirty="0"/>
          </a:p>
        </p:txBody>
      </p:sp>
      <p:sp>
        <p:nvSpPr>
          <p:cNvPr id="4" name="Slide Number Placeholder 3"/>
          <p:cNvSpPr>
            <a:spLocks noGrp="1"/>
          </p:cNvSpPr>
          <p:nvPr>
            <p:ph type="sldNum" sz="quarter" idx="10"/>
          </p:nvPr>
        </p:nvSpPr>
        <p:spPr/>
        <p:txBody>
          <a:bodyPr/>
          <a:lstStyle/>
          <a:p>
            <a:fld id="{92F9EEB9-5457-4460-AAE1-FAA970BB66C9}" type="slidenum">
              <a:rPr lang="en-US" smtClean="0"/>
              <a:t>31</a:t>
            </a:fld>
            <a:endParaRPr lang="en-US"/>
          </a:p>
        </p:txBody>
      </p:sp>
    </p:spTree>
    <p:extLst>
      <p:ext uri="{BB962C8B-B14F-4D97-AF65-F5344CB8AC3E}">
        <p14:creationId xmlns:p14="http://schemas.microsoft.com/office/powerpoint/2010/main" val="92220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record ISBN, follow</a:t>
            </a:r>
            <a:r>
              <a:rPr lang="en-US" baseline="0" dirty="0" smtClean="0"/>
              <a:t> RDA 2.15.1.4 </a:t>
            </a:r>
            <a:r>
              <a:rPr lang="en-US" dirty="0" smtClean="0"/>
              <a:t>If there is a specified display format for the identifier for the manifestation (e.g., ISBN, ISSN, URN), record it using that format</a:t>
            </a:r>
          </a:p>
          <a:p>
            <a:endParaRPr lang="en-US" dirty="0" smtClean="0"/>
          </a:p>
          <a:p>
            <a:r>
              <a:rPr lang="en-US" dirty="0" smtClean="0"/>
              <a:t>If</a:t>
            </a:r>
            <a:r>
              <a:rPr lang="en-US" baseline="0" dirty="0" smtClean="0"/>
              <a:t> record series number with new series, follow RDA 2.12.9.6 </a:t>
            </a:r>
            <a:r>
              <a:rPr lang="en-US" dirty="0" smtClean="0"/>
              <a:t>Include wording intended to differentiate a new sequence of numbering (wording such as new series).</a:t>
            </a:r>
            <a:endParaRPr lang="en-US" dirty="0"/>
          </a:p>
        </p:txBody>
      </p:sp>
      <p:sp>
        <p:nvSpPr>
          <p:cNvPr id="4" name="Slide Number Placeholder 3"/>
          <p:cNvSpPr>
            <a:spLocks noGrp="1"/>
          </p:cNvSpPr>
          <p:nvPr>
            <p:ph type="sldNum" sz="quarter" idx="10"/>
          </p:nvPr>
        </p:nvSpPr>
        <p:spPr/>
        <p:txBody>
          <a:bodyPr/>
          <a:lstStyle/>
          <a:p>
            <a:fld id="{92F9EEB9-5457-4460-AAE1-FAA970BB66C9}" type="slidenum">
              <a:rPr lang="en-US" smtClean="0"/>
              <a:t>32</a:t>
            </a:fld>
            <a:endParaRPr lang="en-US"/>
          </a:p>
        </p:txBody>
      </p:sp>
    </p:spTree>
    <p:extLst>
      <p:ext uri="{BB962C8B-B14F-4D97-AF65-F5344CB8AC3E}">
        <p14:creationId xmlns:p14="http://schemas.microsoft.com/office/powerpoint/2010/main" val="4097610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Local practice:</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http://tpot.ucsd.edu/policies-procedures/bibrec/RDALocal.html</a:t>
            </a:r>
          </a:p>
          <a:p>
            <a:endParaRPr lang="en-US" altLang="en-US" dirty="0" smtClean="0">
              <a:latin typeface="Arial" panose="020B0604020202020204" pitchFamily="34" charset="0"/>
              <a:cs typeface="Arial" panose="020B0604020202020204" pitchFamily="34" charset="0"/>
            </a:endParaRPr>
          </a:p>
          <a:p>
            <a:r>
              <a:rPr lang="en-US" sz="1200" b="0" i="0" u="sng" kern="1200" dirty="0" smtClean="0">
                <a:solidFill>
                  <a:schemeClr val="tx1"/>
                </a:solidFill>
                <a:effectLst/>
                <a:latin typeface="+mn-lt"/>
                <a:ea typeface="+mn-ea"/>
                <a:cs typeface="+mn-cs"/>
              </a:rPr>
              <a:t>Do not assign conventional collective titles</a:t>
            </a:r>
            <a:r>
              <a:rPr lang="en-US" sz="1200" b="0" i="0" kern="1200" dirty="0" smtClean="0">
                <a:solidFill>
                  <a:schemeClr val="tx1"/>
                </a:solidFill>
                <a:effectLst/>
                <a:latin typeface="+mn-lt"/>
                <a:ea typeface="+mn-ea"/>
                <a:cs typeface="+mn-cs"/>
              </a:rPr>
              <a:t> with "Selections" in the following situations (instead, determine the preferred title of the work by following RDA 6.2.2.4/5):</a:t>
            </a:r>
          </a:p>
          <a:p>
            <a:r>
              <a:rPr lang="en-US" sz="1200" b="0" i="0" kern="1200" dirty="0" smtClean="0">
                <a:solidFill>
                  <a:schemeClr val="tx1"/>
                </a:solidFill>
                <a:effectLst/>
                <a:latin typeface="+mn-lt"/>
                <a:ea typeface="+mn-ea"/>
                <a:cs typeface="+mn-cs"/>
              </a:rPr>
              <a:t>A compilation of poems, short stories, essays, etc. that </a:t>
            </a:r>
            <a:r>
              <a:rPr lang="en-US" sz="1200" b="0" i="0" u="sng" kern="1200" dirty="0" smtClean="0">
                <a:solidFill>
                  <a:schemeClr val="tx1"/>
                </a:solidFill>
                <a:effectLst/>
                <a:latin typeface="+mn-lt"/>
                <a:ea typeface="+mn-ea"/>
                <a:cs typeface="+mn-cs"/>
              </a:rPr>
              <a:t>has its own title and is being published for the first time</a:t>
            </a:r>
            <a:r>
              <a:rPr lang="en-US" sz="1200" b="0" i="0" kern="1200" dirty="0" smtClean="0">
                <a:solidFill>
                  <a:schemeClr val="tx1"/>
                </a:solidFill>
                <a:effectLst/>
                <a:latin typeface="+mn-lt"/>
                <a:ea typeface="+mn-ea"/>
                <a:cs typeface="+mn-cs"/>
              </a:rPr>
              <a:t>, and/or</a:t>
            </a:r>
          </a:p>
          <a:p>
            <a:r>
              <a:rPr lang="en-US" sz="1200" b="0" i="0" kern="1200" dirty="0" smtClean="0">
                <a:solidFill>
                  <a:schemeClr val="tx1"/>
                </a:solidFill>
                <a:effectLst/>
                <a:latin typeface="+mn-lt"/>
                <a:ea typeface="+mn-ea"/>
                <a:cs typeface="+mn-cs"/>
              </a:rPr>
              <a:t>A compilation whose </a:t>
            </a:r>
            <a:r>
              <a:rPr lang="en-US" sz="1200" b="0" i="0" u="sng" kern="1200" dirty="0" smtClean="0">
                <a:solidFill>
                  <a:schemeClr val="tx1"/>
                </a:solidFill>
                <a:effectLst/>
                <a:latin typeface="+mn-lt"/>
                <a:ea typeface="+mn-ea"/>
                <a:cs typeface="+mn-cs"/>
              </a:rPr>
              <a:t>contents are intended by its creator to exist together as one work</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case of doubt, do not assign a conventional collective title.</a:t>
            </a:r>
          </a:p>
          <a:p>
            <a:r>
              <a:rPr lang="en-US" sz="1200" b="0" i="0" kern="1200" dirty="0" smtClean="0">
                <a:solidFill>
                  <a:schemeClr val="tx1"/>
                </a:solidFill>
                <a:effectLst/>
                <a:latin typeface="+mn-lt"/>
                <a:ea typeface="+mn-ea"/>
                <a:cs typeface="+mn-cs"/>
              </a:rPr>
              <a:t>This preferred title should be input in the 245 field and not the 240.</a:t>
            </a:r>
          </a:p>
          <a:p>
            <a:r>
              <a:rPr lang="en-US" sz="1200" b="0" i="0" kern="1200" dirty="0" smtClean="0">
                <a:solidFill>
                  <a:schemeClr val="tx1"/>
                </a:solidFill>
                <a:effectLst/>
                <a:latin typeface="+mn-lt"/>
                <a:ea typeface="+mn-ea"/>
                <a:cs typeface="+mn-cs"/>
              </a:rPr>
              <a:t>Note that this is different than LC's policy as described in LC PS 6.2.2.10.3.</a:t>
            </a:r>
          </a:p>
          <a:p>
            <a:r>
              <a:rPr lang="en-US" sz="1200" b="0" i="0" kern="1200" dirty="0" smtClean="0">
                <a:solidFill>
                  <a:schemeClr val="tx1"/>
                </a:solidFill>
                <a:effectLst/>
                <a:latin typeface="+mn-lt"/>
                <a:ea typeface="+mn-ea"/>
                <a:cs typeface="+mn-cs"/>
              </a:rPr>
              <a:t>Classify such publications as separate works.</a:t>
            </a:r>
          </a:p>
          <a:p>
            <a:endParaRPr lang="en-US" altLang="en-US"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2F9EEB9-5457-4460-AAE1-FAA970BB66C9}" type="slidenum">
              <a:rPr lang="en-US" smtClean="0"/>
              <a:t>34</a:t>
            </a:fld>
            <a:endParaRPr lang="en-US"/>
          </a:p>
        </p:txBody>
      </p:sp>
    </p:spTree>
    <p:extLst>
      <p:ext uri="{BB962C8B-B14F-4D97-AF65-F5344CB8AC3E}">
        <p14:creationId xmlns:p14="http://schemas.microsoft.com/office/powerpoint/2010/main" val="389904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9A1AA9-CC9B-4BAB-82BF-4A82E02768CB}"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First, remember that you formulate the Authorized Access Point by consolidating elements. You always start with the preferred title of the work. When appropriate, you precede the preferred title with the creator of that work. Lastly you make additions to the preferred title as needed to make it distinct from other works. Additions are covered in 6.27.1.9 with details provided in earlier sections of chapter 6.</a:t>
            </a:r>
          </a:p>
        </p:txBody>
      </p:sp>
    </p:spTree>
    <p:extLst>
      <p:ext uri="{BB962C8B-B14F-4D97-AF65-F5344CB8AC3E}">
        <p14:creationId xmlns:p14="http://schemas.microsoft.com/office/powerpoint/2010/main" val="234281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DD7C7D2-DF7F-456E-9590-1E97F7CEBBC1}"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r>
              <a:rPr lang="en-US" altLang="en-US" dirty="0" smtClean="0">
                <a:latin typeface="Arial" panose="020B0604020202020204" pitchFamily="34" charset="0"/>
                <a:cs typeface="Arial" panose="020B0604020202020204" pitchFamily="34" charset="0"/>
              </a:rPr>
              <a:t>Instead, the basic RDA instruction says to name the works separately, shown here in the 700 fields.  The alternative says a conventional collective title, shown here in the 240 field, can be used in addition to the 700 fields.  The alternative also says the 240 field can be used in lieu of the 700 fields.</a:t>
            </a:r>
          </a:p>
          <a:p>
            <a:r>
              <a:rPr lang="en-US" altLang="en-US" dirty="0" smtClean="0">
                <a:latin typeface="Arial" panose="020B0604020202020204" pitchFamily="34" charset="0"/>
                <a:cs typeface="Arial" panose="020B0604020202020204" pitchFamily="34" charset="0"/>
              </a:rPr>
              <a:t> </a:t>
            </a:r>
          </a:p>
          <a:p>
            <a:r>
              <a:rPr lang="en-US" altLang="en-US" dirty="0" smtClean="0">
                <a:latin typeface="Arial" panose="020B0604020202020204" pitchFamily="34" charset="0"/>
                <a:cs typeface="Arial" panose="020B0604020202020204" pitchFamily="34" charset="0"/>
              </a:rPr>
              <a:t>Also note that access points for any work in the compilation after the first is not a core requirement; giving access points for other works is cataloger’s judgment.</a:t>
            </a:r>
          </a:p>
          <a:p>
            <a:r>
              <a:rPr lang="en-US" altLang="en-US" dirty="0" smtClean="0">
                <a:latin typeface="Arial" panose="020B0604020202020204" pitchFamily="34" charset="0"/>
                <a:cs typeface="Arial" panose="020B0604020202020204" pitchFamily="34" charset="0"/>
              </a:rPr>
              <a:t> </a:t>
            </a:r>
          </a:p>
          <a:p>
            <a:r>
              <a:rPr lang="en-US" altLang="en-US" dirty="0" smtClean="0">
                <a:latin typeface="Arial" panose="020B0604020202020204" pitchFamily="34" charset="0"/>
                <a:cs typeface="Arial" panose="020B0604020202020204" pitchFamily="34" charset="0"/>
              </a:rPr>
              <a:t>Questions?</a:t>
            </a:r>
          </a:p>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429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A854115-62CF-4826-BA28-FC2C8D9A9369}"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65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54B779E-3DBC-4CBE-8C44-5C2FEF4BB461}" type="slidenum">
              <a:rPr lang="en-US" altLang="en-US">
                <a:latin typeface="Arial" panose="020B0604020202020204" pitchFamily="34" charset="0"/>
              </a:rPr>
              <a:pPr eaLnBrk="1" hangingPunct="1"/>
              <a:t>39</a:t>
            </a:fld>
            <a:endParaRPr lang="en-US" altLang="en-US">
              <a:latin typeface="Arial" panose="020B060402020202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88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A854115-62CF-4826-BA28-FC2C8D9A9369}" type="slidenum">
              <a:rPr lang="en-US" altLang="en-US">
                <a:latin typeface="Arial" panose="020B0604020202020204" pitchFamily="34" charset="0"/>
              </a:rPr>
              <a:pPr eaLnBrk="1" hangingPunct="1"/>
              <a:t>40</a:t>
            </a:fld>
            <a:endParaRPr lang="en-US" altLang="en-US">
              <a:latin typeface="Arial" panose="020B060402020202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9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46B1A1E-0A0B-47E6-9BB1-A1E22DDC079D}"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90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local practice on RDA 6.2.2.10.3: http://tpot.ucsd.edu/policies-procedures/bibrec/RDALocal.html</a:t>
            </a:r>
          </a:p>
          <a:p>
            <a:endParaRPr lang="en-US" dirty="0" smtClean="0"/>
          </a:p>
          <a:p>
            <a:r>
              <a:rPr lang="en-US" sz="1200" b="0" i="0" u="sng" kern="1200" dirty="0" smtClean="0">
                <a:solidFill>
                  <a:schemeClr val="tx1"/>
                </a:solidFill>
                <a:effectLst/>
                <a:latin typeface="+mn-lt"/>
                <a:ea typeface="+mn-ea"/>
                <a:cs typeface="+mn-cs"/>
              </a:rPr>
              <a:t>Do not assign conventional collective titles</a:t>
            </a:r>
            <a:r>
              <a:rPr lang="en-US" sz="1200" b="0" i="0" kern="1200" dirty="0" smtClean="0">
                <a:solidFill>
                  <a:schemeClr val="tx1"/>
                </a:solidFill>
                <a:effectLst/>
                <a:latin typeface="+mn-lt"/>
                <a:ea typeface="+mn-ea"/>
                <a:cs typeface="+mn-cs"/>
              </a:rPr>
              <a:t> with "Selections" in the following situations (instead, determine the preferred title of the work by following RDA 6.2.2.4/5):</a:t>
            </a:r>
          </a:p>
          <a:p>
            <a:r>
              <a:rPr lang="en-US" sz="1200" b="0" i="0" kern="1200" dirty="0" smtClean="0">
                <a:solidFill>
                  <a:schemeClr val="tx1"/>
                </a:solidFill>
                <a:effectLst/>
                <a:latin typeface="+mn-lt"/>
                <a:ea typeface="+mn-ea"/>
                <a:cs typeface="+mn-cs"/>
              </a:rPr>
              <a:t>A compilation of poems, short stories, essays, etc. that </a:t>
            </a:r>
            <a:r>
              <a:rPr lang="en-US" sz="1200" b="0" i="0" u="sng" kern="1200" dirty="0" smtClean="0">
                <a:solidFill>
                  <a:schemeClr val="tx1"/>
                </a:solidFill>
                <a:effectLst/>
                <a:latin typeface="+mn-lt"/>
                <a:ea typeface="+mn-ea"/>
                <a:cs typeface="+mn-cs"/>
              </a:rPr>
              <a:t>has its own title and is being published for the first time</a:t>
            </a:r>
            <a:r>
              <a:rPr lang="en-US" sz="1200" b="0" i="0" kern="1200" dirty="0" smtClean="0">
                <a:solidFill>
                  <a:schemeClr val="tx1"/>
                </a:solidFill>
                <a:effectLst/>
                <a:latin typeface="+mn-lt"/>
                <a:ea typeface="+mn-ea"/>
                <a:cs typeface="+mn-cs"/>
              </a:rPr>
              <a:t>, and/or</a:t>
            </a:r>
          </a:p>
          <a:p>
            <a:r>
              <a:rPr lang="en-US" sz="1200" b="0" i="0" kern="1200" dirty="0" smtClean="0">
                <a:solidFill>
                  <a:schemeClr val="tx1"/>
                </a:solidFill>
                <a:effectLst/>
                <a:latin typeface="+mn-lt"/>
                <a:ea typeface="+mn-ea"/>
                <a:cs typeface="+mn-cs"/>
              </a:rPr>
              <a:t>A compilation whose </a:t>
            </a:r>
            <a:r>
              <a:rPr lang="en-US" sz="1200" b="0" i="0" u="sng" kern="1200" dirty="0" smtClean="0">
                <a:solidFill>
                  <a:schemeClr val="tx1"/>
                </a:solidFill>
                <a:effectLst/>
                <a:latin typeface="+mn-lt"/>
                <a:ea typeface="+mn-ea"/>
                <a:cs typeface="+mn-cs"/>
              </a:rPr>
              <a:t>contents are intended by its creator to exist together as one work</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case of doubt, do not assign a conventional collective title.</a:t>
            </a:r>
          </a:p>
          <a:p>
            <a:r>
              <a:rPr lang="en-US" sz="1200" b="0" i="0" kern="1200" dirty="0" smtClean="0">
                <a:solidFill>
                  <a:schemeClr val="tx1"/>
                </a:solidFill>
                <a:effectLst/>
                <a:latin typeface="+mn-lt"/>
                <a:ea typeface="+mn-ea"/>
                <a:cs typeface="+mn-cs"/>
              </a:rPr>
              <a:t>This preferred title should be input in the 245 field and not the 240.</a:t>
            </a:r>
          </a:p>
          <a:p>
            <a:r>
              <a:rPr lang="en-US" sz="1200" b="0" i="0" kern="1200" dirty="0" smtClean="0">
                <a:solidFill>
                  <a:schemeClr val="tx1"/>
                </a:solidFill>
                <a:effectLst/>
                <a:latin typeface="+mn-lt"/>
                <a:ea typeface="+mn-ea"/>
                <a:cs typeface="+mn-cs"/>
              </a:rPr>
              <a:t>Note that this is different than LC's policy as described in LC PS 6.2.2.10.3.</a:t>
            </a:r>
          </a:p>
          <a:p>
            <a:r>
              <a:rPr lang="en-US" sz="1200" b="0" i="0" kern="1200" dirty="0" smtClean="0">
                <a:solidFill>
                  <a:schemeClr val="tx1"/>
                </a:solidFill>
                <a:effectLst/>
                <a:latin typeface="+mn-lt"/>
                <a:ea typeface="+mn-ea"/>
                <a:cs typeface="+mn-cs"/>
              </a:rPr>
              <a:t>Classify such publications as separate works.</a:t>
            </a:r>
          </a:p>
          <a:p>
            <a:endParaRPr lang="en-US" dirty="0"/>
          </a:p>
        </p:txBody>
      </p:sp>
      <p:sp>
        <p:nvSpPr>
          <p:cNvPr id="4" name="Slide Number Placeholder 3"/>
          <p:cNvSpPr>
            <a:spLocks noGrp="1"/>
          </p:cNvSpPr>
          <p:nvPr>
            <p:ph type="sldNum" sz="quarter" idx="10"/>
          </p:nvPr>
        </p:nvSpPr>
        <p:spPr/>
        <p:txBody>
          <a:bodyPr/>
          <a:lstStyle/>
          <a:p>
            <a:fld id="{92F9EEB9-5457-4460-AAE1-FAA970BB66C9}" type="slidenum">
              <a:rPr lang="en-US" smtClean="0"/>
              <a:t>46</a:t>
            </a:fld>
            <a:endParaRPr lang="en-US"/>
          </a:p>
        </p:txBody>
      </p:sp>
    </p:spTree>
    <p:extLst>
      <p:ext uri="{BB962C8B-B14F-4D97-AF65-F5344CB8AC3E}">
        <p14:creationId xmlns:p14="http://schemas.microsoft.com/office/powerpoint/2010/main" val="223062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fld id="{788712C0-5342-4D1C-8F89-BAC00EC2CB31}" type="slidenum">
              <a:rPr lang="en-US" altLang="en-US" sz="1200" b="0"/>
              <a:pPr>
                <a:spcBef>
                  <a:spcPct val="0"/>
                </a:spcBef>
                <a:buClrTx/>
                <a:buSzTx/>
                <a:buFontTx/>
                <a:buNone/>
              </a:pPr>
              <a:t>51</a:t>
            </a:fld>
            <a:endParaRPr lang="en-US" altLang="en-US" sz="12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The most simple of all cases!</a:t>
            </a:r>
          </a:p>
        </p:txBody>
      </p:sp>
    </p:spTree>
    <p:extLst>
      <p:ext uri="{BB962C8B-B14F-4D97-AF65-F5344CB8AC3E}">
        <p14:creationId xmlns:p14="http://schemas.microsoft.com/office/powerpoint/2010/main" val="2466124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defTabSz="931863">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fld id="{788712C0-5342-4D1C-8F89-BAC00EC2CB31}" type="slidenum">
              <a:rPr lang="en-US" altLang="en-US" sz="1200" b="0"/>
              <a:pPr>
                <a:spcBef>
                  <a:spcPct val="0"/>
                </a:spcBef>
                <a:buClrTx/>
                <a:buSzTx/>
                <a:buFontTx/>
                <a:buNone/>
              </a:pPr>
              <a:t>52</a:t>
            </a:fld>
            <a:endParaRPr lang="en-US" altLang="en-US" sz="12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61068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9EEB9-5457-4460-AAE1-FAA970BB66C9}" type="slidenum">
              <a:rPr lang="en-US" smtClean="0"/>
              <a:t>58</a:t>
            </a:fld>
            <a:endParaRPr lang="en-US"/>
          </a:p>
        </p:txBody>
      </p:sp>
    </p:spTree>
    <p:extLst>
      <p:ext uri="{BB962C8B-B14F-4D97-AF65-F5344CB8AC3E}">
        <p14:creationId xmlns:p14="http://schemas.microsoft.com/office/powerpoint/2010/main" val="136147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A2EA804-1C88-4560-9C2B-02BDF438A80F}"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There are four types of possible additions, the form of the work, the date of the work, the place of origin of the work, and any another distinguishing characteristic of the work. [</a:t>
            </a:r>
            <a:r>
              <a:rPr lang="en-US" altLang="en-US" b="1" smtClean="0">
                <a:latin typeface="Arial" panose="020B0604020202020204" pitchFamily="34" charset="0"/>
                <a:cs typeface="Arial" panose="020B0604020202020204" pitchFamily="34" charset="0"/>
              </a:rPr>
              <a:t>click</a:t>
            </a:r>
            <a:r>
              <a:rPr lang="en-US" altLang="en-US" smtClean="0">
                <a:latin typeface="Arial" panose="020B0604020202020204" pitchFamily="34" charset="0"/>
                <a:cs typeface="Arial" panose="020B0604020202020204" pitchFamily="34" charset="0"/>
              </a:rPr>
              <a:t>] This is not a prioritized list and you can give more than one addition if needed.</a:t>
            </a:r>
          </a:p>
        </p:txBody>
      </p:sp>
    </p:spTree>
    <p:extLst>
      <p:ext uri="{BB962C8B-B14F-4D97-AF65-F5344CB8AC3E}">
        <p14:creationId xmlns:p14="http://schemas.microsoft.com/office/powerpoint/2010/main" val="17156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97E4C6E-E9AE-46CA-A300-420376CE4F97}"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There is an LC policy statement on 6.27.1.9. Under RDA, monographs may not be in conflict. This is a major change from AACR2. This PS addresses differentiating all works, serials, monographs, and integrating resources, and includes some specific guidelines for certain other categories of resources.</a:t>
            </a:r>
          </a:p>
          <a:p>
            <a:r>
              <a:rPr lang="en-US" altLang="en-US" smtClean="0">
                <a:latin typeface="Arial" panose="020B0604020202020204" pitchFamily="34" charset="0"/>
                <a:cs typeface="Arial" panose="020B0604020202020204" pitchFamily="34" charset="0"/>
              </a:rPr>
              <a:t> </a:t>
            </a:r>
          </a:p>
          <a:p>
            <a:r>
              <a:rPr lang="en-US" altLang="en-US" smtClean="0">
                <a:latin typeface="Arial" panose="020B0604020202020204" pitchFamily="34" charset="0"/>
                <a:cs typeface="Arial" panose="020B0604020202020204" pitchFamily="34" charset="0"/>
              </a:rPr>
              <a:t>Some general highlights of the PS are:</a:t>
            </a:r>
          </a:p>
          <a:p>
            <a:r>
              <a:rPr lang="en-US" altLang="en-US" smtClean="0">
                <a:latin typeface="Arial" panose="020B0604020202020204" pitchFamily="34" charset="0"/>
                <a:cs typeface="Arial" panose="020B0604020202020204" pitchFamily="34" charset="0"/>
              </a:rPr>
              <a:t> </a:t>
            </a:r>
          </a:p>
          <a:p>
            <a:r>
              <a:rPr lang="en-US" altLang="en-US" smtClean="0">
                <a:latin typeface="Arial" panose="020B0604020202020204" pitchFamily="34" charset="0"/>
                <a:cs typeface="Arial" panose="020B0604020202020204" pitchFamily="34" charset="0"/>
              </a:rPr>
              <a:t>The catalog is defined as the file against which the searching and cataloging is being done. In our case, this usually means WorldCat. Catalogers may take into account any resource with the same authorized access point of which they know, whether or not it is in the catalog.</a:t>
            </a:r>
          </a:p>
          <a:p>
            <a:r>
              <a:rPr lang="en-US" altLang="en-US" smtClean="0">
                <a:latin typeface="Arial" panose="020B0604020202020204" pitchFamily="34" charset="0"/>
                <a:cs typeface="Arial" panose="020B0604020202020204" pitchFamily="34" charset="0"/>
              </a:rPr>
              <a:t> </a:t>
            </a:r>
          </a:p>
          <a:p>
            <a:r>
              <a:rPr lang="en-US" altLang="en-US" smtClean="0">
                <a:latin typeface="Arial" panose="020B0604020202020204" pitchFamily="34" charset="0"/>
                <a:cs typeface="Arial" panose="020B0604020202020204" pitchFamily="34" charset="0"/>
              </a:rPr>
              <a:t>As needed, use the authorized access point whenever the resource is referred to in other access points, including subjects, and in notes citing relationships between resources.</a:t>
            </a:r>
          </a:p>
          <a:p>
            <a:r>
              <a:rPr lang="en-US" altLang="en-US" smtClean="0">
                <a:latin typeface="Arial" panose="020B0604020202020204" pitchFamily="34" charset="0"/>
                <a:cs typeface="Arial" panose="020B0604020202020204" pitchFamily="34" charset="0"/>
              </a:rPr>
              <a:t> </a:t>
            </a:r>
          </a:p>
          <a:p>
            <a:r>
              <a:rPr lang="en-US" altLang="en-US" smtClean="0">
                <a:latin typeface="Arial" panose="020B0604020202020204" pitchFamily="34" charset="0"/>
                <a:cs typeface="Arial" panose="020B0604020202020204" pitchFamily="34" charset="0"/>
              </a:rPr>
              <a:t>As a general practice, resolve a conflict by making an addition to the authorized access point only in the bibliographic record being created, do not also make additions in existing records.</a:t>
            </a:r>
          </a:p>
          <a:p>
            <a:r>
              <a:rPr lang="en-US" altLang="en-US" smtClean="0">
                <a:latin typeface="Arial" panose="020B0604020202020204" pitchFamily="34" charset="0"/>
                <a:cs typeface="Arial" panose="020B0604020202020204" pitchFamily="34" charset="0"/>
              </a:rPr>
              <a:t> </a:t>
            </a:r>
          </a:p>
          <a:p>
            <a:r>
              <a:rPr lang="en-US" altLang="en-US" smtClean="0">
                <a:latin typeface="Arial" panose="020B0604020202020204" pitchFamily="34" charset="0"/>
                <a:cs typeface="Arial" panose="020B0604020202020204" pitchFamily="34" charset="0"/>
              </a:rPr>
              <a:t>Do not predict a conflict, and lastly, when a resource is republished or reproduced, use the authorized access point for the original for any republication.</a:t>
            </a:r>
          </a:p>
        </p:txBody>
      </p:sp>
    </p:spTree>
    <p:extLst>
      <p:ext uri="{BB962C8B-B14F-4D97-AF65-F5344CB8AC3E}">
        <p14:creationId xmlns:p14="http://schemas.microsoft.com/office/powerpoint/2010/main" val="12893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EF766C-858B-4809-B935-966405D3CBB6}"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Some highlights of the ‘monographs’ portion of this PS are:</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 </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The overriding instruction is to: “ … construct an authorized access point with a parenthetical qualifier to differentiate the monograph being cataloged,” so use judgment in determining the most appropriate qualifier. The possible qualifiers are:</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corporate body</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date of publication </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descriptive data elements, e.g., edition statement</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place of publication </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use any word(s) that will serve to distinguish the one work from the other</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if choosing the date or place of  publication for a multipart monograph, follow the very detailed instructions in this LCPS</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 </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a:t>
            </a:r>
            <a:r>
              <a:rPr lang="en-US" altLang="en-US" b="1" smtClean="0">
                <a:latin typeface="Arial" panose="020B0604020202020204" pitchFamily="34" charset="0"/>
                <a:cs typeface="Arial" panose="020B0604020202020204" pitchFamily="34" charset="0"/>
              </a:rPr>
              <a:t>click</a:t>
            </a:r>
            <a:r>
              <a:rPr lang="en-US" altLang="en-US" smtClean="0">
                <a:latin typeface="Arial" panose="020B0604020202020204" pitchFamily="34" charset="0"/>
                <a:cs typeface="Arial" panose="020B0604020202020204" pitchFamily="34" charset="0"/>
              </a:rPr>
              <a:t>] This listing is not prescriptive and is not in priority order.</a:t>
            </a:r>
            <a:endParaRPr lang="en-US"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10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EF766C-858B-4809-B935-966405D3CBB6}"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Some highlights of the ‘monographs’ portion of this PS are:</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 </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The overriding instruction is to: “ … construct an authorized access point with a parenthetical qualifier to differentiate the monograph being cataloged,” so use judgment in determining the most appropriate qualifier. The possible qualifiers are:</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corporate body</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date of publication </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descriptive data elements, e.g., edition statement</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place of publication </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use any word(s) that will serve to distinguish the one work from the other</a:t>
            </a:r>
            <a:endParaRPr lang="en-US" altLang="en-US" sz="80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if choosing the date or place of  publication for a multipart monograph, follow the very detailed instructions in this LCPS</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 </a:t>
            </a:r>
            <a:endParaRPr lang="en-US" altLang="en-US" sz="80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a:t>
            </a:r>
            <a:r>
              <a:rPr lang="en-US" altLang="en-US" b="1" smtClean="0">
                <a:latin typeface="Arial" panose="020B0604020202020204" pitchFamily="34" charset="0"/>
                <a:cs typeface="Arial" panose="020B0604020202020204" pitchFamily="34" charset="0"/>
              </a:rPr>
              <a:t>click</a:t>
            </a:r>
            <a:r>
              <a:rPr lang="en-US" altLang="en-US" smtClean="0">
                <a:latin typeface="Arial" panose="020B0604020202020204" pitchFamily="34" charset="0"/>
                <a:cs typeface="Arial" panose="020B0604020202020204" pitchFamily="34" charset="0"/>
              </a:rPr>
              <a:t>] This listing is not prescriptive and is not in priority order.</a:t>
            </a:r>
            <a:endParaRPr lang="en-US"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99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EB9BF2C-1252-4EFC-9312-EBDEF41004A0}"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Some addition guidance, when using a corporate body or place of publication as a qualifying term, always use the authorized access point form of qualifying term. When using place, be sure to remove any cataloger’s addition and to record the name of the larger place, preceded by a comma. When using multiple qualifiers, separate the qualifiers with a space-colon-space within one set of parentheses. Let’s look at some examples.</a:t>
            </a:r>
          </a:p>
        </p:txBody>
      </p:sp>
    </p:spTree>
    <p:extLst>
      <p:ext uri="{BB962C8B-B14F-4D97-AF65-F5344CB8AC3E}">
        <p14:creationId xmlns:p14="http://schemas.microsoft.com/office/powerpoint/2010/main" val="139565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56329C5-6D05-4C81-8621-E29A401DF34F}"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These examples illustrate different ways of distinguishing the authorized access points for different works.  Remember that you should use judgment in choosing the most appropriate qualifier. The first example shows the use of place of publication. Note the larger place is preceded by a comma. The second example shows the use of date of publication, and the last example shows the use of two qualifiers – corporate body and date of publication -- using the convention of space-colon-space, all enclosed in one set of parentheses.</a:t>
            </a:r>
          </a:p>
        </p:txBody>
      </p:sp>
    </p:spTree>
    <p:extLst>
      <p:ext uri="{BB962C8B-B14F-4D97-AF65-F5344CB8AC3E}">
        <p14:creationId xmlns:p14="http://schemas.microsoft.com/office/powerpoint/2010/main" val="145368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defTabSz="949568" eaLnBrk="0" hangingPunct="0">
              <a:defRPr>
                <a:solidFill>
                  <a:schemeClr val="tx1"/>
                </a:solidFill>
                <a:latin typeface="Verdana" panose="020B0604030504040204" pitchFamily="34" charset="0"/>
                <a:cs typeface="Arial" panose="020B0604020202020204" pitchFamily="34" charset="0"/>
              </a:defRPr>
            </a:lvl1pPr>
            <a:lvl2pPr marL="757066" indent="-291179" defTabSz="949568" eaLnBrk="0" hangingPunct="0">
              <a:defRPr>
                <a:solidFill>
                  <a:schemeClr val="tx1"/>
                </a:solidFill>
                <a:latin typeface="Verdana" panose="020B0604030504040204" pitchFamily="34" charset="0"/>
                <a:cs typeface="Arial" panose="020B0604020202020204" pitchFamily="34" charset="0"/>
              </a:defRPr>
            </a:lvl2pPr>
            <a:lvl3pPr marL="1164717" indent="-232943" defTabSz="949568" eaLnBrk="0" hangingPunct="0">
              <a:defRPr>
                <a:solidFill>
                  <a:schemeClr val="tx1"/>
                </a:solidFill>
                <a:latin typeface="Verdana" panose="020B0604030504040204" pitchFamily="34" charset="0"/>
                <a:cs typeface="Arial" panose="020B0604020202020204" pitchFamily="34" charset="0"/>
              </a:defRPr>
            </a:lvl3pPr>
            <a:lvl4pPr marL="1630604" indent="-232943" defTabSz="949568" eaLnBrk="0" hangingPunct="0">
              <a:defRPr>
                <a:solidFill>
                  <a:schemeClr val="tx1"/>
                </a:solidFill>
                <a:latin typeface="Verdana" panose="020B0604030504040204" pitchFamily="34" charset="0"/>
                <a:cs typeface="Arial" panose="020B0604020202020204" pitchFamily="34" charset="0"/>
              </a:defRPr>
            </a:lvl4pPr>
            <a:lvl5pPr marL="2096491" indent="-232943" defTabSz="949568" eaLnBrk="0" hangingPunct="0">
              <a:defRPr>
                <a:solidFill>
                  <a:schemeClr val="tx1"/>
                </a:solidFill>
                <a:latin typeface="Verdana" panose="020B060403050404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25F2A3D-4DDB-423A-893B-9BDFB48C8542}"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We will now look in more detail at the types of qualifiers. Instruction 6.3 covers form of a work. Form of work is a CORE ELEMENT when needed to differentiate a work from another with the same title or from the name of a person, family, or corporate body. Form of work is defined as “a class or genre to which a work belongs.”  You can take the form from any source, and there is no controlled vocabulary, so you are not limited to the terms used in the examples and can simply choose a term. Genre/form terms being developed by LC with other communities could be used. [</a:t>
            </a:r>
            <a:r>
              <a:rPr lang="en-US" altLang="en-US" b="1" smtClean="0">
                <a:latin typeface="Arial" panose="020B0604020202020204" pitchFamily="34" charset="0"/>
                <a:cs typeface="Arial" panose="020B0604020202020204" pitchFamily="34" charset="0"/>
              </a:rPr>
              <a:t>Click</a:t>
            </a:r>
            <a:r>
              <a:rPr lang="en-US" altLang="en-US" smtClean="0">
                <a:latin typeface="Arial" panose="020B0604020202020204" pitchFamily="34" charset="0"/>
                <a:cs typeface="Arial" panose="020B0604020202020204" pitchFamily="34" charset="0"/>
              </a:rPr>
              <a:t>] The form of work -- if used -- is added in parentheses after the preferred title.</a:t>
            </a:r>
          </a:p>
        </p:txBody>
      </p:sp>
    </p:spTree>
    <p:extLst>
      <p:ext uri="{BB962C8B-B14F-4D97-AF65-F5344CB8AC3E}">
        <p14:creationId xmlns:p14="http://schemas.microsoft.com/office/powerpoint/2010/main" val="299594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56F22-E571-4D5D-B4CC-39C8571D8766}"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58143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D0A8D-3190-4E95-8B03-2618AA2F1F2D}"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55015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881DD-34A1-47BD-818D-9D26093F15B6}"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87633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50AE3-DFE8-47B6-B0D0-B66F63551F1B}"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497955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914400"/>
          </a:xfrm>
        </p:spPr>
        <p:txBody>
          <a:bodyPr>
            <a:normAutofit/>
          </a:bodyPr>
          <a:lstStyle>
            <a:lvl1pPr algn="l">
              <a:defRPr sz="3600">
                <a:solidFill>
                  <a:schemeClr val="bg1"/>
                </a:solidFill>
                <a:latin typeface="Cambria" panose="02040503050406030204" pitchFamily="18" charset="0"/>
                <a:ea typeface="Cambria Math"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10600" cy="4983163"/>
          </a:xfrm>
        </p:spPr>
        <p:txBody>
          <a:bodyPr>
            <a:normAutofit/>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356350"/>
            <a:ext cx="2133600" cy="365125"/>
          </a:xfrm>
        </p:spPr>
        <p:txBody>
          <a:bodyPr/>
          <a:lstStyle/>
          <a:p>
            <a:fld id="{ECE8D39E-ECFE-4952-B405-00C2693D4BD0}" type="datetime1">
              <a:rPr lang="en-US" smtClean="0"/>
              <a:t>6/16/2015</a:t>
            </a:fld>
            <a:endParaRPr lang="en-US"/>
          </a:p>
        </p:txBody>
      </p:sp>
      <p:sp>
        <p:nvSpPr>
          <p:cNvPr id="5" name="Footer Placeholder 4"/>
          <p:cNvSpPr>
            <a:spLocks noGrp="1"/>
          </p:cNvSpPr>
          <p:nvPr>
            <p:ph type="ftr" sz="quarter" idx="11"/>
          </p:nvPr>
        </p:nvSpPr>
        <p:spPr>
          <a:xfrm>
            <a:off x="2971800" y="6356350"/>
            <a:ext cx="2895600" cy="365125"/>
          </a:xfrm>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427985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839F3-44E0-4F5A-B9A0-C3B2110F02AB}"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11514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rmAutofit/>
          </a:bodyPr>
          <a:lstStyle>
            <a:lvl1pPr algn="l">
              <a:defRPr sz="3600">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1"/>
            <a:ext cx="4114800" cy="48768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43001"/>
            <a:ext cx="4343400" cy="48768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356350"/>
            <a:ext cx="2133600" cy="365125"/>
          </a:xfrm>
        </p:spPr>
        <p:txBody>
          <a:bodyPr/>
          <a:lstStyle/>
          <a:p>
            <a:fld id="{248DF132-7A31-42BC-8800-419EB089635A}" type="datetime1">
              <a:rPr lang="en-US" smtClean="0"/>
              <a:t>6/16/2015</a:t>
            </a:fld>
            <a:endParaRPr lang="en-US"/>
          </a:p>
        </p:txBody>
      </p:sp>
      <p:sp>
        <p:nvSpPr>
          <p:cNvPr id="6" name="Footer Placeholder 5"/>
          <p:cNvSpPr>
            <a:spLocks noGrp="1"/>
          </p:cNvSpPr>
          <p:nvPr>
            <p:ph type="ftr" sz="quarter" idx="11"/>
          </p:nvPr>
        </p:nvSpPr>
        <p:spPr>
          <a:xfrm>
            <a:off x="3124200" y="6356350"/>
            <a:ext cx="2895600" cy="365125"/>
          </a:xfrm>
        </p:spPr>
        <p:txBody>
          <a:bodyPr/>
          <a:lstStyle/>
          <a:p>
            <a:endParaRPr lang="en-US" dirty="0"/>
          </a:p>
        </p:txBody>
      </p:sp>
      <p:sp>
        <p:nvSpPr>
          <p:cNvPr id="7" name="Slide Number Placeholder 6"/>
          <p:cNvSpPr>
            <a:spLocks noGrp="1"/>
          </p:cNvSpPr>
          <p:nvPr>
            <p:ph type="sldNum" sz="quarter" idx="12"/>
          </p:nvPr>
        </p:nvSpPr>
        <p:spPr>
          <a:xfrm>
            <a:off x="6781800" y="6356350"/>
            <a:ext cx="2133600" cy="365125"/>
          </a:xfrm>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28200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143000"/>
            <a:ext cx="4268788" cy="650875"/>
          </a:xfrm>
        </p:spPr>
        <p:txBody>
          <a:bodyPr anchor="b">
            <a:normAutofit/>
          </a:bodyPr>
          <a:lstStyle>
            <a:lvl1pPr marL="0" indent="0">
              <a:buNone/>
              <a:defRPr sz="20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93875"/>
            <a:ext cx="4268788" cy="4225925"/>
          </a:xfrm>
        </p:spPr>
        <p:txBody>
          <a:bodyPr>
            <a:normAutofit/>
          </a:bodyPr>
          <a:lstStyle>
            <a:lvl1pPr>
              <a:defRPr sz="2000">
                <a:latin typeface="Cambria" panose="02040503050406030204" pitchFamily="18" charset="0"/>
              </a:defRPr>
            </a:lvl1pPr>
            <a:lvl2pPr>
              <a:defRPr sz="1800">
                <a:latin typeface="Cambria" panose="02040503050406030204" pitchFamily="18" charset="0"/>
              </a:defRPr>
            </a:lvl2pPr>
            <a:lvl3pPr>
              <a:defRPr sz="1600">
                <a:latin typeface="Cambria" panose="02040503050406030204" pitchFamily="18" charset="0"/>
              </a:defRPr>
            </a:lvl3pPr>
            <a:lvl4pPr>
              <a:defRPr sz="1400">
                <a:latin typeface="Cambria" panose="02040503050406030204" pitchFamily="18" charset="0"/>
              </a:defRPr>
            </a:lvl4pPr>
            <a:lvl5pPr>
              <a:defRPr sz="1400">
                <a:latin typeface="Cambria" panose="020405030504060302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270375" cy="650875"/>
          </a:xfrm>
        </p:spPr>
        <p:txBody>
          <a:bodyPr anchor="b">
            <a:normAutofit/>
          </a:bodyPr>
          <a:lstStyle>
            <a:lvl1pPr marL="0" indent="0">
              <a:buNone/>
              <a:defRPr sz="20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93875"/>
            <a:ext cx="4270375" cy="4225925"/>
          </a:xfrm>
        </p:spPr>
        <p:txBody>
          <a:bodyPr>
            <a:normAutofit/>
          </a:bodyPr>
          <a:lstStyle>
            <a:lvl1pPr>
              <a:defRPr sz="2000">
                <a:latin typeface="Cambria" panose="02040503050406030204" pitchFamily="18" charset="0"/>
              </a:defRPr>
            </a:lvl1pPr>
            <a:lvl2pPr>
              <a:defRPr sz="1800">
                <a:latin typeface="Cambria" panose="02040503050406030204" pitchFamily="18" charset="0"/>
              </a:defRPr>
            </a:lvl2pPr>
            <a:lvl3pPr>
              <a:defRPr sz="1600">
                <a:latin typeface="Cambria" panose="02040503050406030204" pitchFamily="18" charset="0"/>
              </a:defRPr>
            </a:lvl3pPr>
            <a:lvl4pPr>
              <a:defRPr sz="1400">
                <a:latin typeface="Cambria" panose="02040503050406030204" pitchFamily="18" charset="0"/>
              </a:defRPr>
            </a:lvl4pPr>
            <a:lvl5pPr>
              <a:defRPr sz="1400">
                <a:latin typeface="Cambria" panose="020405030504060302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228600" y="6356350"/>
            <a:ext cx="2133600" cy="365125"/>
          </a:xfrm>
        </p:spPr>
        <p:txBody>
          <a:bodyPr/>
          <a:lstStyle/>
          <a:p>
            <a:fld id="{FB146694-2CEB-414B-842B-9D54032B933D}" type="datetime1">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781800" y="6356350"/>
            <a:ext cx="2133600" cy="365125"/>
          </a:xfrm>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511132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rmAutofit/>
          </a:bodyPr>
          <a:lstStyle>
            <a:lvl1pPr algn="l">
              <a:defRPr sz="3600">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C5D75E-3E6D-4C06-8D45-D2060272EE3F}" type="datetime1">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45748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45089-D64F-40B4-AB18-DAAF89FC01C3}" type="datetime1">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921922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41C0A-C27A-486F-824B-593753A1FD16}" type="datetime1">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1858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3200" cy="914400"/>
          </a:xfrm>
        </p:spPr>
        <p:txBody>
          <a:bodyPr>
            <a:normAutofit/>
          </a:bodyPr>
          <a:lstStyle>
            <a:lvl1pPr algn="l">
              <a:defRPr sz="3600">
                <a:solidFill>
                  <a:schemeClr val="bg1"/>
                </a:solidFill>
                <a:latin typeface="Cambria" panose="02040503050406030204" pitchFamily="18" charset="0"/>
                <a:ea typeface="Cambria Math"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43000"/>
            <a:ext cx="8458200" cy="4983163"/>
          </a:xfrm>
        </p:spPr>
        <p:txBody>
          <a:bodyPr>
            <a:normAutofit/>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8600" y="6356350"/>
            <a:ext cx="2133600" cy="365125"/>
          </a:xfrm>
        </p:spPr>
        <p:txBody>
          <a:bodyPr/>
          <a:lstStyle/>
          <a:p>
            <a:fld id="{10FCD1B3-F51B-407C-AC69-930073E83965}" type="datetime1">
              <a:rPr lang="en-US" smtClean="0"/>
              <a:t>6/16/2015</a:t>
            </a:fld>
            <a:endParaRPr lang="en-US"/>
          </a:p>
        </p:txBody>
      </p:sp>
      <p:sp>
        <p:nvSpPr>
          <p:cNvPr id="5" name="Footer Placeholder 4"/>
          <p:cNvSpPr>
            <a:spLocks noGrp="1"/>
          </p:cNvSpPr>
          <p:nvPr>
            <p:ph type="ftr" sz="quarter" idx="11"/>
          </p:nvPr>
        </p:nvSpPr>
        <p:spPr>
          <a:xfrm>
            <a:off x="2971800" y="6356350"/>
            <a:ext cx="2895600" cy="365125"/>
          </a:xfrm>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956491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4ADBB-E31C-47CC-8F23-7BC68D4C1FA8}" type="datetime1">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16474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0D660-FAEA-46E0-8BEB-815F55511954}"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1918498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44986-3D39-42D7-89CC-4A6F726CDB36}"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85053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D096E-6D19-4FF5-BA7F-37C321DF5391}" type="datetime1">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390546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3200" cy="914400"/>
          </a:xfrm>
        </p:spPr>
        <p:txBody>
          <a:bodyPr>
            <a:normAutofit/>
          </a:bodyPr>
          <a:lstStyle>
            <a:lvl1pPr algn="l">
              <a:defRPr sz="3600">
                <a:solidFill>
                  <a:schemeClr val="bg1"/>
                </a:solidFill>
                <a:latin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1143000"/>
            <a:ext cx="4114800" cy="4983163"/>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143000"/>
            <a:ext cx="4343400" cy="4983163"/>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28600" y="6356350"/>
            <a:ext cx="2133600" cy="365125"/>
          </a:xfrm>
        </p:spPr>
        <p:txBody>
          <a:bodyPr/>
          <a:lstStyle/>
          <a:p>
            <a:fld id="{B632CCA8-ABFE-42E9-9308-EF9D63A2A12C}" type="datetime1">
              <a:rPr lang="en-US" smtClean="0"/>
              <a:t>6/16/2015</a:t>
            </a:fld>
            <a:endParaRPr lang="en-US"/>
          </a:p>
        </p:txBody>
      </p:sp>
      <p:sp>
        <p:nvSpPr>
          <p:cNvPr id="6" name="Footer Placeholder 5"/>
          <p:cNvSpPr>
            <a:spLocks noGrp="1"/>
          </p:cNvSpPr>
          <p:nvPr>
            <p:ph type="ftr" sz="quarter" idx="11"/>
          </p:nvPr>
        </p:nvSpPr>
        <p:spPr>
          <a:xfrm>
            <a:off x="3124200" y="6356350"/>
            <a:ext cx="2895600" cy="365125"/>
          </a:xfrm>
        </p:spPr>
        <p:txBody>
          <a:bodyPr/>
          <a:lstStyle/>
          <a:p>
            <a:endParaRPr lang="en-US" dirty="0"/>
          </a:p>
        </p:txBody>
      </p:sp>
      <p:sp>
        <p:nvSpPr>
          <p:cNvPr id="7" name="Slide Number Placeholder 6"/>
          <p:cNvSpPr>
            <a:spLocks noGrp="1"/>
          </p:cNvSpPr>
          <p:nvPr>
            <p:ph type="sldNum" sz="quarter" idx="12"/>
          </p:nvPr>
        </p:nvSpPr>
        <p:spPr>
          <a:xfrm>
            <a:off x="6781800" y="6356350"/>
            <a:ext cx="2133600" cy="365125"/>
          </a:xfrm>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249391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3200" cy="9144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2531" y="1143000"/>
            <a:ext cx="4268788" cy="639762"/>
          </a:xfrm>
        </p:spPr>
        <p:txBody>
          <a:bodyPr anchor="b">
            <a:normAutofit/>
          </a:bodyPr>
          <a:lstStyle>
            <a:lvl1pPr marL="0" indent="0">
              <a:buNone/>
              <a:defRPr sz="20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2531" y="1782762"/>
            <a:ext cx="4268788" cy="4343401"/>
          </a:xfrm>
        </p:spPr>
        <p:txBody>
          <a:bodyPr>
            <a:normAutofit/>
          </a:bodyPr>
          <a:lstStyle>
            <a:lvl1pPr>
              <a:defRPr sz="2000">
                <a:latin typeface="Cambria" panose="02040503050406030204" pitchFamily="18" charset="0"/>
              </a:defRPr>
            </a:lvl1pPr>
            <a:lvl2pPr>
              <a:defRPr sz="1800">
                <a:latin typeface="Cambria" panose="02040503050406030204" pitchFamily="18" charset="0"/>
              </a:defRPr>
            </a:lvl2pPr>
            <a:lvl3pPr>
              <a:defRPr sz="1600">
                <a:latin typeface="Cambria" panose="02040503050406030204" pitchFamily="18" charset="0"/>
              </a:defRPr>
            </a:lvl3pPr>
            <a:lvl4pPr>
              <a:defRPr sz="1400">
                <a:latin typeface="Cambria" panose="02040503050406030204" pitchFamily="18" charset="0"/>
              </a:defRPr>
            </a:lvl4pPr>
            <a:lvl5pPr>
              <a:defRPr sz="1400">
                <a:latin typeface="Cambria" panose="020405030504060302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8956" y="1143000"/>
            <a:ext cx="4270375" cy="639762"/>
          </a:xfrm>
        </p:spPr>
        <p:txBody>
          <a:bodyPr anchor="b">
            <a:normAutofit/>
          </a:bodyPr>
          <a:lstStyle>
            <a:lvl1pPr marL="0" indent="0">
              <a:buNone/>
              <a:defRPr sz="20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270375" cy="4343401"/>
          </a:xfrm>
        </p:spPr>
        <p:txBody>
          <a:bodyPr>
            <a:normAutofit/>
          </a:bodyPr>
          <a:lstStyle>
            <a:lvl1pPr>
              <a:defRPr sz="2000">
                <a:latin typeface="Cambria" panose="02040503050406030204" pitchFamily="18" charset="0"/>
              </a:defRPr>
            </a:lvl1pPr>
            <a:lvl2pPr>
              <a:defRPr sz="1800">
                <a:latin typeface="Cambria" panose="02040503050406030204" pitchFamily="18" charset="0"/>
              </a:defRPr>
            </a:lvl2pPr>
            <a:lvl3pPr>
              <a:defRPr sz="1600">
                <a:latin typeface="Cambria" panose="02040503050406030204" pitchFamily="18" charset="0"/>
              </a:defRPr>
            </a:lvl3pPr>
            <a:lvl4pPr>
              <a:defRPr sz="1400">
                <a:latin typeface="Cambria" panose="02040503050406030204" pitchFamily="18" charset="0"/>
              </a:defRPr>
            </a:lvl4pPr>
            <a:lvl5pPr>
              <a:defRPr sz="1400">
                <a:latin typeface="Cambria" panose="020405030504060302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28600" y="6356350"/>
            <a:ext cx="2133600" cy="365125"/>
          </a:xfrm>
        </p:spPr>
        <p:txBody>
          <a:bodyPr/>
          <a:lstStyle/>
          <a:p>
            <a:fld id="{81BAB63A-FE14-4167-A744-B8B849966BD1}" type="datetime1">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781800" y="6356350"/>
            <a:ext cx="2133600" cy="365125"/>
          </a:xfrm>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417284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3200" cy="914400"/>
          </a:xfrm>
        </p:spPr>
        <p:txBody>
          <a:bodyPr>
            <a:normAutofit/>
          </a:bodyPr>
          <a:lstStyle>
            <a:lvl1pPr algn="l">
              <a:defRPr sz="3600">
                <a:solidFill>
                  <a:schemeClr val="bg1"/>
                </a:solidFill>
                <a:latin typeface="Cambria" panose="02040503050406030204"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9C5D-0658-4912-8DA6-FA888F0FDE40}" type="datetime1">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36814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FC3DA-5629-486A-95BC-0F7524EEA53F}" type="datetime1">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39426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4B8A8-F296-47BF-9BEC-E3ECDB87E7F1}" type="datetime1">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8402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7A579-92F6-4FA0-897F-F19A33F1B4F3}" type="datetime1">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697C-8700-A046-9558-5780E6CF2E39}" type="slidenum">
              <a:rPr lang="en-US" smtClean="0"/>
              <a:t>‹#›</a:t>
            </a:fld>
            <a:endParaRPr lang="en-US"/>
          </a:p>
        </p:txBody>
      </p:sp>
    </p:spTree>
    <p:extLst>
      <p:ext uri="{BB962C8B-B14F-4D97-AF65-F5344CB8AC3E}">
        <p14:creationId xmlns:p14="http://schemas.microsoft.com/office/powerpoint/2010/main" val="165606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D6B90-7B10-4A86-84C6-A68421E3D052}" type="datetime1">
              <a:rPr lang="en-US" smtClean="0"/>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0697C-8700-A046-9558-5780E6CF2E39}" type="slidenum">
              <a:rPr lang="en-US" smtClean="0"/>
              <a:t>‹#›</a:t>
            </a:fld>
            <a:endParaRPr lang="en-US"/>
          </a:p>
        </p:txBody>
      </p:sp>
    </p:spTree>
    <p:extLst>
      <p:ext uri="{BB962C8B-B14F-4D97-AF65-F5344CB8AC3E}">
        <p14:creationId xmlns:p14="http://schemas.microsoft.com/office/powerpoint/2010/main" val="30364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C7098-D692-451A-B34D-FFA379CB93E9}" type="datetime1">
              <a:rPr lang="en-US" smtClean="0"/>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0697C-8700-A046-9558-5780E6CF2E39}" type="slidenum">
              <a:rPr lang="en-US" smtClean="0"/>
              <a:t>‹#›</a:t>
            </a:fld>
            <a:endParaRPr lang="en-US"/>
          </a:p>
        </p:txBody>
      </p:sp>
    </p:spTree>
    <p:extLst>
      <p:ext uri="{BB962C8B-B14F-4D97-AF65-F5344CB8AC3E}">
        <p14:creationId xmlns:p14="http://schemas.microsoft.com/office/powerpoint/2010/main" val="375814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ccess.rdatoolkit.org/document.php?id=rdagloss&amp;target=rdagloss-1635#rdagloss-16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ccess.rdatoolkit.org/document.php?id=lcpschp25&amp;target=lcps25-353#lcps25-353" TargetMode="External"/><Relationship Id="rId2" Type="http://schemas.openxmlformats.org/officeDocument/2006/relationships/hyperlink" Target="http://access.rdatoolkit.org/document.php?id=rdachp24&amp;target=rda24-154#rda24-15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oc.gov/aba/rda/source/special_topics_revised_editions.ppt" TargetMode="External"/><Relationship Id="rId2" Type="http://schemas.openxmlformats.org/officeDocument/2006/relationships/hyperlink" Target="http://www.loc.gov/catworkshop/RDA%20training%20materials/LC%20RDA%20Training/LC%20RDA%20course%20table.html" TargetMode="External"/><Relationship Id="rId1" Type="http://schemas.openxmlformats.org/officeDocument/2006/relationships/slideLayout" Target="../slideLayouts/slideLayout2.xml"/><Relationship Id="rId5" Type="http://schemas.openxmlformats.org/officeDocument/2006/relationships/hyperlink" Target="http://faculty.washington.edu/aschiff/ILA2013-Notes.pdf" TargetMode="External"/><Relationship Id="rId4" Type="http://schemas.openxmlformats.org/officeDocument/2006/relationships/hyperlink" Target="http://tpot.ucsd.edu/cataloging-resources/training-resources/frbr-rda-ucsd-documentation.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aculty.washington.edu/aschiff/ILA2013-Notes.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aculty.washington.edu/aschiff/ILA2013-Not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aculty.washington.edu/aschiff/ILA2013-Not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aculty.washington.edu/aschiff/ILA2013-Not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pot.ucsd.edu/policies-procedures/bibrec/RDALocal.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ccess.rdatoolkit.org/24.4.1.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access.rdatoolkit.org/24.4.3.html" TargetMode="External"/><Relationship Id="rId4" Type="http://schemas.openxmlformats.org/officeDocument/2006/relationships/hyperlink" Target="http://access.rdatoolkit.org/24.4.2.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ccess.rdatoolkit.org/document.php?id=rdagloss&amp;target=rdagloss-1647#rdagloss-164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ccess.rdatoolkit.org/document.php?id=lcpschp25&amp;target=lcps25-353#lcps25-353" TargetMode="External"/><Relationship Id="rId2" Type="http://schemas.openxmlformats.org/officeDocument/2006/relationships/hyperlink" Target="http://access.rdatoolkit.org/document.php?id=rdachp24&amp;target=rda24-154#rda24-154" TargetMode="External"/><Relationship Id="rId1" Type="http://schemas.openxmlformats.org/officeDocument/2006/relationships/slideLayout" Target="../slideLayouts/slideLayout2.xml"/><Relationship Id="rId4" Type="http://schemas.openxmlformats.org/officeDocument/2006/relationships/hyperlink" Target="http://access.rdatoolkit.org/document.php?id=lcpschp25&amp;target=lcps25-238#lcps25-238"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access.rdatoolkit.org/document.php?id=rdagloss&amp;target=rdagloss-1623#rdagloss-16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ccess.rdatoolkit.org/document.php?id=lcpschp25&amp;target=lcps25-353#lcps25-353" TargetMode="External"/><Relationship Id="rId2" Type="http://schemas.openxmlformats.org/officeDocument/2006/relationships/hyperlink" Target="http://access.rdatoolkit.org/document.php?id=rdachp24&amp;target=rda24-154#rda24-154" TargetMode="External"/><Relationship Id="rId1" Type="http://schemas.openxmlformats.org/officeDocument/2006/relationships/slideLayout" Target="../slideLayouts/slideLayout2.xml"/><Relationship Id="rId4" Type="http://schemas.openxmlformats.org/officeDocument/2006/relationships/hyperlink" Target="http://access.rdatoolkit.org/6.27.1.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87"/>
            <a:ext cx="9143999" cy="6858000"/>
          </a:xfrm>
          <a:prstGeom prst="rect">
            <a:avLst/>
          </a:prstGeom>
        </p:spPr>
      </p:pic>
      <p:sp>
        <p:nvSpPr>
          <p:cNvPr id="6" name="Title 1"/>
          <p:cNvSpPr txBox="1">
            <a:spLocks/>
          </p:cNvSpPr>
          <p:nvPr/>
        </p:nvSpPr>
        <p:spPr>
          <a:xfrm>
            <a:off x="457200" y="287520"/>
            <a:ext cx="8229600" cy="38862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600"/>
              </a:spcAft>
            </a:pPr>
            <a:endParaRPr lang="en-US" sz="3800" b="1" dirty="0" smtClean="0">
              <a:solidFill>
                <a:schemeClr val="bg1"/>
              </a:solidFill>
              <a:latin typeface="Cambria"/>
              <a:cs typeface="Cambria"/>
            </a:endParaRPr>
          </a:p>
        </p:txBody>
      </p:sp>
      <p:sp>
        <p:nvSpPr>
          <p:cNvPr id="3" name="Title 2"/>
          <p:cNvSpPr>
            <a:spLocks noGrp="1"/>
          </p:cNvSpPr>
          <p:nvPr>
            <p:ph type="ctrTitle"/>
          </p:nvPr>
        </p:nvSpPr>
        <p:spPr>
          <a:xfrm>
            <a:off x="688109" y="1395412"/>
            <a:ext cx="7772400" cy="1470025"/>
          </a:xfrm>
        </p:spPr>
        <p:txBody>
          <a:bodyPr/>
          <a:lstStyle/>
          <a:p>
            <a:r>
              <a:rPr lang="en-US" dirty="0" smtClean="0">
                <a:solidFill>
                  <a:schemeClr val="bg1"/>
                </a:solidFill>
              </a:rPr>
              <a:t>WEMI Relationships</a:t>
            </a:r>
            <a:r>
              <a:rPr lang="en-US" dirty="0">
                <a:solidFill>
                  <a:schemeClr val="bg1"/>
                </a:solidFill>
              </a:rPr>
              <a:t/>
            </a:r>
            <a:br>
              <a:rPr lang="en-US" dirty="0">
                <a:solidFill>
                  <a:schemeClr val="bg1"/>
                </a:solidFill>
              </a:rPr>
            </a:br>
            <a:r>
              <a:rPr lang="en-US" dirty="0" smtClean="0">
                <a:solidFill>
                  <a:schemeClr val="bg1"/>
                </a:solidFill>
              </a:rPr>
              <a:t>When do I add 130/240?</a:t>
            </a:r>
            <a:endParaRPr lang="en-US" dirty="0">
              <a:solidFill>
                <a:schemeClr val="bg1"/>
              </a:solidFill>
            </a:endParaRPr>
          </a:p>
        </p:txBody>
      </p:sp>
      <p:sp>
        <p:nvSpPr>
          <p:cNvPr id="4" name="Subtitle 3"/>
          <p:cNvSpPr>
            <a:spLocks noGrp="1"/>
          </p:cNvSpPr>
          <p:nvPr>
            <p:ph type="subTitle" idx="1"/>
          </p:nvPr>
        </p:nvSpPr>
        <p:spPr>
          <a:xfrm>
            <a:off x="1828800" y="3297420"/>
            <a:ext cx="6400800" cy="1752600"/>
          </a:xfrm>
        </p:spPr>
        <p:txBody>
          <a:bodyPr>
            <a:normAutofit/>
          </a:bodyPr>
          <a:lstStyle/>
          <a:p>
            <a:pPr algn="r">
              <a:spcBef>
                <a:spcPts val="0"/>
              </a:spcBef>
            </a:pPr>
            <a:r>
              <a:rPr lang="en-US" sz="2400" dirty="0" smtClean="0">
                <a:solidFill>
                  <a:schemeClr val="bg1"/>
                </a:solidFill>
              </a:rPr>
              <a:t>Shi Deng</a:t>
            </a:r>
          </a:p>
          <a:p>
            <a:pPr algn="r">
              <a:spcBef>
                <a:spcPts val="0"/>
              </a:spcBef>
            </a:pPr>
            <a:r>
              <a:rPr lang="en-US" sz="2400" dirty="0" smtClean="0">
                <a:solidFill>
                  <a:schemeClr val="bg1"/>
                </a:solidFill>
              </a:rPr>
              <a:t>BIBCO Coordinator</a:t>
            </a:r>
          </a:p>
          <a:p>
            <a:pPr algn="r">
              <a:spcBef>
                <a:spcPts val="0"/>
              </a:spcBef>
            </a:pPr>
            <a:r>
              <a:rPr lang="en-US" sz="2400" dirty="0" smtClean="0">
                <a:solidFill>
                  <a:schemeClr val="bg1"/>
                </a:solidFill>
              </a:rPr>
              <a:t>June 16, 2015</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DE20697C-8700-A046-9558-5780E6CF2E39}" type="slidenum">
              <a:rPr lang="en-US" smtClean="0"/>
              <a:t>1</a:t>
            </a:fld>
            <a:endParaRPr lang="en-US"/>
          </a:p>
        </p:txBody>
      </p:sp>
    </p:spTree>
    <p:extLst>
      <p:ext uri="{BB962C8B-B14F-4D97-AF65-F5344CB8AC3E}">
        <p14:creationId xmlns:p14="http://schemas.microsoft.com/office/powerpoint/2010/main" val="74876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3200" cy="914400"/>
          </a:xfrm>
        </p:spPr>
        <p:txBody>
          <a:bodyPr>
            <a:noAutofit/>
          </a:bodyPr>
          <a:lstStyle/>
          <a:p>
            <a:r>
              <a:rPr lang="en-US" dirty="0" smtClean="0">
                <a:latin typeface="+mn-lt"/>
              </a:rPr>
              <a:t>Related Manifestation</a:t>
            </a:r>
            <a:endParaRPr lang="en-US" dirty="0">
              <a:latin typeface="+mn-lt"/>
            </a:endParaRPr>
          </a:p>
        </p:txBody>
      </p:sp>
      <p:sp>
        <p:nvSpPr>
          <p:cNvPr id="3" name="Content Placeholder 2"/>
          <p:cNvSpPr>
            <a:spLocks noGrp="1"/>
          </p:cNvSpPr>
          <p:nvPr>
            <p:ph idx="1"/>
          </p:nvPr>
        </p:nvSpPr>
        <p:spPr>
          <a:xfrm>
            <a:off x="573640" y="1143000"/>
            <a:ext cx="8077200" cy="4983163"/>
          </a:xfrm>
        </p:spPr>
        <p:txBody>
          <a:bodyPr>
            <a:normAutofit/>
          </a:bodyPr>
          <a:lstStyle/>
          <a:p>
            <a:pPr marL="57150" indent="0">
              <a:buNone/>
            </a:pPr>
            <a:r>
              <a:rPr lang="en-US" dirty="0" smtClean="0">
                <a:latin typeface="+mn-lt"/>
              </a:rPr>
              <a:t>RDA 27.1</a:t>
            </a:r>
          </a:p>
          <a:p>
            <a:pPr marL="57150" indent="0">
              <a:buNone/>
            </a:pPr>
            <a:r>
              <a:rPr lang="en-US" dirty="0">
                <a:latin typeface="+mn-lt"/>
              </a:rPr>
              <a:t>A </a:t>
            </a:r>
            <a:r>
              <a:rPr lang="en-US" dirty="0">
                <a:latin typeface="+mn-lt"/>
                <a:hlinkClick r:id="rId2"/>
              </a:rPr>
              <a:t>related manifestation▼</a:t>
            </a:r>
            <a:r>
              <a:rPr lang="en-US" dirty="0">
                <a:latin typeface="+mn-lt"/>
              </a:rPr>
              <a:t> is a manifestation, represented by an identifier or a description, that is related to the manifestation being described </a:t>
            </a:r>
            <a:endParaRPr lang="en-US" dirty="0" smtClean="0">
              <a:latin typeface="+mn-lt"/>
            </a:endParaRPr>
          </a:p>
          <a:p>
            <a:pPr marL="514350" indent="-457200"/>
            <a:r>
              <a:rPr lang="en-US" dirty="0" smtClean="0">
                <a:latin typeface="+mn-lt"/>
              </a:rPr>
              <a:t>Reproduction</a:t>
            </a:r>
          </a:p>
          <a:p>
            <a:pPr marL="514350" indent="-457200"/>
            <a:r>
              <a:rPr lang="en-US" dirty="0" smtClean="0">
                <a:latin typeface="+mn-lt"/>
              </a:rPr>
              <a:t>Different format for the same expression</a:t>
            </a:r>
          </a:p>
          <a:p>
            <a:pPr marL="514350" indent="-457200"/>
            <a:r>
              <a:rPr lang="en-US" b="1" dirty="0" smtClean="0">
                <a:latin typeface="+mn-lt"/>
              </a:rPr>
              <a:t>Same format and expression, new title in new manifestation</a:t>
            </a:r>
          </a:p>
          <a:p>
            <a:pPr marL="514350" indent="-457200"/>
            <a:r>
              <a:rPr lang="en-US" dirty="0" smtClean="0">
                <a:latin typeface="+mn-lt"/>
              </a:rPr>
              <a:t>Special issue</a:t>
            </a:r>
          </a:p>
        </p:txBody>
      </p:sp>
      <p:sp>
        <p:nvSpPr>
          <p:cNvPr id="4" name="Slide Number Placeholder 3"/>
          <p:cNvSpPr>
            <a:spLocks noGrp="1"/>
          </p:cNvSpPr>
          <p:nvPr>
            <p:ph type="sldNum" sz="quarter" idx="12"/>
          </p:nvPr>
        </p:nvSpPr>
        <p:spPr/>
        <p:txBody>
          <a:bodyPr/>
          <a:lstStyle/>
          <a:p>
            <a:fld id="{DE20697C-8700-A046-9558-5780E6CF2E39}" type="slidenum">
              <a:rPr lang="en-US" smtClean="0"/>
              <a:t>10</a:t>
            </a:fld>
            <a:endParaRPr lang="en-US"/>
          </a:p>
        </p:txBody>
      </p:sp>
    </p:spTree>
    <p:extLst>
      <p:ext uri="{BB962C8B-B14F-4D97-AF65-F5344CB8AC3E}">
        <p14:creationId xmlns:p14="http://schemas.microsoft.com/office/powerpoint/2010/main" val="166831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rPr>
              <a:t>Recording Related Manifestation</a:t>
            </a:r>
            <a:endParaRPr lang="en-US" sz="2800" dirty="0">
              <a:latin typeface="+mn-lt"/>
            </a:endParaRPr>
          </a:p>
        </p:txBody>
      </p:sp>
      <p:sp>
        <p:nvSpPr>
          <p:cNvPr id="3" name="Content Placeholder 2"/>
          <p:cNvSpPr>
            <a:spLocks noGrp="1"/>
          </p:cNvSpPr>
          <p:nvPr>
            <p:ph idx="1"/>
          </p:nvPr>
        </p:nvSpPr>
        <p:spPr>
          <a:xfrm>
            <a:off x="381000" y="1143000"/>
            <a:ext cx="8305800" cy="5213350"/>
          </a:xfrm>
        </p:spPr>
        <p:txBody>
          <a:bodyPr>
            <a:normAutofit fontScale="92500" lnSpcReduction="20000"/>
          </a:bodyPr>
          <a:lstStyle/>
          <a:p>
            <a:pPr marL="0" indent="0">
              <a:buNone/>
            </a:pPr>
            <a:r>
              <a:rPr lang="en-US" dirty="0" smtClean="0">
                <a:latin typeface="+mn-lt"/>
              </a:rPr>
              <a:t>Recording relationships to related manifestation: see </a:t>
            </a:r>
            <a:r>
              <a:rPr lang="en-US" dirty="0" smtClean="0">
                <a:latin typeface="+mn-lt"/>
                <a:hlinkClick r:id="rId2"/>
              </a:rPr>
              <a:t>24.4</a:t>
            </a:r>
            <a:endParaRPr lang="en-US" dirty="0" smtClean="0">
              <a:latin typeface="+mn-lt"/>
            </a:endParaRPr>
          </a:p>
          <a:p>
            <a:r>
              <a:rPr lang="en-US" dirty="0" smtClean="0">
                <a:latin typeface="+mn-lt"/>
                <a:hlinkClick r:id="rId3"/>
              </a:rPr>
              <a:t>LC-PCC PS 27.1</a:t>
            </a:r>
            <a:r>
              <a:rPr lang="en-US" dirty="0" smtClean="0">
                <a:latin typeface="+mn-lt"/>
              </a:rPr>
              <a:t>  on Reproductions</a:t>
            </a:r>
          </a:p>
          <a:p>
            <a:pPr lvl="1"/>
            <a:r>
              <a:rPr lang="en-US" dirty="0" smtClean="0">
                <a:latin typeface="+mn-lt"/>
              </a:rPr>
              <a:t>LC-PCC Core Element for Reproduction</a:t>
            </a:r>
          </a:p>
          <a:p>
            <a:pPr lvl="2"/>
            <a:r>
              <a:rPr lang="en-US" dirty="0">
                <a:latin typeface="+mn-lt"/>
              </a:rPr>
              <a:t>The word “reproduction” is being used in its broadest sense to include all resources formerly identified as reproductions, republications, reprints, reissues, facsimiles, etc., that still represent equivalent content between an original resource and a reproduction of that original</a:t>
            </a:r>
            <a:r>
              <a:rPr lang="en-US" dirty="0" smtClean="0">
                <a:latin typeface="+mn-lt"/>
              </a:rPr>
              <a:t>. </a:t>
            </a:r>
          </a:p>
          <a:p>
            <a:pPr lvl="2"/>
            <a:r>
              <a:rPr lang="en-US" b="1" dirty="0">
                <a:latin typeface="+mn-lt"/>
              </a:rPr>
              <a:t>Revised editions represent different expressions and are not treated as reproductions</a:t>
            </a:r>
            <a:r>
              <a:rPr lang="en-US" dirty="0" smtClean="0">
                <a:latin typeface="+mn-lt"/>
              </a:rPr>
              <a:t>. </a:t>
            </a:r>
          </a:p>
          <a:p>
            <a:r>
              <a:rPr lang="en-US" dirty="0">
                <a:latin typeface="+mn-lt"/>
                <a:hlinkClick r:id="rId3"/>
              </a:rPr>
              <a:t>LC-PCC PS </a:t>
            </a:r>
            <a:r>
              <a:rPr lang="en-US" dirty="0" smtClean="0">
                <a:latin typeface="+mn-lt"/>
                <a:hlinkClick r:id="rId3"/>
              </a:rPr>
              <a:t>27.1.1.3</a:t>
            </a:r>
            <a:r>
              <a:rPr lang="en-US" dirty="0" smtClean="0">
                <a:latin typeface="+mn-lt"/>
              </a:rPr>
              <a:t> on referencing related manifestation</a:t>
            </a:r>
          </a:p>
          <a:p>
            <a:pPr lvl="1"/>
            <a:r>
              <a:rPr lang="en-US" dirty="0" smtClean="0">
                <a:latin typeface="+mn-lt"/>
              </a:rPr>
              <a:t> 	When creating a separate record for reproduction, </a:t>
            </a:r>
          </a:p>
          <a:p>
            <a:pPr lvl="2"/>
            <a:r>
              <a:rPr lang="en-US" dirty="0" smtClean="0">
                <a:latin typeface="+mn-lt"/>
              </a:rPr>
              <a:t>Use a MARC 775, if carrier is the same </a:t>
            </a:r>
          </a:p>
          <a:p>
            <a:pPr lvl="2"/>
            <a:r>
              <a:rPr lang="en-US" dirty="0" smtClean="0">
                <a:latin typeface="+mn-lt"/>
              </a:rPr>
              <a:t>Use a MARC 776, if carrier is different</a:t>
            </a:r>
          </a:p>
          <a:p>
            <a:pPr lvl="2"/>
            <a:r>
              <a:rPr lang="en-US" dirty="0">
                <a:latin typeface="+mn-lt"/>
              </a:rPr>
              <a:t>Use the relationship designator “Reproduction of (manifestation)” </a:t>
            </a:r>
            <a:r>
              <a:rPr lang="en-US" dirty="0" smtClean="0">
                <a:latin typeface="+mn-lt"/>
              </a:rPr>
              <a:t>unless otherwise instructed. </a:t>
            </a:r>
          </a:p>
          <a:p>
            <a:pPr marL="914400" lvl="2" indent="0">
              <a:buNone/>
            </a:pPr>
            <a:endParaRPr lang="en-US"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11</a:t>
            </a:fld>
            <a:endParaRPr lang="en-US"/>
          </a:p>
        </p:txBody>
      </p:sp>
    </p:spTree>
    <p:extLst>
      <p:ext uri="{BB962C8B-B14F-4D97-AF65-F5344CB8AC3E}">
        <p14:creationId xmlns:p14="http://schemas.microsoft.com/office/powerpoint/2010/main" val="73686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477000" cy="914400"/>
          </a:xfrm>
        </p:spPr>
        <p:txBody>
          <a:bodyPr>
            <a:normAutofit/>
          </a:bodyPr>
          <a:lstStyle/>
          <a:p>
            <a:r>
              <a:rPr lang="en-US" sz="2800" dirty="0" smtClean="0">
                <a:latin typeface="+mn-lt"/>
              </a:rPr>
              <a:t>Recording WEMI Relationship in MARC</a:t>
            </a:r>
            <a:endParaRPr lang="en-US" sz="2800" dirty="0">
              <a:latin typeface="+mn-lt"/>
            </a:endParaRPr>
          </a:p>
        </p:txBody>
      </p:sp>
      <p:sp>
        <p:nvSpPr>
          <p:cNvPr id="3" name="Content Placeholder 2"/>
          <p:cNvSpPr>
            <a:spLocks noGrp="1"/>
          </p:cNvSpPr>
          <p:nvPr>
            <p:ph idx="1"/>
          </p:nvPr>
        </p:nvSpPr>
        <p:spPr>
          <a:xfrm>
            <a:off x="1066800" y="2057400"/>
            <a:ext cx="7010400" cy="4068763"/>
          </a:xfrm>
        </p:spPr>
        <p:txBody>
          <a:bodyPr>
            <a:normAutofit/>
          </a:bodyPr>
          <a:lstStyle/>
          <a:p>
            <a:r>
              <a:rPr lang="en-US" dirty="0" smtClean="0">
                <a:latin typeface="+mn-lt"/>
              </a:rPr>
              <a:t>Give it in 130/240</a:t>
            </a:r>
          </a:p>
          <a:p>
            <a:r>
              <a:rPr lang="en-US" dirty="0" smtClean="0">
                <a:latin typeface="+mn-lt"/>
              </a:rPr>
              <a:t>Give it in 700-730</a:t>
            </a:r>
            <a:endParaRPr lang="en-US" dirty="0">
              <a:latin typeface="+mn-lt"/>
            </a:endParaRPr>
          </a:p>
          <a:p>
            <a:r>
              <a:rPr lang="en-US" dirty="0" smtClean="0">
                <a:latin typeface="+mn-lt"/>
              </a:rPr>
              <a:t>Give it in 245</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12</a:t>
            </a:fld>
            <a:endParaRPr lang="en-US"/>
          </a:p>
        </p:txBody>
      </p:sp>
    </p:spTree>
    <p:extLst>
      <p:ext uri="{BB962C8B-B14F-4D97-AF65-F5344CB8AC3E}">
        <p14:creationId xmlns:p14="http://schemas.microsoft.com/office/powerpoint/2010/main" val="1739332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Give it in 130/240</a:t>
            </a:r>
          </a:p>
        </p:txBody>
      </p:sp>
      <p:sp>
        <p:nvSpPr>
          <p:cNvPr id="3" name="Content Placeholder 2"/>
          <p:cNvSpPr>
            <a:spLocks noGrp="1"/>
          </p:cNvSpPr>
          <p:nvPr>
            <p:ph idx="1"/>
          </p:nvPr>
        </p:nvSpPr>
        <p:spPr>
          <a:xfrm>
            <a:off x="381000" y="1143000"/>
            <a:ext cx="8305800" cy="4983163"/>
          </a:xfrm>
        </p:spPr>
        <p:txBody>
          <a:bodyPr>
            <a:normAutofit/>
          </a:bodyPr>
          <a:lstStyle/>
          <a:p>
            <a:r>
              <a:rPr lang="en-US" dirty="0" smtClean="0">
                <a:latin typeface="+mn-lt"/>
              </a:rPr>
              <a:t>Give it in 130/240</a:t>
            </a:r>
          </a:p>
          <a:p>
            <a:pPr lvl="1"/>
            <a:r>
              <a:rPr lang="en-US" dirty="0" smtClean="0">
                <a:solidFill>
                  <a:srgbClr val="0000FF"/>
                </a:solidFill>
                <a:latin typeface="+mn-lt"/>
              </a:rPr>
              <a:t>To differentiate works</a:t>
            </a:r>
          </a:p>
          <a:p>
            <a:pPr lvl="2"/>
            <a:r>
              <a:rPr lang="en-US" dirty="0" smtClean="0">
                <a:solidFill>
                  <a:srgbClr val="0000FF"/>
                </a:solidFill>
                <a:latin typeface="+mn-lt"/>
              </a:rPr>
              <a:t>UCSD RDA Training Module 2, slides 86-95, with minor revision</a:t>
            </a:r>
          </a:p>
          <a:p>
            <a:pPr lvl="2"/>
            <a:r>
              <a:rPr lang="en-US" dirty="0" smtClean="0">
                <a:solidFill>
                  <a:srgbClr val="0000FF"/>
                </a:solidFill>
                <a:latin typeface="+mn-lt"/>
              </a:rPr>
              <a:t>Adam Schiff training slides</a:t>
            </a:r>
          </a:p>
          <a:p>
            <a:pPr lvl="1"/>
            <a:r>
              <a:rPr lang="en-US" dirty="0" smtClean="0">
                <a:latin typeface="+mn-lt"/>
              </a:rPr>
              <a:t>To relate multiple works in a compilation by the same creator (may need both 100/240 and 700)</a:t>
            </a:r>
          </a:p>
          <a:p>
            <a:pPr lvl="1"/>
            <a:r>
              <a:rPr lang="en-US" dirty="0" smtClean="0">
                <a:latin typeface="+mn-lt"/>
              </a:rPr>
              <a:t>To relate all expressions of a work</a:t>
            </a:r>
          </a:p>
          <a:p>
            <a:pPr lvl="2"/>
            <a:r>
              <a:rPr lang="en-US" dirty="0" smtClean="0">
                <a:latin typeface="+mn-lt"/>
              </a:rPr>
              <a:t>New expression with changed title (revision with title change, see LC training module 3 and LC refresher training)</a:t>
            </a:r>
          </a:p>
          <a:p>
            <a:pPr lvl="2"/>
            <a:r>
              <a:rPr lang="en-US" dirty="0">
                <a:latin typeface="+mn-lt"/>
              </a:rPr>
              <a:t>Translation and language edition</a:t>
            </a:r>
          </a:p>
          <a:p>
            <a:pPr lvl="1"/>
            <a:r>
              <a:rPr lang="en-US" dirty="0" smtClean="0">
                <a:latin typeface="+mn-lt"/>
              </a:rPr>
              <a:t>To relate all manifestation of a work</a:t>
            </a:r>
          </a:p>
          <a:p>
            <a:pPr lvl="2"/>
            <a:r>
              <a:rPr lang="en-US" dirty="0" smtClean="0">
                <a:latin typeface="+mn-lt"/>
              </a:rPr>
              <a:t>New title, </a:t>
            </a:r>
            <a:r>
              <a:rPr lang="en-US" dirty="0">
                <a:latin typeface="+mn-lt"/>
              </a:rPr>
              <a:t>new </a:t>
            </a:r>
            <a:r>
              <a:rPr lang="en-US" dirty="0" smtClean="0">
                <a:latin typeface="+mn-lt"/>
              </a:rPr>
              <a:t>manifestation, same expression, </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13</a:t>
            </a:fld>
            <a:endParaRPr lang="en-US"/>
          </a:p>
        </p:txBody>
      </p:sp>
    </p:spTree>
    <p:extLst>
      <p:ext uri="{BB962C8B-B14F-4D97-AF65-F5344CB8AC3E}">
        <p14:creationId xmlns:p14="http://schemas.microsoft.com/office/powerpoint/2010/main" val="2819446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en-US" altLang="en-US" sz="2800" dirty="0" smtClean="0">
                <a:latin typeface="+mn-lt"/>
              </a:rPr>
              <a:t>Give 130/240 to differentiate: </a:t>
            </a:r>
            <a:r>
              <a:rPr lang="en-US" altLang="en-US" sz="2800" dirty="0">
                <a:latin typeface="+mn-lt"/>
              </a:rPr>
              <a:t>RDA 6.27.1.9 </a:t>
            </a:r>
            <a:r>
              <a:rPr lang="en-US" altLang="en-US" sz="2400" dirty="0">
                <a:latin typeface="+mn-lt"/>
              </a:rPr>
              <a:t>Additions </a:t>
            </a:r>
            <a:r>
              <a:rPr lang="en-US" altLang="en-US" sz="2400" dirty="0" smtClean="0">
                <a:latin typeface="+mn-lt"/>
              </a:rPr>
              <a:t>to Access Points Representing Works</a:t>
            </a:r>
          </a:p>
        </p:txBody>
      </p:sp>
      <p:sp>
        <p:nvSpPr>
          <p:cNvPr id="102403" name="Rectangle 3"/>
          <p:cNvSpPr>
            <a:spLocks noGrp="1" noChangeArrowheads="1"/>
          </p:cNvSpPr>
          <p:nvPr>
            <p:ph idx="1"/>
          </p:nvPr>
        </p:nvSpPr>
        <p:spPr>
          <a:xfrm>
            <a:off x="685800" y="1447800"/>
            <a:ext cx="7997825" cy="4648200"/>
          </a:xfrm>
        </p:spPr>
        <p:txBody>
          <a:bodyPr>
            <a:normAutofit fontScale="92500" lnSpcReduction="10000"/>
          </a:bodyPr>
          <a:lstStyle/>
          <a:p>
            <a:pPr eaLnBrk="1" hangingPunct="1"/>
            <a:r>
              <a:rPr lang="en-US" altLang="en-US" dirty="0" smtClean="0">
                <a:latin typeface="+mn-lt"/>
              </a:rPr>
              <a:t>Formulating the </a:t>
            </a:r>
            <a:r>
              <a:rPr lang="en-US" altLang="en-US" dirty="0" smtClean="0">
                <a:solidFill>
                  <a:srgbClr val="0000FF"/>
                </a:solidFill>
                <a:latin typeface="+mn-lt"/>
              </a:rPr>
              <a:t>Authorized Access Point</a:t>
            </a:r>
          </a:p>
          <a:p>
            <a:pPr lvl="1" eaLnBrk="1" hangingPunct="1"/>
            <a:r>
              <a:rPr lang="en-US" altLang="en-US" dirty="0" smtClean="0">
                <a:latin typeface="+mn-lt"/>
              </a:rPr>
              <a:t>Start with </a:t>
            </a:r>
            <a:r>
              <a:rPr lang="en-US" altLang="en-US" dirty="0" smtClean="0">
                <a:solidFill>
                  <a:srgbClr val="0000FF"/>
                </a:solidFill>
                <a:latin typeface="+mn-lt"/>
              </a:rPr>
              <a:t>preferred title</a:t>
            </a:r>
          </a:p>
          <a:p>
            <a:pPr lvl="1" eaLnBrk="1" hangingPunct="1"/>
            <a:r>
              <a:rPr lang="en-US" altLang="en-US" dirty="0" smtClean="0">
                <a:latin typeface="+mn-lt"/>
              </a:rPr>
              <a:t>Precede by </a:t>
            </a:r>
            <a:r>
              <a:rPr lang="en-US" altLang="en-US" dirty="0" smtClean="0">
                <a:solidFill>
                  <a:srgbClr val="0000FF"/>
                </a:solidFill>
                <a:latin typeface="+mn-lt"/>
              </a:rPr>
              <a:t>creator</a:t>
            </a:r>
            <a:r>
              <a:rPr lang="en-US" altLang="en-US" dirty="0" smtClean="0">
                <a:latin typeface="+mn-lt"/>
              </a:rPr>
              <a:t>, if appropriate</a:t>
            </a:r>
          </a:p>
          <a:p>
            <a:pPr lvl="1" eaLnBrk="1" hangingPunct="1"/>
            <a:r>
              <a:rPr lang="en-US" altLang="en-US" dirty="0" smtClean="0">
                <a:latin typeface="+mn-lt"/>
              </a:rPr>
              <a:t>Make </a:t>
            </a:r>
            <a:r>
              <a:rPr lang="en-US" altLang="en-US" dirty="0" smtClean="0">
                <a:solidFill>
                  <a:srgbClr val="0000FF"/>
                </a:solidFill>
                <a:latin typeface="+mn-lt"/>
              </a:rPr>
              <a:t>addition(s)</a:t>
            </a:r>
            <a:r>
              <a:rPr lang="en-US" altLang="en-US" dirty="0" smtClean="0">
                <a:latin typeface="+mn-lt"/>
              </a:rPr>
              <a:t> to make it distinct</a:t>
            </a:r>
          </a:p>
          <a:p>
            <a:pPr marL="457200" lvl="1" indent="0" eaLnBrk="1" hangingPunct="1">
              <a:buNone/>
            </a:pPr>
            <a:endParaRPr lang="en-US" altLang="en-US" dirty="0" smtClean="0">
              <a:latin typeface="+mn-lt"/>
            </a:endParaRPr>
          </a:p>
          <a:p>
            <a:pPr eaLnBrk="1" hangingPunct="1"/>
            <a:r>
              <a:rPr lang="en-US" altLang="en-US" dirty="0" smtClean="0">
                <a:latin typeface="+mn-lt"/>
              </a:rPr>
              <a:t>RDA </a:t>
            </a:r>
            <a:r>
              <a:rPr lang="en-US" altLang="en-US" dirty="0" smtClean="0">
                <a:solidFill>
                  <a:srgbClr val="0000FF"/>
                </a:solidFill>
                <a:latin typeface="+mn-lt"/>
              </a:rPr>
              <a:t>6.27.1.9 Additions</a:t>
            </a:r>
          </a:p>
          <a:p>
            <a:pPr lvl="1"/>
            <a:r>
              <a:rPr lang="en-US" dirty="0">
                <a:latin typeface="+mn-lt"/>
              </a:rPr>
              <a:t>Make additions to access points if needed to distinguish the access point for a work:</a:t>
            </a:r>
          </a:p>
          <a:p>
            <a:pPr lvl="2"/>
            <a:r>
              <a:rPr lang="en-US" dirty="0">
                <a:latin typeface="+mn-lt"/>
              </a:rPr>
              <a:t>from one that is the same or similar but represents a different </a:t>
            </a:r>
            <a:r>
              <a:rPr lang="en-US" dirty="0" smtClean="0">
                <a:latin typeface="+mn-lt"/>
              </a:rPr>
              <a:t>work, or</a:t>
            </a:r>
            <a:endParaRPr lang="en-US" dirty="0">
              <a:latin typeface="+mn-lt"/>
            </a:endParaRPr>
          </a:p>
          <a:p>
            <a:pPr lvl="2"/>
            <a:r>
              <a:rPr lang="en-US" dirty="0" smtClean="0">
                <a:latin typeface="+mn-lt"/>
              </a:rPr>
              <a:t>from </a:t>
            </a:r>
            <a:r>
              <a:rPr lang="en-US" dirty="0">
                <a:latin typeface="+mn-lt"/>
              </a:rPr>
              <a:t>one that represents a person, family, corporate body, or place.</a:t>
            </a:r>
          </a:p>
          <a:p>
            <a:pPr lvl="1" eaLnBrk="1" hangingPunct="1"/>
            <a:r>
              <a:rPr lang="en-US" altLang="en-US" dirty="0" smtClean="0">
                <a:latin typeface="+mn-lt"/>
              </a:rPr>
              <a:t>Each possible addition discussed in detail in earlier provisions of chapter 6</a:t>
            </a:r>
          </a:p>
        </p:txBody>
      </p:sp>
      <p:sp>
        <p:nvSpPr>
          <p:cNvPr id="102404"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68D1F17-7084-4603-A978-0931B22BEEDB}" type="slidenum">
              <a:rPr lang="en-US" altLang="en-US"/>
              <a:pPr eaLnBrk="1" hangingPunct="1"/>
              <a:t>14</a:t>
            </a:fld>
            <a:endParaRPr lang="en-US" altLang="en-US"/>
          </a:p>
        </p:txBody>
      </p:sp>
    </p:spTree>
    <p:extLst>
      <p:ext uri="{BB962C8B-B14F-4D97-AF65-F5344CB8AC3E}">
        <p14:creationId xmlns:p14="http://schemas.microsoft.com/office/powerpoint/2010/main" val="128818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856"/>
            <a:ext cx="6781800" cy="1066800"/>
          </a:xfrm>
        </p:spPr>
        <p:txBody>
          <a:bodyPr>
            <a:noAutofit/>
          </a:bodyPr>
          <a:lstStyle/>
          <a:p>
            <a:r>
              <a:rPr lang="en-US" altLang="en-US" sz="2800" dirty="0">
                <a:latin typeface="+mn-lt"/>
              </a:rPr>
              <a:t>Give 130/240 to differentiate: RDA 6.27.1.9 </a:t>
            </a:r>
            <a:r>
              <a:rPr lang="en-US" altLang="en-US" sz="2400" dirty="0" smtClean="0">
                <a:latin typeface="+mn-lt"/>
              </a:rPr>
              <a:t/>
            </a:r>
            <a:br>
              <a:rPr lang="en-US" altLang="en-US" sz="2400" dirty="0" smtClean="0">
                <a:latin typeface="+mn-lt"/>
              </a:rPr>
            </a:br>
            <a:r>
              <a:rPr lang="en-US" altLang="en-US" sz="2400" dirty="0" smtClean="0">
                <a:latin typeface="+mn-lt"/>
              </a:rPr>
              <a:t>Additions </a:t>
            </a:r>
            <a:r>
              <a:rPr lang="en-US" altLang="en-US" sz="2400" dirty="0">
                <a:latin typeface="+mn-lt"/>
              </a:rPr>
              <a:t>to Access Points Representing Works</a:t>
            </a:r>
            <a:endParaRPr lang="en-US" altLang="en-US" sz="2400" dirty="0" smtClean="0">
              <a:latin typeface="+mn-lt"/>
            </a:endParaRPr>
          </a:p>
        </p:txBody>
      </p:sp>
      <p:sp>
        <p:nvSpPr>
          <p:cNvPr id="103427" name="Rectangle 3"/>
          <p:cNvSpPr>
            <a:spLocks noGrp="1" noChangeArrowheads="1"/>
          </p:cNvSpPr>
          <p:nvPr>
            <p:ph idx="1"/>
          </p:nvPr>
        </p:nvSpPr>
        <p:spPr>
          <a:xfrm>
            <a:off x="609600" y="1664556"/>
            <a:ext cx="8001000" cy="3059844"/>
          </a:xfrm>
        </p:spPr>
        <p:txBody>
          <a:bodyPr>
            <a:normAutofit lnSpcReduction="10000"/>
          </a:bodyPr>
          <a:lstStyle/>
          <a:p>
            <a:pPr marL="0" indent="0">
              <a:spcBef>
                <a:spcPct val="15000"/>
              </a:spcBef>
              <a:buNone/>
            </a:pPr>
            <a:r>
              <a:rPr lang="en-US" dirty="0">
                <a:latin typeface="+mn-lt"/>
              </a:rPr>
              <a:t>Add one or more of the following elements, as appropriate</a:t>
            </a:r>
            <a:endParaRPr lang="en-US" altLang="en-US" dirty="0" smtClean="0">
              <a:solidFill>
                <a:schemeClr val="tx2"/>
              </a:solidFill>
              <a:latin typeface="+mn-lt"/>
            </a:endParaRPr>
          </a:p>
          <a:p>
            <a:pPr eaLnBrk="1" hangingPunct="1">
              <a:spcBef>
                <a:spcPct val="15000"/>
              </a:spcBef>
            </a:pPr>
            <a:r>
              <a:rPr lang="en-US" altLang="en-US" dirty="0" smtClean="0">
                <a:solidFill>
                  <a:srgbClr val="0000FF"/>
                </a:solidFill>
                <a:latin typeface="+mn-lt"/>
              </a:rPr>
              <a:t>Form</a:t>
            </a:r>
            <a:r>
              <a:rPr lang="en-US" altLang="en-US" dirty="0" smtClean="0">
                <a:latin typeface="+mn-lt"/>
              </a:rPr>
              <a:t> of work (</a:t>
            </a:r>
            <a:r>
              <a:rPr lang="en-US" altLang="en-US" dirty="0" smtClean="0">
                <a:solidFill>
                  <a:srgbClr val="0000FF"/>
                </a:solidFill>
                <a:latin typeface="+mn-lt"/>
              </a:rPr>
              <a:t>6.3</a:t>
            </a:r>
            <a:r>
              <a:rPr lang="en-US" altLang="en-US" dirty="0" smtClean="0">
                <a:latin typeface="+mn-lt"/>
              </a:rPr>
              <a:t>)</a:t>
            </a:r>
          </a:p>
          <a:p>
            <a:pPr eaLnBrk="1" hangingPunct="1">
              <a:spcBef>
                <a:spcPct val="15000"/>
              </a:spcBef>
            </a:pPr>
            <a:r>
              <a:rPr lang="en-US" altLang="en-US" dirty="0" smtClean="0">
                <a:solidFill>
                  <a:srgbClr val="0000FF"/>
                </a:solidFill>
                <a:latin typeface="+mn-lt"/>
              </a:rPr>
              <a:t>Date</a:t>
            </a:r>
            <a:r>
              <a:rPr lang="en-US" altLang="en-US" dirty="0" smtClean="0">
                <a:latin typeface="+mn-lt"/>
              </a:rPr>
              <a:t> of the work (</a:t>
            </a:r>
            <a:r>
              <a:rPr lang="en-US" altLang="en-US" dirty="0" smtClean="0">
                <a:solidFill>
                  <a:srgbClr val="0000FF"/>
                </a:solidFill>
                <a:latin typeface="+mn-lt"/>
              </a:rPr>
              <a:t>6.4</a:t>
            </a:r>
            <a:r>
              <a:rPr lang="en-US" altLang="en-US" dirty="0" smtClean="0">
                <a:latin typeface="+mn-lt"/>
              </a:rPr>
              <a:t>)</a:t>
            </a:r>
          </a:p>
          <a:p>
            <a:pPr eaLnBrk="1" hangingPunct="1">
              <a:spcBef>
                <a:spcPct val="15000"/>
              </a:spcBef>
            </a:pPr>
            <a:r>
              <a:rPr lang="en-US" altLang="en-US" dirty="0" smtClean="0">
                <a:solidFill>
                  <a:srgbClr val="0000FF"/>
                </a:solidFill>
                <a:latin typeface="+mn-lt"/>
              </a:rPr>
              <a:t>Place of origin </a:t>
            </a:r>
            <a:r>
              <a:rPr lang="en-US" altLang="en-US" dirty="0" smtClean="0">
                <a:latin typeface="+mn-lt"/>
              </a:rPr>
              <a:t>of the work (</a:t>
            </a:r>
            <a:r>
              <a:rPr lang="en-US" altLang="en-US" dirty="0" smtClean="0">
                <a:solidFill>
                  <a:srgbClr val="0000FF"/>
                </a:solidFill>
                <a:latin typeface="+mn-lt"/>
              </a:rPr>
              <a:t>6.5</a:t>
            </a:r>
            <a:r>
              <a:rPr lang="en-US" altLang="en-US" dirty="0" smtClean="0">
                <a:latin typeface="+mn-lt"/>
              </a:rPr>
              <a:t>)</a:t>
            </a:r>
            <a:endParaRPr lang="en-US" altLang="en-US" u="sng" dirty="0" smtClean="0">
              <a:solidFill>
                <a:srgbClr val="0000FF"/>
              </a:solidFill>
              <a:latin typeface="+mn-lt"/>
            </a:endParaRPr>
          </a:p>
          <a:p>
            <a:pPr eaLnBrk="1" hangingPunct="1">
              <a:lnSpc>
                <a:spcPct val="90000"/>
              </a:lnSpc>
              <a:spcBef>
                <a:spcPct val="15000"/>
              </a:spcBef>
            </a:pPr>
            <a:r>
              <a:rPr lang="en-US" altLang="en-US" dirty="0" smtClean="0">
                <a:latin typeface="+mn-lt"/>
              </a:rPr>
              <a:t>Another </a:t>
            </a:r>
            <a:r>
              <a:rPr lang="en-US" altLang="en-US" dirty="0" smtClean="0">
                <a:solidFill>
                  <a:srgbClr val="0000FF"/>
                </a:solidFill>
                <a:latin typeface="+mn-lt"/>
              </a:rPr>
              <a:t>distinguishing characteristic </a:t>
            </a:r>
            <a:r>
              <a:rPr lang="en-US" altLang="en-US" dirty="0" smtClean="0">
                <a:latin typeface="+mn-lt"/>
              </a:rPr>
              <a:t>of the work (</a:t>
            </a:r>
            <a:r>
              <a:rPr lang="en-US" altLang="en-US" dirty="0" smtClean="0">
                <a:solidFill>
                  <a:srgbClr val="0000FF"/>
                </a:solidFill>
                <a:latin typeface="+mn-lt"/>
              </a:rPr>
              <a:t>6.6</a:t>
            </a:r>
            <a:r>
              <a:rPr lang="en-US" altLang="en-US" dirty="0" smtClean="0">
                <a:latin typeface="+mn-lt"/>
              </a:rPr>
              <a:t>)</a:t>
            </a:r>
          </a:p>
        </p:txBody>
      </p:sp>
      <p:sp>
        <p:nvSpPr>
          <p:cNvPr id="103428"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2A00834-3B4C-4EE5-B948-C796D8F56364}" type="slidenum">
              <a:rPr lang="en-US" altLang="en-US"/>
              <a:pPr eaLnBrk="1" hangingPunct="1"/>
              <a:t>15</a:t>
            </a:fld>
            <a:endParaRPr lang="en-US" altLang="en-US"/>
          </a:p>
        </p:txBody>
      </p:sp>
      <p:sp>
        <p:nvSpPr>
          <p:cNvPr id="250887" name="Text Box 7"/>
          <p:cNvSpPr txBox="1">
            <a:spLocks noChangeArrowheads="1"/>
          </p:cNvSpPr>
          <p:nvPr/>
        </p:nvSpPr>
        <p:spPr bwMode="auto">
          <a:xfrm>
            <a:off x="1524000" y="4876800"/>
            <a:ext cx="6705600" cy="88265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buFontTx/>
              <a:buChar char="•"/>
            </a:pPr>
            <a:r>
              <a:rPr lang="en-US" altLang="en-US" sz="2500" dirty="0"/>
              <a:t> </a:t>
            </a:r>
            <a:r>
              <a:rPr lang="en-US" altLang="en-US" sz="2500" dirty="0">
                <a:latin typeface="+mn-lt"/>
              </a:rPr>
              <a:t>no priority order</a:t>
            </a:r>
          </a:p>
          <a:p>
            <a:pPr eaLnBrk="1" hangingPunct="1">
              <a:buClr>
                <a:schemeClr val="tx2"/>
              </a:buClr>
              <a:buFontTx/>
              <a:buChar char="•"/>
            </a:pPr>
            <a:r>
              <a:rPr lang="en-US" altLang="en-US" sz="2500" dirty="0">
                <a:latin typeface="+mn-lt"/>
              </a:rPr>
              <a:t> can give more than one if needed</a:t>
            </a:r>
          </a:p>
        </p:txBody>
      </p:sp>
    </p:spTree>
    <p:extLst>
      <p:ext uri="{BB962C8B-B14F-4D97-AF65-F5344CB8AC3E}">
        <p14:creationId xmlns:p14="http://schemas.microsoft.com/office/powerpoint/2010/main" val="133961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 y="38064"/>
            <a:ext cx="7239000" cy="990600"/>
          </a:xfrm>
        </p:spPr>
        <p:txBody>
          <a:bodyPr>
            <a:normAutofit/>
          </a:bodyPr>
          <a:lstStyle/>
          <a:p>
            <a:r>
              <a:rPr lang="en-US" altLang="en-US" sz="2700" b="1" dirty="0"/>
              <a:t>Give 130/240 to differentiate: </a:t>
            </a:r>
            <a:r>
              <a:rPr lang="en-US" altLang="en-US" sz="2700" b="1" dirty="0" smtClean="0"/>
              <a:t> </a:t>
            </a:r>
            <a:br>
              <a:rPr lang="en-US" altLang="en-US" sz="2700" b="1" dirty="0" smtClean="0"/>
            </a:br>
            <a:r>
              <a:rPr lang="en-US" altLang="en-US" sz="2700" b="1" dirty="0" smtClean="0"/>
              <a:t>LC-PCC </a:t>
            </a:r>
            <a:r>
              <a:rPr lang="en-US" altLang="en-US" sz="2700" b="1" dirty="0"/>
              <a:t>PS </a:t>
            </a:r>
            <a:r>
              <a:rPr lang="en-US" altLang="en-US" sz="2700" b="1" dirty="0" smtClean="0"/>
              <a:t>6.27.1.9 on Differentiating Works  </a:t>
            </a:r>
            <a:endParaRPr lang="en-US" altLang="en-US" sz="3200" b="1" dirty="0" smtClean="0"/>
          </a:p>
        </p:txBody>
      </p:sp>
      <p:sp>
        <p:nvSpPr>
          <p:cNvPr id="104451" name="Rectangle 3"/>
          <p:cNvSpPr>
            <a:spLocks noGrp="1" noChangeArrowheads="1"/>
          </p:cNvSpPr>
          <p:nvPr>
            <p:ph idx="1"/>
          </p:nvPr>
        </p:nvSpPr>
        <p:spPr>
          <a:xfrm>
            <a:off x="685800" y="1600200"/>
            <a:ext cx="7848600" cy="4648200"/>
          </a:xfrm>
        </p:spPr>
        <p:txBody>
          <a:bodyPr/>
          <a:lstStyle/>
          <a:p>
            <a:pPr eaLnBrk="1" hangingPunct="1">
              <a:spcBef>
                <a:spcPct val="15000"/>
              </a:spcBef>
            </a:pPr>
            <a:r>
              <a:rPr lang="en-US" altLang="en-US" sz="2400" dirty="0" smtClean="0"/>
              <a:t>Generally:</a:t>
            </a:r>
          </a:p>
          <a:p>
            <a:pPr lvl="1" eaLnBrk="1" hangingPunct="1"/>
            <a:r>
              <a:rPr lang="en-US" altLang="en-US" sz="2100" dirty="0" smtClean="0"/>
              <a:t>“</a:t>
            </a:r>
            <a:r>
              <a:rPr lang="en-US" altLang="en-US" sz="2100" dirty="0" smtClean="0">
                <a:solidFill>
                  <a:srgbClr val="0000FF"/>
                </a:solidFill>
              </a:rPr>
              <a:t>catalog</a:t>
            </a:r>
            <a:r>
              <a:rPr lang="en-US" altLang="en-US" sz="2100" dirty="0" smtClean="0"/>
              <a:t>” = the file against which cataloging is being done; may also take into account any resource which is known </a:t>
            </a:r>
          </a:p>
          <a:p>
            <a:pPr lvl="1"/>
            <a:r>
              <a:rPr lang="en-US" altLang="en-US" sz="2100" dirty="0" smtClean="0"/>
              <a:t>resolve the conflict by making an addition to the AAP in the </a:t>
            </a:r>
            <a:r>
              <a:rPr lang="en-US" altLang="en-US" sz="2100" dirty="0" smtClean="0">
                <a:solidFill>
                  <a:srgbClr val="0000FF"/>
                </a:solidFill>
              </a:rPr>
              <a:t>bibliographic record being created</a:t>
            </a:r>
            <a:r>
              <a:rPr lang="en-US" altLang="en-US" sz="2100" dirty="0" smtClean="0"/>
              <a:t>; do not also modify the </a:t>
            </a:r>
            <a:r>
              <a:rPr lang="en-US" altLang="en-US" sz="2100" i="1" dirty="0" smtClean="0"/>
              <a:t>existing</a:t>
            </a:r>
            <a:r>
              <a:rPr lang="en-US" altLang="en-US" sz="2100" dirty="0" smtClean="0"/>
              <a:t> record</a:t>
            </a:r>
          </a:p>
          <a:p>
            <a:pPr lvl="1"/>
            <a:r>
              <a:rPr lang="en-US" altLang="en-US" sz="2100" dirty="0" smtClean="0">
                <a:solidFill>
                  <a:srgbClr val="0000FF"/>
                </a:solidFill>
              </a:rPr>
              <a:t>use </a:t>
            </a:r>
            <a:r>
              <a:rPr lang="en-US" altLang="en-US" sz="2100" dirty="0">
                <a:solidFill>
                  <a:srgbClr val="0000FF"/>
                </a:solidFill>
              </a:rPr>
              <a:t>the </a:t>
            </a:r>
            <a:r>
              <a:rPr lang="en-US" altLang="en-US" sz="2100" dirty="0" smtClean="0">
                <a:solidFill>
                  <a:srgbClr val="0000FF"/>
                </a:solidFill>
              </a:rPr>
              <a:t>AAP </a:t>
            </a:r>
            <a:r>
              <a:rPr lang="en-US" altLang="en-US" sz="2100" dirty="0">
                <a:solidFill>
                  <a:srgbClr val="0000FF"/>
                </a:solidFill>
              </a:rPr>
              <a:t>whenever </a:t>
            </a:r>
            <a:r>
              <a:rPr lang="en-US" altLang="en-US" sz="2100" dirty="0"/>
              <a:t>the resource is referred to in other </a:t>
            </a:r>
            <a:r>
              <a:rPr lang="en-US" altLang="en-US" sz="2100" dirty="0" smtClean="0"/>
              <a:t>AP’s </a:t>
            </a:r>
            <a:r>
              <a:rPr lang="en-US" altLang="en-US" sz="2100" dirty="0"/>
              <a:t>(including subjects) or in notes citing relationships between resources</a:t>
            </a:r>
          </a:p>
          <a:p>
            <a:pPr lvl="1" eaLnBrk="1" hangingPunct="1"/>
            <a:r>
              <a:rPr lang="en-US" altLang="en-US" sz="2100" dirty="0" smtClean="0">
                <a:solidFill>
                  <a:srgbClr val="0000FF"/>
                </a:solidFill>
              </a:rPr>
              <a:t>do not predict a conflict</a:t>
            </a:r>
          </a:p>
          <a:p>
            <a:pPr lvl="1" eaLnBrk="1" hangingPunct="1"/>
            <a:r>
              <a:rPr lang="en-US" altLang="en-US" sz="2100" dirty="0" smtClean="0"/>
              <a:t>when a resource is republished or reproduced, the </a:t>
            </a:r>
            <a:r>
              <a:rPr lang="en-US" altLang="en-US" sz="2100" dirty="0" smtClean="0">
                <a:solidFill>
                  <a:srgbClr val="0000FF"/>
                </a:solidFill>
              </a:rPr>
              <a:t>AAP for the original</a:t>
            </a:r>
            <a:r>
              <a:rPr lang="en-US" altLang="en-US" sz="2100" dirty="0" smtClean="0"/>
              <a:t> is used for any republication</a:t>
            </a:r>
          </a:p>
        </p:txBody>
      </p:sp>
      <p:sp>
        <p:nvSpPr>
          <p:cNvPr id="10445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4DD0B2C-E623-45FE-9561-9A9BCA9463D8}" type="slidenum">
              <a:rPr lang="en-US" altLang="en-US"/>
              <a:pPr eaLnBrk="1" hangingPunct="1"/>
              <a:t>16</a:t>
            </a:fld>
            <a:endParaRPr lang="en-US" altLang="en-US"/>
          </a:p>
        </p:txBody>
      </p:sp>
    </p:spTree>
    <p:extLst>
      <p:ext uri="{BB962C8B-B14F-4D97-AF65-F5344CB8AC3E}">
        <p14:creationId xmlns:p14="http://schemas.microsoft.com/office/powerpoint/2010/main" val="3790091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 y="0"/>
            <a:ext cx="7102010" cy="990600"/>
          </a:xfrm>
        </p:spPr>
        <p:txBody>
          <a:bodyPr>
            <a:normAutofit/>
          </a:bodyPr>
          <a:lstStyle/>
          <a:p>
            <a:r>
              <a:rPr lang="en-US" altLang="en-US" sz="2600" dirty="0">
                <a:latin typeface="+mn-lt"/>
              </a:rPr>
              <a:t>Give 130/240 to differentiate:  </a:t>
            </a:r>
            <a:br>
              <a:rPr lang="en-US" altLang="en-US" sz="2600" dirty="0">
                <a:latin typeface="+mn-lt"/>
              </a:rPr>
            </a:br>
            <a:r>
              <a:rPr lang="en-US" altLang="en-US" sz="2600" dirty="0">
                <a:latin typeface="+mn-lt"/>
              </a:rPr>
              <a:t>LC-PCC PS 6.27.1.9 on Differentiating Works </a:t>
            </a:r>
            <a:endParaRPr lang="en-US" altLang="en-US" sz="2600" dirty="0" smtClean="0">
              <a:latin typeface="+mn-lt"/>
            </a:endParaRPr>
          </a:p>
        </p:txBody>
      </p:sp>
      <p:sp>
        <p:nvSpPr>
          <p:cNvPr id="105475" name="Rectangle 3"/>
          <p:cNvSpPr>
            <a:spLocks noGrp="1" noChangeArrowheads="1"/>
          </p:cNvSpPr>
          <p:nvPr>
            <p:ph idx="1"/>
          </p:nvPr>
        </p:nvSpPr>
        <p:spPr>
          <a:xfrm>
            <a:off x="685800" y="1524000"/>
            <a:ext cx="7772400" cy="4572000"/>
          </a:xfrm>
        </p:spPr>
        <p:txBody>
          <a:bodyPr>
            <a:normAutofit fontScale="92500"/>
          </a:bodyPr>
          <a:lstStyle/>
          <a:p>
            <a:pPr marL="0" indent="0" eaLnBrk="1" hangingPunct="1">
              <a:lnSpc>
                <a:spcPct val="80000"/>
              </a:lnSpc>
              <a:buNone/>
            </a:pPr>
            <a:r>
              <a:rPr lang="en-US" altLang="en-US" sz="3000" dirty="0" smtClean="0">
                <a:latin typeface="+mn-lt"/>
              </a:rPr>
              <a:t>Monographs: to differentiate if</a:t>
            </a:r>
          </a:p>
          <a:p>
            <a:pPr>
              <a:lnSpc>
                <a:spcPct val="80000"/>
              </a:lnSpc>
            </a:pPr>
            <a:r>
              <a:rPr lang="en-US" altLang="en-US" sz="2600" dirty="0" smtClean="0">
                <a:latin typeface="+mn-lt"/>
              </a:rPr>
              <a:t>Conflict in the database</a:t>
            </a:r>
          </a:p>
          <a:p>
            <a:r>
              <a:rPr lang="en-US" sz="2600" dirty="0">
                <a:latin typeface="+mn-lt"/>
              </a:rPr>
              <a:t>Needed for subject heading or related work authorized access point. If the authorized access point is the same as the authorized access point of another work represented by a bibliographic record or name/series authority record, add a parenthetical qualifier.</a:t>
            </a:r>
          </a:p>
          <a:p>
            <a:pPr marL="514350" lvl="1" indent="0">
              <a:buNone/>
            </a:pPr>
            <a:r>
              <a:rPr lang="en-US" sz="2600" dirty="0">
                <a:latin typeface="+mn-lt"/>
              </a:rPr>
              <a:t>a</a:t>
            </a:r>
            <a:r>
              <a:rPr lang="en-US" sz="2600" dirty="0" smtClean="0">
                <a:latin typeface="+mn-lt"/>
              </a:rPr>
              <a:t>) If </a:t>
            </a:r>
            <a:r>
              <a:rPr lang="en-US" sz="2600" dirty="0">
                <a:latin typeface="+mn-lt"/>
              </a:rPr>
              <a:t>there is not a bibliographic or authority record for the other work, create a name authority record for it. </a:t>
            </a:r>
          </a:p>
          <a:p>
            <a:pPr marL="514350" lvl="1" indent="0">
              <a:buNone/>
            </a:pPr>
            <a:r>
              <a:rPr lang="en-US" sz="2600" dirty="0">
                <a:latin typeface="+mn-lt"/>
              </a:rPr>
              <a:t>b</a:t>
            </a:r>
            <a:r>
              <a:rPr lang="en-US" sz="2600" dirty="0" smtClean="0">
                <a:latin typeface="+mn-lt"/>
              </a:rPr>
              <a:t>) Change </a:t>
            </a:r>
            <a:r>
              <a:rPr lang="en-US" sz="2600" dirty="0">
                <a:latin typeface="+mn-lt"/>
              </a:rPr>
              <a:t>existing records in which the work appears as an access point.</a:t>
            </a:r>
          </a:p>
          <a:p>
            <a:pPr marL="457200" lvl="1" indent="0">
              <a:lnSpc>
                <a:spcPct val="80000"/>
              </a:lnSpc>
              <a:buNone/>
            </a:pPr>
            <a:endParaRPr lang="en-US" altLang="en-US" sz="2100" i="1" dirty="0" smtClean="0"/>
          </a:p>
          <a:p>
            <a:pPr lvl="1">
              <a:lnSpc>
                <a:spcPct val="80000"/>
              </a:lnSpc>
            </a:pPr>
            <a:endParaRPr lang="en-US" altLang="en-US" sz="2100" i="1" dirty="0" smtClean="0"/>
          </a:p>
        </p:txBody>
      </p:sp>
      <p:sp>
        <p:nvSpPr>
          <p:cNvPr id="10547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32F2C5C-7E25-4E97-A4A0-9D9BF50F0994}" type="slidenum">
              <a:rPr lang="en-US" altLang="en-US"/>
              <a:pPr eaLnBrk="1" hangingPunct="1"/>
              <a:t>17</a:t>
            </a:fld>
            <a:endParaRPr lang="en-US" altLang="en-US"/>
          </a:p>
        </p:txBody>
      </p:sp>
    </p:spTree>
    <p:extLst>
      <p:ext uri="{BB962C8B-B14F-4D97-AF65-F5344CB8AC3E}">
        <p14:creationId xmlns:p14="http://schemas.microsoft.com/office/powerpoint/2010/main" val="31956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 y="41275"/>
            <a:ext cx="7102010" cy="990600"/>
          </a:xfrm>
        </p:spPr>
        <p:txBody>
          <a:bodyPr>
            <a:normAutofit/>
          </a:bodyPr>
          <a:lstStyle/>
          <a:p>
            <a:r>
              <a:rPr lang="en-US" altLang="en-US" sz="2600" dirty="0">
                <a:latin typeface="+mj-lt"/>
              </a:rPr>
              <a:t>Give 130/240 to differentiate:  </a:t>
            </a:r>
            <a:br>
              <a:rPr lang="en-US" altLang="en-US" sz="2600" dirty="0">
                <a:latin typeface="+mj-lt"/>
              </a:rPr>
            </a:br>
            <a:r>
              <a:rPr lang="en-US" altLang="en-US" sz="2600" dirty="0">
                <a:latin typeface="+mj-lt"/>
              </a:rPr>
              <a:t>LC-PCC PS 6.27.1.9 on Differentiating Works </a:t>
            </a:r>
            <a:endParaRPr lang="en-US" altLang="en-US" sz="2600" dirty="0" smtClean="0">
              <a:latin typeface="+mj-lt"/>
            </a:endParaRPr>
          </a:p>
        </p:txBody>
      </p:sp>
      <p:sp>
        <p:nvSpPr>
          <p:cNvPr id="105475" name="Rectangle 3"/>
          <p:cNvSpPr>
            <a:spLocks noGrp="1" noChangeArrowheads="1"/>
          </p:cNvSpPr>
          <p:nvPr>
            <p:ph idx="1"/>
          </p:nvPr>
        </p:nvSpPr>
        <p:spPr>
          <a:xfrm>
            <a:off x="685800" y="1524000"/>
            <a:ext cx="7772400" cy="3848100"/>
          </a:xfrm>
        </p:spPr>
        <p:txBody>
          <a:bodyPr>
            <a:normAutofit/>
          </a:bodyPr>
          <a:lstStyle/>
          <a:p>
            <a:pPr eaLnBrk="1" hangingPunct="1">
              <a:lnSpc>
                <a:spcPct val="80000"/>
              </a:lnSpc>
            </a:pPr>
            <a:r>
              <a:rPr lang="en-US" altLang="en-US" sz="2400" i="1" dirty="0" smtClean="0">
                <a:latin typeface="+mn-lt"/>
              </a:rPr>
              <a:t>“… with a </a:t>
            </a:r>
            <a:r>
              <a:rPr lang="en-US" altLang="en-US" sz="2400" i="1" dirty="0" smtClean="0">
                <a:solidFill>
                  <a:srgbClr val="0000FF"/>
                </a:solidFill>
                <a:latin typeface="+mn-lt"/>
              </a:rPr>
              <a:t>parenthetical</a:t>
            </a:r>
            <a:r>
              <a:rPr lang="en-US" altLang="en-US" sz="2400" i="1" dirty="0" smtClean="0">
                <a:latin typeface="+mn-lt"/>
              </a:rPr>
              <a:t> qualifier …”</a:t>
            </a:r>
          </a:p>
          <a:p>
            <a:pPr eaLnBrk="1" hangingPunct="1">
              <a:lnSpc>
                <a:spcPct val="80000"/>
              </a:lnSpc>
            </a:pPr>
            <a:r>
              <a:rPr lang="en-US" altLang="zh-CN" sz="2400" dirty="0" smtClean="0">
                <a:solidFill>
                  <a:srgbClr val="0000FF"/>
                </a:solidFill>
                <a:latin typeface="+mn-lt"/>
                <a:ea typeface="SimSun" panose="02010600030101010101" pitchFamily="2" charset="-122"/>
              </a:rPr>
              <a:t>Choice </a:t>
            </a:r>
            <a:r>
              <a:rPr lang="en-US" altLang="zh-CN" sz="2400" dirty="0" smtClean="0">
                <a:latin typeface="+mn-lt"/>
                <a:ea typeface="SimSun" panose="02010600030101010101" pitchFamily="2" charset="-122"/>
              </a:rPr>
              <a:t>of qualifying term: Use </a:t>
            </a:r>
            <a:r>
              <a:rPr lang="en-US" altLang="zh-CN" sz="2400" dirty="0" smtClean="0">
                <a:solidFill>
                  <a:srgbClr val="0000FF"/>
                </a:solidFill>
                <a:latin typeface="+mn-lt"/>
                <a:ea typeface="SimSun" panose="02010600030101010101" pitchFamily="2" charset="-122"/>
              </a:rPr>
              <a:t>judgment</a:t>
            </a:r>
            <a:r>
              <a:rPr lang="en-US" altLang="zh-CN" sz="2400" dirty="0" smtClean="0">
                <a:latin typeface="+mn-lt"/>
                <a:ea typeface="SimSun" panose="02010600030101010101" pitchFamily="2" charset="-122"/>
              </a:rPr>
              <a:t>.</a:t>
            </a:r>
          </a:p>
          <a:p>
            <a:pPr lvl="1" eaLnBrk="1" hangingPunct="1">
              <a:lnSpc>
                <a:spcPct val="80000"/>
              </a:lnSpc>
            </a:pPr>
            <a:r>
              <a:rPr lang="en-US" altLang="zh-CN" dirty="0" smtClean="0">
                <a:latin typeface="+mn-lt"/>
                <a:ea typeface="SimSun" panose="02010600030101010101" pitchFamily="2" charset="-122"/>
              </a:rPr>
              <a:t>corporate body</a:t>
            </a:r>
          </a:p>
          <a:p>
            <a:pPr lvl="1" eaLnBrk="1" hangingPunct="1">
              <a:lnSpc>
                <a:spcPct val="80000"/>
              </a:lnSpc>
            </a:pPr>
            <a:r>
              <a:rPr lang="en-US" altLang="zh-CN" dirty="0" smtClean="0">
                <a:latin typeface="+mn-lt"/>
                <a:ea typeface="SimSun" panose="02010600030101010101" pitchFamily="2" charset="-122"/>
              </a:rPr>
              <a:t>date of publication </a:t>
            </a:r>
          </a:p>
          <a:p>
            <a:pPr lvl="1" eaLnBrk="1" hangingPunct="1">
              <a:lnSpc>
                <a:spcPct val="80000"/>
              </a:lnSpc>
            </a:pPr>
            <a:r>
              <a:rPr lang="en-US" altLang="zh-CN" dirty="0" smtClean="0">
                <a:latin typeface="+mn-lt"/>
                <a:ea typeface="SimSun" panose="02010600030101010101" pitchFamily="2" charset="-122"/>
              </a:rPr>
              <a:t>descriptive data elements, e.g., edition statement</a:t>
            </a:r>
          </a:p>
          <a:p>
            <a:pPr lvl="1" eaLnBrk="1" hangingPunct="1">
              <a:lnSpc>
                <a:spcPct val="80000"/>
              </a:lnSpc>
            </a:pPr>
            <a:r>
              <a:rPr lang="en-US" altLang="zh-CN" dirty="0" smtClean="0">
                <a:latin typeface="+mn-lt"/>
                <a:ea typeface="SimSun" panose="02010600030101010101" pitchFamily="2" charset="-122"/>
              </a:rPr>
              <a:t>place of publication </a:t>
            </a:r>
          </a:p>
          <a:p>
            <a:pPr>
              <a:lnSpc>
                <a:spcPct val="80000"/>
              </a:lnSpc>
            </a:pPr>
            <a:r>
              <a:rPr lang="en-US" sz="2400" dirty="0" smtClean="0">
                <a:latin typeface="+mn-lt"/>
              </a:rPr>
              <a:t>If </a:t>
            </a:r>
            <a:r>
              <a:rPr lang="en-US" sz="2400" dirty="0">
                <a:latin typeface="+mn-lt"/>
              </a:rPr>
              <a:t>none of these qualifiers is </a:t>
            </a:r>
            <a:r>
              <a:rPr lang="en-US" sz="2400" dirty="0" smtClean="0">
                <a:latin typeface="+mn-lt"/>
              </a:rPr>
              <a:t>appropriate, use </a:t>
            </a:r>
            <a:r>
              <a:rPr lang="en-US" altLang="zh-CN" sz="2400" dirty="0" smtClean="0">
                <a:latin typeface="+mn-lt"/>
                <a:ea typeface="SimSun" panose="02010600030101010101" pitchFamily="2" charset="-122"/>
              </a:rPr>
              <a:t>any word(s) that will serve to distinguish the works</a:t>
            </a:r>
          </a:p>
          <a:p>
            <a:pPr>
              <a:lnSpc>
                <a:spcPct val="80000"/>
              </a:lnSpc>
            </a:pPr>
            <a:r>
              <a:rPr lang="en-US" altLang="zh-CN" sz="2400" dirty="0" smtClean="0">
                <a:latin typeface="+mn-lt"/>
                <a:ea typeface="SimSun" panose="02010600030101010101" pitchFamily="2" charset="-122"/>
              </a:rPr>
              <a:t>Use more than one qualifier if needed</a:t>
            </a:r>
            <a:endParaRPr lang="en-US" altLang="en-US" sz="2400" dirty="0" smtClean="0">
              <a:latin typeface="+mn-lt"/>
            </a:endParaRPr>
          </a:p>
        </p:txBody>
      </p:sp>
      <p:sp>
        <p:nvSpPr>
          <p:cNvPr id="10547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32F2C5C-7E25-4E97-A4A0-9D9BF50F0994}" type="slidenum">
              <a:rPr lang="en-US" altLang="en-US"/>
              <a:pPr eaLnBrk="1" hangingPunct="1"/>
              <a:t>18</a:t>
            </a:fld>
            <a:endParaRPr lang="en-US" altLang="en-US"/>
          </a:p>
        </p:txBody>
      </p:sp>
      <p:sp>
        <p:nvSpPr>
          <p:cNvPr id="254980" name="Text Box 4"/>
          <p:cNvSpPr txBox="1">
            <a:spLocks noChangeArrowheads="1"/>
          </p:cNvSpPr>
          <p:nvPr/>
        </p:nvSpPr>
        <p:spPr bwMode="auto">
          <a:xfrm>
            <a:off x="1143000" y="5562600"/>
            <a:ext cx="7315200" cy="395173"/>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lnSpc>
                <a:spcPct val="80000"/>
              </a:lnSpc>
              <a:spcBef>
                <a:spcPct val="20000"/>
              </a:spcBef>
              <a:buClr>
                <a:schemeClr val="tx2"/>
              </a:buClr>
              <a:buSzPct val="70000"/>
              <a:buFont typeface="Wingdings" panose="05000000000000000000" pitchFamily="2" charset="2"/>
              <a:buNone/>
            </a:pPr>
            <a:r>
              <a:rPr lang="en-US" altLang="zh-CN" sz="2400" i="1" dirty="0">
                <a:solidFill>
                  <a:schemeClr val="tx2"/>
                </a:solidFill>
                <a:latin typeface="+mn-lt"/>
                <a:ea typeface="SimSun" panose="02010600030101010101" pitchFamily="2" charset="-122"/>
              </a:rPr>
              <a:t>list not prescriptive, not in priority order</a:t>
            </a:r>
            <a:endParaRPr lang="en-US" altLang="en-US" sz="2400" dirty="0">
              <a:solidFill>
                <a:schemeClr val="tx2"/>
              </a:solidFill>
              <a:latin typeface="+mn-lt"/>
            </a:endParaRPr>
          </a:p>
        </p:txBody>
      </p:sp>
    </p:spTree>
    <p:extLst>
      <p:ext uri="{BB962C8B-B14F-4D97-AF65-F5344CB8AC3E}">
        <p14:creationId xmlns:p14="http://schemas.microsoft.com/office/powerpoint/2010/main" val="1752814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 y="76200"/>
            <a:ext cx="7239000" cy="914400"/>
          </a:xfrm>
        </p:spPr>
        <p:txBody>
          <a:bodyPr>
            <a:normAutofit/>
          </a:bodyPr>
          <a:lstStyle/>
          <a:p>
            <a:r>
              <a:rPr lang="en-US" altLang="en-US" sz="2600" dirty="0">
                <a:latin typeface="+mn-lt"/>
              </a:rPr>
              <a:t>Give 130/240 to differentiate:  </a:t>
            </a:r>
            <a:br>
              <a:rPr lang="en-US" altLang="en-US" sz="2600" dirty="0">
                <a:latin typeface="+mn-lt"/>
              </a:rPr>
            </a:br>
            <a:r>
              <a:rPr lang="en-US" altLang="en-US" sz="2600" dirty="0">
                <a:latin typeface="+mn-lt"/>
              </a:rPr>
              <a:t>LC-PCC PS 6.27.1.9 on Differentiating Works </a:t>
            </a:r>
            <a:endParaRPr lang="en-US" altLang="en-US" sz="2600" dirty="0" smtClean="0">
              <a:latin typeface="+mn-lt"/>
            </a:endParaRPr>
          </a:p>
        </p:txBody>
      </p:sp>
      <p:sp>
        <p:nvSpPr>
          <p:cNvPr id="106499" name="Rectangle 3"/>
          <p:cNvSpPr>
            <a:spLocks noGrp="1" noChangeArrowheads="1"/>
          </p:cNvSpPr>
          <p:nvPr>
            <p:ph idx="1"/>
          </p:nvPr>
        </p:nvSpPr>
        <p:spPr>
          <a:xfrm>
            <a:off x="609600" y="1752600"/>
            <a:ext cx="7772400" cy="3962400"/>
          </a:xfrm>
        </p:spPr>
        <p:txBody>
          <a:bodyPr/>
          <a:lstStyle/>
          <a:p>
            <a:pPr eaLnBrk="1" hangingPunct="1">
              <a:lnSpc>
                <a:spcPct val="90000"/>
              </a:lnSpc>
            </a:pPr>
            <a:r>
              <a:rPr lang="en-US" altLang="zh-CN" dirty="0" smtClean="0">
                <a:solidFill>
                  <a:srgbClr val="0000FF"/>
                </a:solidFill>
                <a:latin typeface="+mn-lt"/>
                <a:ea typeface="SimSun" panose="02010600030101010101" pitchFamily="2" charset="-122"/>
              </a:rPr>
              <a:t>Form</a:t>
            </a:r>
            <a:r>
              <a:rPr lang="en-US" altLang="zh-CN" dirty="0" smtClean="0">
                <a:latin typeface="+mn-lt"/>
                <a:ea typeface="SimSun" panose="02010600030101010101" pitchFamily="2" charset="-122"/>
              </a:rPr>
              <a:t> of qualifying term:</a:t>
            </a:r>
          </a:p>
          <a:p>
            <a:pPr lvl="1" eaLnBrk="1" hangingPunct="1">
              <a:lnSpc>
                <a:spcPct val="90000"/>
              </a:lnSpc>
            </a:pPr>
            <a:r>
              <a:rPr lang="en-US" altLang="zh-CN" dirty="0" smtClean="0">
                <a:latin typeface="+mn-lt"/>
                <a:ea typeface="SimSun" panose="02010600030101010101" pitchFamily="2" charset="-122"/>
              </a:rPr>
              <a:t>Corporate body: use the authorized access point</a:t>
            </a:r>
          </a:p>
          <a:p>
            <a:pPr lvl="1" eaLnBrk="1" hangingPunct="1">
              <a:lnSpc>
                <a:spcPct val="90000"/>
              </a:lnSpc>
            </a:pPr>
            <a:r>
              <a:rPr lang="en-US" altLang="zh-CN" dirty="0" smtClean="0">
                <a:latin typeface="+mn-lt"/>
                <a:ea typeface="SimSun" panose="02010600030101010101" pitchFamily="2" charset="-122"/>
              </a:rPr>
              <a:t>Place of publication: use the authorized access point without any cataloger’s addition</a:t>
            </a:r>
          </a:p>
          <a:p>
            <a:pPr lvl="1">
              <a:lnSpc>
                <a:spcPct val="90000"/>
              </a:lnSpc>
            </a:pPr>
            <a:r>
              <a:rPr lang="en-US" altLang="zh-CN" dirty="0" smtClean="0">
                <a:solidFill>
                  <a:srgbClr val="0000FF"/>
                </a:solidFill>
                <a:latin typeface="+mn-lt"/>
                <a:ea typeface="SimSun" panose="02010600030101010101" pitchFamily="2" charset="-122"/>
              </a:rPr>
              <a:t>Multiple</a:t>
            </a:r>
            <a:r>
              <a:rPr lang="en-US" altLang="zh-CN" dirty="0" smtClean="0">
                <a:latin typeface="+mn-lt"/>
                <a:ea typeface="SimSun" panose="02010600030101010101" pitchFamily="2" charset="-122"/>
              </a:rPr>
              <a:t> qualifiers: separate the qualifiers with a </a:t>
            </a:r>
            <a:r>
              <a:rPr lang="en-US" altLang="zh-CN" dirty="0" smtClean="0">
                <a:solidFill>
                  <a:srgbClr val="0000FF"/>
                </a:solidFill>
                <a:latin typeface="+mn-lt"/>
                <a:ea typeface="SimSun" panose="02010600030101010101" pitchFamily="2" charset="-122"/>
              </a:rPr>
              <a:t>space-colon-space</a:t>
            </a:r>
            <a:r>
              <a:rPr lang="en-US" altLang="zh-CN" dirty="0" smtClean="0">
                <a:latin typeface="+mn-lt"/>
                <a:ea typeface="SimSun" panose="02010600030101010101" pitchFamily="2" charset="-122"/>
              </a:rPr>
              <a:t> within one set of parentheses </a:t>
            </a:r>
            <a:endParaRPr lang="en-US" altLang="en-US" dirty="0" smtClean="0">
              <a:latin typeface="+mn-lt"/>
            </a:endParaRPr>
          </a:p>
        </p:txBody>
      </p:sp>
      <p:sp>
        <p:nvSpPr>
          <p:cNvPr id="106500"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B59712F-4860-48B1-BA6F-A3E922C5B767}" type="slidenum">
              <a:rPr lang="en-US" altLang="en-US"/>
              <a:pPr eaLnBrk="1" hangingPunct="1"/>
              <a:t>19</a:t>
            </a:fld>
            <a:endParaRPr lang="en-US" altLang="en-US"/>
          </a:p>
        </p:txBody>
      </p:sp>
    </p:spTree>
    <p:extLst>
      <p:ext uri="{BB962C8B-B14F-4D97-AF65-F5344CB8AC3E}">
        <p14:creationId xmlns:p14="http://schemas.microsoft.com/office/powerpoint/2010/main" val="304651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WEMI Relationships: Scope</a:t>
            </a:r>
            <a:endParaRPr lang="en-US" dirty="0">
              <a:latin typeface="+mn-lt"/>
            </a:endParaRPr>
          </a:p>
        </p:txBody>
      </p:sp>
      <p:sp>
        <p:nvSpPr>
          <p:cNvPr id="3" name="Content Placeholder 2"/>
          <p:cNvSpPr>
            <a:spLocks noGrp="1"/>
          </p:cNvSpPr>
          <p:nvPr>
            <p:ph idx="1"/>
          </p:nvPr>
        </p:nvSpPr>
        <p:spPr>
          <a:xfrm>
            <a:off x="914400" y="1752600"/>
            <a:ext cx="7391400" cy="3657600"/>
          </a:xfrm>
        </p:spPr>
        <p:txBody>
          <a:bodyPr>
            <a:normAutofit lnSpcReduction="10000"/>
          </a:bodyPr>
          <a:lstStyle/>
          <a:p>
            <a:r>
              <a:rPr lang="en-US" dirty="0" smtClean="0">
                <a:latin typeface="+mn-lt"/>
              </a:rPr>
              <a:t>Scope of this session: </a:t>
            </a:r>
          </a:p>
          <a:p>
            <a:pPr lvl="1"/>
            <a:r>
              <a:rPr lang="en-US" dirty="0" smtClean="0">
                <a:latin typeface="+mn-lt"/>
              </a:rPr>
              <a:t>Focus on textual monographs</a:t>
            </a:r>
          </a:p>
          <a:p>
            <a:pPr lvl="1"/>
            <a:r>
              <a:rPr lang="en-US" dirty="0" smtClean="0">
                <a:latin typeface="+mn-lt"/>
              </a:rPr>
              <a:t>Will not discuss series and serials</a:t>
            </a:r>
          </a:p>
          <a:p>
            <a:r>
              <a:rPr lang="en-US" dirty="0" smtClean="0">
                <a:latin typeface="+mn-lt"/>
              </a:rPr>
              <a:t>It is based on RDA training materials from:</a:t>
            </a:r>
          </a:p>
          <a:p>
            <a:pPr lvl="1"/>
            <a:r>
              <a:rPr lang="en-US" dirty="0" smtClean="0">
                <a:latin typeface="+mn-lt"/>
                <a:hlinkClick r:id="rId2"/>
              </a:rPr>
              <a:t>LC RDA Training </a:t>
            </a:r>
            <a:endParaRPr lang="en-US" dirty="0" smtClean="0">
              <a:latin typeface="+mn-lt"/>
            </a:endParaRPr>
          </a:p>
          <a:p>
            <a:pPr lvl="1"/>
            <a:r>
              <a:rPr lang="en-US" dirty="0" smtClean="0">
                <a:latin typeface="+mn-lt"/>
              </a:rPr>
              <a:t>LC RDA Refresher on </a:t>
            </a:r>
            <a:r>
              <a:rPr lang="en-US" dirty="0" smtClean="0">
                <a:latin typeface="+mn-lt"/>
                <a:hlinkClick r:id="rId3"/>
              </a:rPr>
              <a:t>Revised Edition</a:t>
            </a:r>
            <a:endParaRPr lang="en-US" dirty="0" smtClean="0">
              <a:latin typeface="+mn-lt"/>
            </a:endParaRPr>
          </a:p>
          <a:p>
            <a:pPr lvl="1"/>
            <a:r>
              <a:rPr lang="en-US" dirty="0" smtClean="0">
                <a:latin typeface="+mn-lt"/>
                <a:hlinkClick r:id="rId4"/>
              </a:rPr>
              <a:t>UC San Diego Library RDA Training</a:t>
            </a:r>
            <a:endParaRPr lang="en-US" dirty="0" smtClean="0">
              <a:latin typeface="+mn-lt"/>
            </a:endParaRPr>
          </a:p>
          <a:p>
            <a:pPr lvl="1"/>
            <a:r>
              <a:rPr lang="en-US" dirty="0" smtClean="0">
                <a:latin typeface="+mn-lt"/>
                <a:hlinkClick r:id="rId5"/>
              </a:rPr>
              <a:t>Adam Schiff’s PPT, Oct. 2013</a:t>
            </a:r>
            <a:endParaRPr lang="en-US" dirty="0" smtClean="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2</a:t>
            </a:fld>
            <a:endParaRPr lang="en-US"/>
          </a:p>
        </p:txBody>
      </p:sp>
    </p:spTree>
    <p:extLst>
      <p:ext uri="{BB962C8B-B14F-4D97-AF65-F5344CB8AC3E}">
        <p14:creationId xmlns:p14="http://schemas.microsoft.com/office/powerpoint/2010/main" val="495148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152400" y="76200"/>
            <a:ext cx="6553200" cy="914400"/>
          </a:xfrm>
        </p:spPr>
        <p:txBody>
          <a:bodyPr>
            <a:normAutofit fontScale="90000"/>
          </a:bodyPr>
          <a:lstStyle/>
          <a:p>
            <a:r>
              <a:rPr lang="en-US" altLang="en-US" sz="3200" dirty="0">
                <a:latin typeface="+mn-lt"/>
              </a:rPr>
              <a:t>Give 130/240 to differentiate: </a:t>
            </a:r>
            <a:r>
              <a:rPr lang="en-US" altLang="en-US" sz="3200" dirty="0" smtClean="0">
                <a:latin typeface="+mn-lt"/>
              </a:rPr>
              <a:t/>
            </a:r>
            <a:br>
              <a:rPr lang="en-US" altLang="en-US" sz="3200" dirty="0" smtClean="0">
                <a:latin typeface="+mn-lt"/>
              </a:rPr>
            </a:br>
            <a:r>
              <a:rPr lang="en-US" altLang="en-US" sz="2600" dirty="0" smtClean="0">
                <a:latin typeface="+mn-lt"/>
              </a:rPr>
              <a:t>Additions to Access Points -- Examples</a:t>
            </a:r>
          </a:p>
        </p:txBody>
      </p:sp>
      <p:sp>
        <p:nvSpPr>
          <p:cNvPr id="107523" name="Rectangle 5"/>
          <p:cNvSpPr>
            <a:spLocks noGrp="1" noChangeArrowheads="1"/>
          </p:cNvSpPr>
          <p:nvPr>
            <p:ph sz="half" idx="1"/>
          </p:nvPr>
        </p:nvSpPr>
        <p:spPr>
          <a:xfrm>
            <a:off x="817402" y="1772756"/>
            <a:ext cx="4640494" cy="1066800"/>
          </a:xfrm>
        </p:spPr>
        <p:txBody>
          <a:bodyPr/>
          <a:lstStyle/>
          <a:p>
            <a:pPr eaLnBrk="1" hangingPunct="1">
              <a:lnSpc>
                <a:spcPct val="90000"/>
              </a:lnSpc>
              <a:buFont typeface="Wingdings" panose="05000000000000000000" pitchFamily="2" charset="2"/>
              <a:buNone/>
            </a:pPr>
            <a:r>
              <a:rPr lang="en-US" altLang="en-US" sz="2500" dirty="0" smtClean="0">
                <a:latin typeface="+mn-lt"/>
              </a:rPr>
              <a:t>Advocate (Boise, Idaho)</a:t>
            </a:r>
          </a:p>
          <a:p>
            <a:pPr eaLnBrk="1" hangingPunct="1">
              <a:lnSpc>
                <a:spcPct val="90000"/>
              </a:lnSpc>
              <a:buFont typeface="Wingdings" panose="05000000000000000000" pitchFamily="2" charset="2"/>
              <a:buNone/>
            </a:pPr>
            <a:r>
              <a:rPr lang="en-US" altLang="en-US" sz="2500" dirty="0" smtClean="0">
                <a:latin typeface="+mn-lt"/>
              </a:rPr>
              <a:t>Advocate (Nairobi, Kenya)</a:t>
            </a:r>
          </a:p>
        </p:txBody>
      </p:sp>
      <p:sp>
        <p:nvSpPr>
          <p:cNvPr id="107524" name="Rectangle 6"/>
          <p:cNvSpPr>
            <a:spLocks noGrp="1" noChangeArrowheads="1"/>
          </p:cNvSpPr>
          <p:nvPr>
            <p:ph sz="half" idx="2"/>
          </p:nvPr>
        </p:nvSpPr>
        <p:spPr>
          <a:xfrm>
            <a:off x="817402" y="4363627"/>
            <a:ext cx="7391400" cy="1752600"/>
          </a:xfrm>
        </p:spPr>
        <p:txBody>
          <a:bodyPr/>
          <a:lstStyle/>
          <a:p>
            <a:pPr eaLnBrk="1" hangingPunct="1">
              <a:lnSpc>
                <a:spcPct val="90000"/>
              </a:lnSpc>
              <a:buFont typeface="Wingdings" panose="05000000000000000000" pitchFamily="2" charset="2"/>
              <a:buNone/>
            </a:pPr>
            <a:r>
              <a:rPr lang="en-US" altLang="en-US" sz="2500" dirty="0" smtClean="0">
                <a:latin typeface="+mn-lt"/>
              </a:rPr>
              <a:t>Bulletin (New York State Museum </a:t>
            </a:r>
            <a:r>
              <a:rPr lang="en-US" altLang="en-US" sz="2500" dirty="0" smtClean="0">
                <a:solidFill>
                  <a:schemeClr val="tx2"/>
                </a:solidFill>
                <a:latin typeface="+mn-lt"/>
              </a:rPr>
              <a:t>:</a:t>
            </a:r>
            <a:r>
              <a:rPr lang="en-US" altLang="en-US" sz="2500" dirty="0" smtClean="0">
                <a:latin typeface="+mn-lt"/>
              </a:rPr>
              <a:t> 1945)</a:t>
            </a:r>
          </a:p>
          <a:p>
            <a:pPr eaLnBrk="1" hangingPunct="1">
              <a:lnSpc>
                <a:spcPct val="90000"/>
              </a:lnSpc>
              <a:buFont typeface="Wingdings" panose="05000000000000000000" pitchFamily="2" charset="2"/>
              <a:buNone/>
            </a:pPr>
            <a:r>
              <a:rPr lang="en-US" altLang="en-US" sz="2500" dirty="0" smtClean="0">
                <a:latin typeface="+mn-lt"/>
              </a:rPr>
              <a:t>Bulletin (New York State Museum </a:t>
            </a:r>
            <a:r>
              <a:rPr lang="en-US" altLang="en-US" sz="2500" dirty="0" smtClean="0">
                <a:solidFill>
                  <a:schemeClr val="tx2"/>
                </a:solidFill>
                <a:latin typeface="+mn-lt"/>
              </a:rPr>
              <a:t>:</a:t>
            </a:r>
            <a:r>
              <a:rPr lang="en-US" altLang="en-US" sz="2500" dirty="0" smtClean="0">
                <a:latin typeface="+mn-lt"/>
              </a:rPr>
              <a:t> 1976)</a:t>
            </a:r>
          </a:p>
          <a:p>
            <a:pPr algn="ctr" eaLnBrk="1" hangingPunct="1">
              <a:lnSpc>
                <a:spcPct val="90000"/>
              </a:lnSpc>
              <a:buFont typeface="Wingdings" panose="05000000000000000000" pitchFamily="2" charset="2"/>
              <a:buNone/>
            </a:pPr>
            <a:r>
              <a:rPr lang="en-US" altLang="en-US" sz="2400" dirty="0" smtClean="0">
                <a:solidFill>
                  <a:srgbClr val="0000FF"/>
                </a:solidFill>
                <a:latin typeface="+mn-lt"/>
              </a:rPr>
              <a:t>use of two qualifiers</a:t>
            </a:r>
          </a:p>
          <a:p>
            <a:pPr algn="ctr" eaLnBrk="1" hangingPunct="1">
              <a:lnSpc>
                <a:spcPct val="90000"/>
              </a:lnSpc>
              <a:buFont typeface="Wingdings" panose="05000000000000000000" pitchFamily="2" charset="2"/>
              <a:buNone/>
            </a:pPr>
            <a:r>
              <a:rPr lang="en-US" altLang="en-US" sz="2400" dirty="0" smtClean="0">
                <a:solidFill>
                  <a:srgbClr val="0000FF"/>
                </a:solidFill>
                <a:latin typeface="+mn-lt"/>
              </a:rPr>
              <a:t>(corporate body and date)</a:t>
            </a:r>
          </a:p>
        </p:txBody>
      </p:sp>
      <p:sp>
        <p:nvSpPr>
          <p:cNvPr id="107525"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4F16A0B-1800-4669-9A3D-8A81CAFDFAB3}" type="slidenum">
              <a:rPr lang="en-US" altLang="en-US"/>
              <a:pPr eaLnBrk="1" hangingPunct="1"/>
              <a:t>20</a:t>
            </a:fld>
            <a:endParaRPr lang="en-US" altLang="en-US"/>
          </a:p>
        </p:txBody>
      </p:sp>
      <p:sp>
        <p:nvSpPr>
          <p:cNvPr id="107526" name="Rectangle 7"/>
          <p:cNvSpPr>
            <a:spLocks noChangeArrowheads="1"/>
          </p:cNvSpPr>
          <p:nvPr/>
        </p:nvSpPr>
        <p:spPr bwMode="auto">
          <a:xfrm>
            <a:off x="817402" y="3012076"/>
            <a:ext cx="7464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20000"/>
              </a:spcBef>
              <a:buClr>
                <a:schemeClr val="tx2"/>
              </a:buClr>
              <a:buSzPct val="70000"/>
              <a:buFont typeface="Wingdings" panose="05000000000000000000" pitchFamily="2" charset="2"/>
              <a:buNone/>
            </a:pPr>
            <a:r>
              <a:rPr lang="en-US" altLang="en-US" sz="2500" dirty="0">
                <a:latin typeface="+mn-lt"/>
              </a:rPr>
              <a:t>Dublin magazine (1762)</a:t>
            </a:r>
          </a:p>
          <a:p>
            <a:pPr>
              <a:spcBef>
                <a:spcPct val="20000"/>
              </a:spcBef>
              <a:buClr>
                <a:schemeClr val="tx2"/>
              </a:buClr>
              <a:buSzPct val="70000"/>
              <a:buFont typeface="Wingdings" panose="05000000000000000000" pitchFamily="2" charset="2"/>
              <a:buNone/>
            </a:pPr>
            <a:r>
              <a:rPr lang="en-US" altLang="en-US" sz="2500" dirty="0">
                <a:latin typeface="+mn-lt"/>
              </a:rPr>
              <a:t>Dublin magazine (1965)</a:t>
            </a:r>
            <a:endParaRPr lang="en-US" altLang="en-US" sz="2100" b="1" dirty="0">
              <a:solidFill>
                <a:schemeClr val="tx2"/>
              </a:solidFill>
              <a:latin typeface="+mn-lt"/>
            </a:endParaRPr>
          </a:p>
        </p:txBody>
      </p:sp>
      <p:sp>
        <p:nvSpPr>
          <p:cNvPr id="107527" name="Text Box 9"/>
          <p:cNvSpPr txBox="1">
            <a:spLocks noChangeArrowheads="1"/>
          </p:cNvSpPr>
          <p:nvPr/>
        </p:nvSpPr>
        <p:spPr bwMode="auto">
          <a:xfrm>
            <a:off x="5867400" y="1828800"/>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2400" dirty="0">
                <a:solidFill>
                  <a:srgbClr val="0000FF"/>
                </a:solidFill>
                <a:latin typeface="+mn-lt"/>
              </a:rPr>
              <a:t>distinguish </a:t>
            </a:r>
            <a:endParaRPr lang="en-US" altLang="en-US" sz="2400" dirty="0" smtClean="0">
              <a:solidFill>
                <a:srgbClr val="0000FF"/>
              </a:solidFill>
              <a:latin typeface="+mn-lt"/>
            </a:endParaRPr>
          </a:p>
          <a:p>
            <a:pPr algn="ctr" eaLnBrk="1" hangingPunct="1"/>
            <a:r>
              <a:rPr lang="en-US" altLang="en-US" sz="2400" dirty="0" smtClean="0">
                <a:solidFill>
                  <a:srgbClr val="0000FF"/>
                </a:solidFill>
                <a:latin typeface="+mn-lt"/>
              </a:rPr>
              <a:t>with </a:t>
            </a:r>
            <a:r>
              <a:rPr lang="en-US" altLang="en-US" sz="2400" dirty="0">
                <a:solidFill>
                  <a:srgbClr val="0000FF"/>
                </a:solidFill>
                <a:latin typeface="+mn-lt"/>
              </a:rPr>
              <a:t>place</a:t>
            </a:r>
          </a:p>
        </p:txBody>
      </p:sp>
      <p:sp>
        <p:nvSpPr>
          <p:cNvPr id="107528" name="Text Box 10"/>
          <p:cNvSpPr txBox="1">
            <a:spLocks noChangeArrowheads="1"/>
          </p:cNvSpPr>
          <p:nvPr/>
        </p:nvSpPr>
        <p:spPr bwMode="auto">
          <a:xfrm>
            <a:off x="5867400" y="3048000"/>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2400" dirty="0">
                <a:solidFill>
                  <a:srgbClr val="0000FF"/>
                </a:solidFill>
                <a:latin typeface="+mn-lt"/>
              </a:rPr>
              <a:t>distinguish </a:t>
            </a:r>
            <a:endParaRPr lang="en-US" altLang="en-US" sz="2400" dirty="0" smtClean="0">
              <a:solidFill>
                <a:srgbClr val="0000FF"/>
              </a:solidFill>
              <a:latin typeface="+mn-lt"/>
            </a:endParaRPr>
          </a:p>
          <a:p>
            <a:pPr algn="ctr" eaLnBrk="1" hangingPunct="1"/>
            <a:r>
              <a:rPr lang="en-US" altLang="en-US" sz="2400" dirty="0" smtClean="0">
                <a:solidFill>
                  <a:srgbClr val="0000FF"/>
                </a:solidFill>
                <a:latin typeface="+mn-lt"/>
              </a:rPr>
              <a:t>with </a:t>
            </a:r>
            <a:r>
              <a:rPr lang="en-US" altLang="en-US" sz="2400" dirty="0">
                <a:solidFill>
                  <a:srgbClr val="0000FF"/>
                </a:solidFill>
                <a:latin typeface="+mn-lt"/>
              </a:rPr>
              <a:t>date</a:t>
            </a:r>
          </a:p>
        </p:txBody>
      </p:sp>
    </p:spTree>
    <p:extLst>
      <p:ext uri="{BB962C8B-B14F-4D97-AF65-F5344CB8AC3E}">
        <p14:creationId xmlns:p14="http://schemas.microsoft.com/office/powerpoint/2010/main" val="148259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4969" y="133493"/>
            <a:ext cx="7315200" cy="857107"/>
          </a:xfrm>
        </p:spPr>
        <p:txBody>
          <a:bodyPr>
            <a:normAutofit fontScale="90000"/>
          </a:bodyPr>
          <a:lstStyle/>
          <a:p>
            <a:pPr eaLnBrk="1" hangingPunct="1"/>
            <a:r>
              <a:rPr lang="en-US" altLang="en-US" sz="3200" dirty="0" smtClean="0">
                <a:latin typeface="+mn-lt"/>
              </a:rPr>
              <a:t>Additions to Access Points -- </a:t>
            </a:r>
            <a:br>
              <a:rPr lang="en-US" altLang="en-US" sz="3200" dirty="0" smtClean="0">
                <a:latin typeface="+mn-lt"/>
              </a:rPr>
            </a:br>
            <a:r>
              <a:rPr lang="en-US" altLang="en-US" sz="3200" dirty="0" smtClean="0">
                <a:latin typeface="+mn-lt"/>
              </a:rPr>
              <a:t>Form of Work (6.3)</a:t>
            </a:r>
          </a:p>
        </p:txBody>
      </p:sp>
      <p:sp>
        <p:nvSpPr>
          <p:cNvPr id="108547" name="Rectangle 3"/>
          <p:cNvSpPr>
            <a:spLocks noGrp="1" noChangeArrowheads="1"/>
          </p:cNvSpPr>
          <p:nvPr>
            <p:ph idx="1"/>
          </p:nvPr>
        </p:nvSpPr>
        <p:spPr>
          <a:xfrm>
            <a:off x="609600" y="1686674"/>
            <a:ext cx="7924800" cy="2971800"/>
          </a:xfrm>
        </p:spPr>
        <p:txBody>
          <a:bodyPr/>
          <a:lstStyle/>
          <a:p>
            <a:pPr eaLnBrk="1" hangingPunct="1">
              <a:lnSpc>
                <a:spcPct val="90000"/>
              </a:lnSpc>
            </a:pPr>
            <a:r>
              <a:rPr lang="en-US" altLang="en-US" b="1" dirty="0" smtClean="0">
                <a:solidFill>
                  <a:srgbClr val="0000FF"/>
                </a:solidFill>
                <a:latin typeface="+mn-lt"/>
              </a:rPr>
              <a:t>CORE ELEMENT</a:t>
            </a:r>
            <a:r>
              <a:rPr lang="en-US" altLang="en-US" dirty="0" smtClean="0">
                <a:solidFill>
                  <a:srgbClr val="0000FF"/>
                </a:solidFill>
                <a:latin typeface="+mn-lt"/>
              </a:rPr>
              <a:t> </a:t>
            </a:r>
            <a:r>
              <a:rPr lang="en-US" altLang="en-US" dirty="0" smtClean="0">
                <a:latin typeface="+mn-lt"/>
              </a:rPr>
              <a:t>when needed to </a:t>
            </a:r>
            <a:r>
              <a:rPr lang="en-US" altLang="en-US" dirty="0" smtClean="0">
                <a:solidFill>
                  <a:srgbClr val="0000FF"/>
                </a:solidFill>
                <a:latin typeface="+mn-lt"/>
              </a:rPr>
              <a:t>differentiate</a:t>
            </a:r>
          </a:p>
          <a:p>
            <a:pPr eaLnBrk="1" hangingPunct="1">
              <a:lnSpc>
                <a:spcPct val="90000"/>
              </a:lnSpc>
            </a:pPr>
            <a:r>
              <a:rPr lang="en-US" altLang="en-US" dirty="0" smtClean="0">
                <a:latin typeface="+mn-lt"/>
              </a:rPr>
              <a:t>“</a:t>
            </a:r>
            <a:r>
              <a:rPr lang="en-US" altLang="en-US" dirty="0" smtClean="0">
                <a:solidFill>
                  <a:srgbClr val="0000FF"/>
                </a:solidFill>
                <a:latin typeface="+mn-lt"/>
              </a:rPr>
              <a:t>class</a:t>
            </a:r>
            <a:r>
              <a:rPr lang="en-US" altLang="en-US" dirty="0" smtClean="0">
                <a:solidFill>
                  <a:schemeClr val="tx2"/>
                </a:solidFill>
                <a:latin typeface="+mn-lt"/>
              </a:rPr>
              <a:t> </a:t>
            </a:r>
            <a:r>
              <a:rPr lang="en-US" altLang="en-US" dirty="0" smtClean="0">
                <a:latin typeface="+mn-lt"/>
              </a:rPr>
              <a:t>or </a:t>
            </a:r>
            <a:r>
              <a:rPr lang="en-US" altLang="en-US" dirty="0" smtClean="0">
                <a:solidFill>
                  <a:srgbClr val="0000FF"/>
                </a:solidFill>
                <a:latin typeface="+mn-lt"/>
              </a:rPr>
              <a:t>genre</a:t>
            </a:r>
            <a:r>
              <a:rPr lang="en-US" altLang="en-US" dirty="0" smtClean="0">
                <a:latin typeface="+mn-lt"/>
              </a:rPr>
              <a:t> to which a work belongs” </a:t>
            </a:r>
          </a:p>
          <a:p>
            <a:pPr eaLnBrk="1" hangingPunct="1">
              <a:lnSpc>
                <a:spcPct val="90000"/>
              </a:lnSpc>
            </a:pPr>
            <a:r>
              <a:rPr lang="en-US" altLang="en-US" dirty="0" smtClean="0">
                <a:latin typeface="+mn-lt"/>
              </a:rPr>
              <a:t>Take from </a:t>
            </a:r>
            <a:r>
              <a:rPr lang="en-US" altLang="en-US" dirty="0" smtClean="0">
                <a:solidFill>
                  <a:srgbClr val="0000FF"/>
                </a:solidFill>
                <a:latin typeface="+mn-lt"/>
              </a:rPr>
              <a:t>any source</a:t>
            </a:r>
          </a:p>
          <a:p>
            <a:pPr eaLnBrk="1" hangingPunct="1">
              <a:lnSpc>
                <a:spcPct val="90000"/>
              </a:lnSpc>
            </a:pPr>
            <a:r>
              <a:rPr lang="en-US" altLang="en-US" dirty="0" smtClean="0">
                <a:solidFill>
                  <a:srgbClr val="0000FF"/>
                </a:solidFill>
                <a:latin typeface="+mn-lt"/>
              </a:rPr>
              <a:t>No controlled vocabulary</a:t>
            </a:r>
          </a:p>
          <a:p>
            <a:pPr eaLnBrk="1" hangingPunct="1">
              <a:lnSpc>
                <a:spcPct val="90000"/>
              </a:lnSpc>
            </a:pPr>
            <a:r>
              <a:rPr lang="en-US" altLang="en-US" dirty="0" smtClean="0">
                <a:solidFill>
                  <a:srgbClr val="0000FF"/>
                </a:solidFill>
                <a:latin typeface="+mn-lt"/>
              </a:rPr>
              <a:t>Added</a:t>
            </a:r>
            <a:r>
              <a:rPr lang="en-US" altLang="en-US" dirty="0" smtClean="0">
                <a:solidFill>
                  <a:schemeClr val="tx2"/>
                </a:solidFill>
                <a:latin typeface="+mn-lt"/>
              </a:rPr>
              <a:t> </a:t>
            </a:r>
            <a:r>
              <a:rPr lang="en-US" altLang="en-US" dirty="0" smtClean="0">
                <a:latin typeface="+mn-lt"/>
              </a:rPr>
              <a:t>after preferred title</a:t>
            </a:r>
            <a:r>
              <a:rPr lang="en-US" altLang="en-US" dirty="0" smtClean="0">
                <a:solidFill>
                  <a:schemeClr val="tx2"/>
                </a:solidFill>
                <a:latin typeface="+mn-lt"/>
              </a:rPr>
              <a:t> </a:t>
            </a:r>
            <a:r>
              <a:rPr lang="en-US" altLang="en-US" dirty="0" smtClean="0">
                <a:solidFill>
                  <a:srgbClr val="0000FF"/>
                </a:solidFill>
                <a:latin typeface="+mn-lt"/>
              </a:rPr>
              <a:t>in parentheses</a:t>
            </a:r>
          </a:p>
        </p:txBody>
      </p:sp>
      <p:sp>
        <p:nvSpPr>
          <p:cNvPr id="108548"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42D4E67-F478-4C84-BCDF-1B5A46C8758B}" type="slidenum">
              <a:rPr lang="en-US" altLang="en-US"/>
              <a:pPr eaLnBrk="1" hangingPunct="1"/>
              <a:t>21</a:t>
            </a:fld>
            <a:endParaRPr lang="en-US" altLang="en-US"/>
          </a:p>
        </p:txBody>
      </p:sp>
      <p:sp>
        <p:nvSpPr>
          <p:cNvPr id="260100" name="Text Box 4"/>
          <p:cNvSpPr txBox="1">
            <a:spLocks noChangeArrowheads="1"/>
          </p:cNvSpPr>
          <p:nvPr/>
        </p:nvSpPr>
        <p:spPr bwMode="auto">
          <a:xfrm>
            <a:off x="1143000" y="4876800"/>
            <a:ext cx="7010400" cy="46166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400" dirty="0">
                <a:latin typeface="+mn-lt"/>
                <a:ea typeface="ＭＳ Ｐゴシック" panose="020B0600070205080204" pitchFamily="34" charset="-128"/>
              </a:rPr>
              <a:t>130 0# $a Chanson de Roland </a:t>
            </a:r>
            <a:r>
              <a:rPr lang="en-US" altLang="en-US" sz="2400" dirty="0">
                <a:solidFill>
                  <a:srgbClr val="0000FF"/>
                </a:solidFill>
                <a:latin typeface="+mn-lt"/>
                <a:ea typeface="ＭＳ Ｐゴシック" panose="020B0600070205080204" pitchFamily="34" charset="-128"/>
              </a:rPr>
              <a:t>(Poem)</a:t>
            </a:r>
            <a:endParaRPr lang="en-US" altLang="en-US" dirty="0">
              <a:solidFill>
                <a:srgbClr val="0000FF"/>
              </a:solidFill>
              <a:latin typeface="+mn-lt"/>
            </a:endParaRPr>
          </a:p>
        </p:txBody>
      </p:sp>
    </p:spTree>
    <p:extLst>
      <p:ext uri="{BB962C8B-B14F-4D97-AF65-F5344CB8AC3E}">
        <p14:creationId xmlns:p14="http://schemas.microsoft.com/office/powerpoint/2010/main" val="4269110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4969" y="133493"/>
            <a:ext cx="7315200" cy="857107"/>
          </a:xfrm>
        </p:spPr>
        <p:txBody>
          <a:bodyPr>
            <a:normAutofit fontScale="90000"/>
          </a:bodyPr>
          <a:lstStyle/>
          <a:p>
            <a:pPr eaLnBrk="1" hangingPunct="1"/>
            <a:r>
              <a:rPr lang="en-US" altLang="en-US" sz="3200" dirty="0" smtClean="0">
                <a:latin typeface="+mn-lt"/>
              </a:rPr>
              <a:t>Additions to Access Points -- </a:t>
            </a:r>
            <a:br>
              <a:rPr lang="en-US" altLang="en-US" sz="3200" dirty="0" smtClean="0">
                <a:latin typeface="+mn-lt"/>
              </a:rPr>
            </a:br>
            <a:r>
              <a:rPr lang="en-US" altLang="en-US" sz="3200" dirty="0" smtClean="0">
                <a:latin typeface="+mn-lt"/>
              </a:rPr>
              <a:t>Form of Work (6.3) –More example</a:t>
            </a:r>
          </a:p>
        </p:txBody>
      </p:sp>
      <p:sp>
        <p:nvSpPr>
          <p:cNvPr id="108547" name="Rectangle 3"/>
          <p:cNvSpPr>
            <a:spLocks noGrp="1" noChangeArrowheads="1"/>
          </p:cNvSpPr>
          <p:nvPr>
            <p:ph idx="1"/>
          </p:nvPr>
        </p:nvSpPr>
        <p:spPr>
          <a:xfrm>
            <a:off x="607031" y="1686674"/>
            <a:ext cx="7924800" cy="4333126"/>
          </a:xfrm>
        </p:spPr>
        <p:txBody>
          <a:bodyPr>
            <a:normAutofit fontScale="70000" lnSpcReduction="20000"/>
          </a:bodyPr>
          <a:lstStyle/>
          <a:p>
            <a:pPr>
              <a:buFont typeface="Arial" panose="020B0604020202020204" pitchFamily="34" charset="0"/>
              <a:buNone/>
            </a:pPr>
            <a:r>
              <a:rPr lang="en-US" altLang="en-US" sz="3600" dirty="0" smtClean="0">
                <a:latin typeface="+mn-lt"/>
              </a:rPr>
              <a:t>More examples from Adam Schiff’s PPT, </a:t>
            </a:r>
            <a:r>
              <a:rPr lang="en-US" sz="3600" dirty="0">
                <a:latin typeface="+mn-lt"/>
              </a:rPr>
              <a:t>October 2013</a:t>
            </a:r>
            <a:r>
              <a:rPr lang="en-US" altLang="en-US" sz="3600" dirty="0" smtClean="0">
                <a:latin typeface="+mn-lt"/>
              </a:rPr>
              <a:t>:</a:t>
            </a:r>
          </a:p>
          <a:p>
            <a:pPr>
              <a:buFont typeface="Arial" panose="020B0604020202020204" pitchFamily="34" charset="0"/>
              <a:buNone/>
            </a:pPr>
            <a:r>
              <a:rPr lang="en-US" altLang="en-US" dirty="0">
                <a:latin typeface="+mn-lt"/>
                <a:hlinkClick r:id="rId3"/>
              </a:rPr>
              <a:t>http://</a:t>
            </a:r>
            <a:r>
              <a:rPr lang="en-US" altLang="en-US" dirty="0" smtClean="0">
                <a:latin typeface="+mn-lt"/>
                <a:hlinkClick r:id="rId3"/>
              </a:rPr>
              <a:t>faculty.washington.edu/aschiff/ILA2013-Notes.pdf</a:t>
            </a:r>
            <a:r>
              <a:rPr lang="en-US" altLang="en-US" dirty="0" smtClean="0">
                <a:latin typeface="+mn-lt"/>
              </a:rPr>
              <a:t> </a:t>
            </a:r>
          </a:p>
          <a:p>
            <a:pPr>
              <a:buFont typeface="Arial" panose="020B0604020202020204" pitchFamily="34" charset="0"/>
              <a:buNone/>
            </a:pPr>
            <a:endParaRPr lang="en-US" altLang="en-US" dirty="0" smtClean="0">
              <a:latin typeface="+mn-lt"/>
            </a:endParaRPr>
          </a:p>
          <a:p>
            <a:pPr>
              <a:buFont typeface="Arial" panose="020B0604020202020204" pitchFamily="34" charset="0"/>
              <a:buNone/>
            </a:pPr>
            <a:r>
              <a:rPr lang="en-US" altLang="en-US" dirty="0" smtClean="0">
                <a:latin typeface="+mn-lt"/>
              </a:rPr>
              <a:t>All </a:t>
            </a:r>
            <a:r>
              <a:rPr lang="en-US" altLang="en-US" dirty="0">
                <a:latin typeface="+mn-lt"/>
              </a:rPr>
              <a:t>that jazz </a:t>
            </a:r>
            <a:r>
              <a:rPr lang="en-US" altLang="en-US" dirty="0">
                <a:solidFill>
                  <a:srgbClr val="0000FF"/>
                </a:solidFill>
                <a:latin typeface="+mn-lt"/>
              </a:rPr>
              <a:t>(Motion picture)</a:t>
            </a:r>
          </a:p>
          <a:p>
            <a:pPr>
              <a:buFont typeface="Arial" panose="020B0604020202020204" pitchFamily="34" charset="0"/>
              <a:buNone/>
            </a:pPr>
            <a:r>
              <a:rPr lang="en-US" altLang="en-US" dirty="0">
                <a:latin typeface="+mn-lt"/>
              </a:rPr>
              <a:t>Association for the Anthropological Study of Play </a:t>
            </a:r>
            <a:r>
              <a:rPr lang="en-US" altLang="en-US" dirty="0">
                <a:solidFill>
                  <a:srgbClr val="0000FF"/>
                </a:solidFill>
                <a:latin typeface="+mn-lt"/>
              </a:rPr>
              <a:t>(Series)</a:t>
            </a:r>
          </a:p>
          <a:p>
            <a:pPr>
              <a:buFont typeface="Arial" panose="020B0604020202020204" pitchFamily="34" charset="0"/>
              <a:buNone/>
            </a:pPr>
            <a:r>
              <a:rPr lang="en-US" altLang="en-US" dirty="0">
                <a:latin typeface="+mn-lt"/>
              </a:rPr>
              <a:t>Cinderella</a:t>
            </a:r>
            <a:r>
              <a:rPr lang="en-US" altLang="en-US" dirty="0">
                <a:solidFill>
                  <a:srgbClr val="FF0000"/>
                </a:solidFill>
                <a:latin typeface="+mn-lt"/>
              </a:rPr>
              <a:t> </a:t>
            </a:r>
            <a:r>
              <a:rPr lang="en-US" altLang="en-US" dirty="0">
                <a:solidFill>
                  <a:srgbClr val="0000FF"/>
                </a:solidFill>
                <a:latin typeface="+mn-lt"/>
              </a:rPr>
              <a:t>(Computer file)</a:t>
            </a:r>
          </a:p>
          <a:p>
            <a:pPr>
              <a:buFont typeface="Arial" panose="020B0604020202020204" pitchFamily="34" charset="0"/>
              <a:buNone/>
            </a:pPr>
            <a:r>
              <a:rPr lang="en-US" altLang="en-US" dirty="0">
                <a:latin typeface="+mn-lt"/>
              </a:rPr>
              <a:t>i-D</a:t>
            </a:r>
            <a:r>
              <a:rPr lang="en-US" altLang="en-US" dirty="0">
                <a:solidFill>
                  <a:srgbClr val="FF0000"/>
                </a:solidFill>
                <a:latin typeface="+mn-lt"/>
              </a:rPr>
              <a:t> </a:t>
            </a:r>
            <a:r>
              <a:rPr lang="en-US" altLang="en-US" dirty="0">
                <a:solidFill>
                  <a:srgbClr val="0000FF"/>
                </a:solidFill>
                <a:latin typeface="+mn-lt"/>
              </a:rPr>
              <a:t>(Magazine)</a:t>
            </a:r>
          </a:p>
          <a:p>
            <a:pPr>
              <a:buFont typeface="Arial" panose="020B0604020202020204" pitchFamily="34" charset="0"/>
              <a:buNone/>
            </a:pPr>
            <a:r>
              <a:rPr lang="en-US" altLang="en-US" dirty="0">
                <a:latin typeface="+mn-lt"/>
              </a:rPr>
              <a:t>Rumpelstiltskin</a:t>
            </a:r>
            <a:r>
              <a:rPr lang="en-US" altLang="en-US" dirty="0">
                <a:solidFill>
                  <a:srgbClr val="FF0000"/>
                </a:solidFill>
                <a:latin typeface="+mn-lt"/>
              </a:rPr>
              <a:t> </a:t>
            </a:r>
            <a:r>
              <a:rPr lang="en-US" altLang="en-US" dirty="0">
                <a:solidFill>
                  <a:srgbClr val="0000FF"/>
                </a:solidFill>
                <a:latin typeface="+mn-lt"/>
              </a:rPr>
              <a:t>(Folk tale)</a:t>
            </a:r>
          </a:p>
          <a:p>
            <a:pPr>
              <a:buFont typeface="Arial" panose="020B0604020202020204" pitchFamily="34" charset="0"/>
              <a:buNone/>
            </a:pPr>
            <a:r>
              <a:rPr lang="en-US" altLang="en-US" dirty="0">
                <a:latin typeface="+mn-lt"/>
              </a:rPr>
              <a:t>Loos, Anita, $d 1893-1981. $t Gentlemen prefer blondes</a:t>
            </a:r>
            <a:r>
              <a:rPr lang="en-US" altLang="en-US" dirty="0">
                <a:solidFill>
                  <a:srgbClr val="FF0000"/>
                </a:solidFill>
                <a:latin typeface="+mn-lt"/>
              </a:rPr>
              <a:t> </a:t>
            </a:r>
            <a:r>
              <a:rPr lang="en-US" altLang="en-US" dirty="0">
                <a:solidFill>
                  <a:srgbClr val="0000FF"/>
                </a:solidFill>
                <a:latin typeface="+mn-lt"/>
              </a:rPr>
              <a:t>(Play)</a:t>
            </a:r>
          </a:p>
          <a:p>
            <a:pPr>
              <a:buFont typeface="Arial" panose="020B0604020202020204" pitchFamily="34" charset="0"/>
              <a:buNone/>
            </a:pPr>
            <a:r>
              <a:rPr lang="en-US" altLang="en-US" dirty="0">
                <a:latin typeface="+mn-lt"/>
              </a:rPr>
              <a:t>Dumas, Alexandre, $d 1824-1895. $t Dame aux </a:t>
            </a:r>
            <a:r>
              <a:rPr lang="en-US" altLang="en-US" dirty="0" err="1">
                <a:latin typeface="+mn-lt"/>
              </a:rPr>
              <a:t>cam</a:t>
            </a:r>
            <a:r>
              <a:rPr lang="en-US" altLang="en-US" dirty="0" err="1">
                <a:latin typeface="+mn-lt"/>
                <a:cs typeface="Arial" panose="020B0604020202020204" pitchFamily="34" charset="0"/>
              </a:rPr>
              <a:t>é</a:t>
            </a:r>
            <a:r>
              <a:rPr lang="en-US" altLang="en-US" dirty="0" err="1">
                <a:latin typeface="+mn-lt"/>
              </a:rPr>
              <a:t>lias</a:t>
            </a:r>
            <a:r>
              <a:rPr lang="en-US" altLang="en-US" dirty="0">
                <a:latin typeface="+mn-lt"/>
              </a:rPr>
              <a:t> </a:t>
            </a:r>
            <a:r>
              <a:rPr lang="en-US" altLang="en-US" dirty="0">
                <a:solidFill>
                  <a:srgbClr val="0000FF"/>
                </a:solidFill>
                <a:latin typeface="+mn-lt"/>
              </a:rPr>
              <a:t>(Novel)</a:t>
            </a:r>
          </a:p>
          <a:p>
            <a:pPr>
              <a:buFont typeface="Arial" panose="020B0604020202020204" pitchFamily="34" charset="0"/>
              <a:buNone/>
            </a:pPr>
            <a:r>
              <a:rPr lang="en-US" altLang="en-US" dirty="0">
                <a:latin typeface="+mn-lt"/>
              </a:rPr>
              <a:t>Card, Orson Scott. $t Ender's game </a:t>
            </a:r>
            <a:r>
              <a:rPr lang="en-US" altLang="en-US" dirty="0">
                <a:solidFill>
                  <a:srgbClr val="0000FF"/>
                </a:solidFill>
                <a:latin typeface="+mn-lt"/>
              </a:rPr>
              <a:t>(Graphic novel)</a:t>
            </a:r>
          </a:p>
          <a:p>
            <a:pPr>
              <a:buFont typeface="Arial" panose="020B0604020202020204" pitchFamily="34" charset="0"/>
              <a:buNone/>
            </a:pPr>
            <a:r>
              <a:rPr lang="en-US" altLang="en-US" dirty="0">
                <a:latin typeface="+mn-lt"/>
              </a:rPr>
              <a:t>Berlin, Irving, $d 1888-1989. $t White Christmas </a:t>
            </a:r>
            <a:r>
              <a:rPr lang="en-US" altLang="en-US" dirty="0">
                <a:solidFill>
                  <a:srgbClr val="0000FF"/>
                </a:solidFill>
                <a:latin typeface="+mn-lt"/>
              </a:rPr>
              <a:t>(Motion picture music)</a:t>
            </a:r>
          </a:p>
        </p:txBody>
      </p:sp>
      <p:sp>
        <p:nvSpPr>
          <p:cNvPr id="108548"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42D4E67-F478-4C84-BCDF-1B5A46C8758B}" type="slidenum">
              <a:rPr lang="en-US" altLang="en-US"/>
              <a:pPr eaLnBrk="1" hangingPunct="1"/>
              <a:t>22</a:t>
            </a:fld>
            <a:endParaRPr lang="en-US" altLang="en-US"/>
          </a:p>
        </p:txBody>
      </p:sp>
    </p:spTree>
    <p:extLst>
      <p:ext uri="{BB962C8B-B14F-4D97-AF65-F5344CB8AC3E}">
        <p14:creationId xmlns:p14="http://schemas.microsoft.com/office/powerpoint/2010/main" val="1401298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76200"/>
            <a:ext cx="7315200" cy="838200"/>
          </a:xfrm>
        </p:spPr>
        <p:txBody>
          <a:bodyPr>
            <a:normAutofit fontScale="90000"/>
          </a:bodyPr>
          <a:lstStyle/>
          <a:p>
            <a:pPr eaLnBrk="1" hangingPunct="1"/>
            <a:r>
              <a:rPr lang="en-US" altLang="en-US" sz="3200" dirty="0" smtClean="0">
                <a:latin typeface="+mn-lt"/>
              </a:rPr>
              <a:t>Additions to Access Points -- </a:t>
            </a:r>
            <a:br>
              <a:rPr lang="en-US" altLang="en-US" sz="3200" dirty="0" smtClean="0">
                <a:latin typeface="+mn-lt"/>
              </a:rPr>
            </a:br>
            <a:r>
              <a:rPr lang="en-US" altLang="en-US" sz="3200" dirty="0" smtClean="0">
                <a:latin typeface="+mn-lt"/>
              </a:rPr>
              <a:t>Date of Work (6.4)</a:t>
            </a:r>
          </a:p>
        </p:txBody>
      </p:sp>
      <p:sp>
        <p:nvSpPr>
          <p:cNvPr id="109571" name="Rectangle 3"/>
          <p:cNvSpPr>
            <a:spLocks noGrp="1" noChangeArrowheads="1"/>
          </p:cNvSpPr>
          <p:nvPr>
            <p:ph idx="1"/>
          </p:nvPr>
        </p:nvSpPr>
        <p:spPr>
          <a:xfrm>
            <a:off x="609600" y="1447800"/>
            <a:ext cx="7848600" cy="3429000"/>
          </a:xfrm>
        </p:spPr>
        <p:txBody>
          <a:bodyPr/>
          <a:lstStyle/>
          <a:p>
            <a:pPr eaLnBrk="1" hangingPunct="1">
              <a:spcBef>
                <a:spcPct val="5000"/>
              </a:spcBef>
            </a:pPr>
            <a:r>
              <a:rPr lang="en-US" altLang="en-US" b="1" dirty="0" smtClean="0">
                <a:solidFill>
                  <a:srgbClr val="0000FF"/>
                </a:solidFill>
                <a:latin typeface="+mn-lt"/>
              </a:rPr>
              <a:t>CORE ELEMENT</a:t>
            </a:r>
            <a:r>
              <a:rPr lang="en-US" altLang="en-US" dirty="0" smtClean="0">
                <a:solidFill>
                  <a:srgbClr val="0000FF"/>
                </a:solidFill>
                <a:latin typeface="+mn-lt"/>
              </a:rPr>
              <a:t> </a:t>
            </a:r>
            <a:r>
              <a:rPr lang="en-US" altLang="en-US" dirty="0" smtClean="0">
                <a:latin typeface="+mn-lt"/>
              </a:rPr>
              <a:t>when needed to </a:t>
            </a:r>
            <a:r>
              <a:rPr lang="en-US" altLang="en-US" dirty="0" smtClean="0">
                <a:solidFill>
                  <a:srgbClr val="0000FF"/>
                </a:solidFill>
                <a:latin typeface="+mn-lt"/>
              </a:rPr>
              <a:t>differentiate</a:t>
            </a:r>
          </a:p>
          <a:p>
            <a:pPr eaLnBrk="1" hangingPunct="1">
              <a:spcBef>
                <a:spcPct val="5000"/>
              </a:spcBef>
            </a:pPr>
            <a:r>
              <a:rPr lang="en-US" altLang="en-US" dirty="0" smtClean="0">
                <a:latin typeface="+mn-lt"/>
              </a:rPr>
              <a:t>“earliest date </a:t>
            </a:r>
            <a:r>
              <a:rPr lang="en-US" altLang="en-US" dirty="0" smtClean="0">
                <a:solidFill>
                  <a:srgbClr val="0000FF"/>
                </a:solidFill>
                <a:latin typeface="+mn-lt"/>
              </a:rPr>
              <a:t>associated</a:t>
            </a:r>
            <a:r>
              <a:rPr lang="en-US" altLang="en-US" dirty="0" smtClean="0">
                <a:latin typeface="+mn-lt"/>
              </a:rPr>
              <a:t> with a work”</a:t>
            </a:r>
          </a:p>
          <a:p>
            <a:pPr lvl="1" eaLnBrk="1" hangingPunct="1">
              <a:spcBef>
                <a:spcPct val="5000"/>
              </a:spcBef>
            </a:pPr>
            <a:r>
              <a:rPr lang="en-US" altLang="en-US" sz="2900" dirty="0" smtClean="0">
                <a:solidFill>
                  <a:srgbClr val="0000FF"/>
                </a:solidFill>
                <a:latin typeface="+mn-lt"/>
              </a:rPr>
              <a:t>created, first published</a:t>
            </a:r>
            <a:r>
              <a:rPr lang="en-US" altLang="en-US" sz="2900" dirty="0" smtClean="0">
                <a:solidFill>
                  <a:schemeClr val="tx2"/>
                </a:solidFill>
                <a:latin typeface="+mn-lt"/>
              </a:rPr>
              <a:t>, </a:t>
            </a:r>
            <a:r>
              <a:rPr lang="en-US" altLang="en-US" sz="2900" dirty="0" smtClean="0">
                <a:latin typeface="+mn-lt"/>
              </a:rPr>
              <a:t>or</a:t>
            </a:r>
            <a:r>
              <a:rPr lang="en-US" altLang="en-US" sz="2900" dirty="0" smtClean="0">
                <a:solidFill>
                  <a:schemeClr val="tx2"/>
                </a:solidFill>
                <a:latin typeface="+mn-lt"/>
              </a:rPr>
              <a:t> </a:t>
            </a:r>
            <a:r>
              <a:rPr lang="en-US" altLang="en-US" sz="2900" dirty="0" smtClean="0">
                <a:solidFill>
                  <a:srgbClr val="0000FF"/>
                </a:solidFill>
                <a:latin typeface="+mn-lt"/>
              </a:rPr>
              <a:t>released</a:t>
            </a:r>
          </a:p>
          <a:p>
            <a:pPr eaLnBrk="1" hangingPunct="1">
              <a:spcBef>
                <a:spcPct val="5000"/>
              </a:spcBef>
            </a:pPr>
            <a:r>
              <a:rPr lang="en-US" altLang="en-US" dirty="0" smtClean="0">
                <a:latin typeface="+mn-lt"/>
              </a:rPr>
              <a:t>Take from </a:t>
            </a:r>
            <a:r>
              <a:rPr lang="en-US" altLang="en-US" dirty="0" smtClean="0">
                <a:solidFill>
                  <a:srgbClr val="0000FF"/>
                </a:solidFill>
                <a:latin typeface="+mn-lt"/>
              </a:rPr>
              <a:t>any source</a:t>
            </a:r>
          </a:p>
          <a:p>
            <a:pPr eaLnBrk="1" hangingPunct="1">
              <a:spcBef>
                <a:spcPct val="5000"/>
              </a:spcBef>
            </a:pPr>
            <a:r>
              <a:rPr lang="en-US" altLang="en-US" dirty="0" smtClean="0">
                <a:latin typeface="+mn-lt"/>
              </a:rPr>
              <a:t>Year(s) alone </a:t>
            </a:r>
          </a:p>
          <a:p>
            <a:pPr>
              <a:spcBef>
                <a:spcPct val="5000"/>
              </a:spcBef>
            </a:pPr>
            <a:r>
              <a:rPr lang="en-US" dirty="0">
                <a:latin typeface="+mn-lt"/>
              </a:rPr>
              <a:t>I</a:t>
            </a:r>
            <a:r>
              <a:rPr lang="en-US" dirty="0" smtClean="0">
                <a:latin typeface="+mn-lt"/>
              </a:rPr>
              <a:t>n terms of the Gregorian calendar (LC-PCC PS)</a:t>
            </a:r>
            <a:endParaRPr lang="en-US" altLang="en-US" dirty="0" smtClean="0">
              <a:latin typeface="+mn-lt"/>
            </a:endParaRPr>
          </a:p>
          <a:p>
            <a:pPr eaLnBrk="1" hangingPunct="1"/>
            <a:r>
              <a:rPr lang="en-US" altLang="en-US" dirty="0" smtClean="0">
                <a:solidFill>
                  <a:srgbClr val="0000FF"/>
                </a:solidFill>
                <a:latin typeface="+mn-lt"/>
              </a:rPr>
              <a:t>Added</a:t>
            </a:r>
            <a:r>
              <a:rPr lang="en-US" altLang="en-US" dirty="0" smtClean="0">
                <a:solidFill>
                  <a:schemeClr val="tx2"/>
                </a:solidFill>
                <a:latin typeface="+mn-lt"/>
              </a:rPr>
              <a:t> </a:t>
            </a:r>
            <a:r>
              <a:rPr lang="en-US" altLang="en-US" dirty="0" smtClean="0">
                <a:latin typeface="+mn-lt"/>
              </a:rPr>
              <a:t>after preferred title</a:t>
            </a:r>
            <a:r>
              <a:rPr lang="en-US" altLang="en-US" dirty="0" smtClean="0">
                <a:solidFill>
                  <a:schemeClr val="tx2"/>
                </a:solidFill>
                <a:latin typeface="+mn-lt"/>
              </a:rPr>
              <a:t> </a:t>
            </a:r>
            <a:r>
              <a:rPr lang="en-US" altLang="en-US" dirty="0" smtClean="0">
                <a:solidFill>
                  <a:srgbClr val="0000FF"/>
                </a:solidFill>
                <a:latin typeface="+mn-lt"/>
              </a:rPr>
              <a:t>in parentheses</a:t>
            </a:r>
          </a:p>
        </p:txBody>
      </p:sp>
      <p:sp>
        <p:nvSpPr>
          <p:cNvPr id="10957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9FFA556-6008-4FAE-A8D5-04108C722816}" type="slidenum">
              <a:rPr lang="en-US" altLang="en-US"/>
              <a:pPr eaLnBrk="1" hangingPunct="1"/>
              <a:t>23</a:t>
            </a:fld>
            <a:endParaRPr lang="en-US" altLang="en-US"/>
          </a:p>
        </p:txBody>
      </p:sp>
      <p:sp>
        <p:nvSpPr>
          <p:cNvPr id="262148" name="Text Box 4"/>
          <p:cNvSpPr txBox="1">
            <a:spLocks noChangeArrowheads="1"/>
          </p:cNvSpPr>
          <p:nvPr/>
        </p:nvSpPr>
        <p:spPr bwMode="auto">
          <a:xfrm>
            <a:off x="609600" y="5062538"/>
            <a:ext cx="7848600" cy="84772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400" dirty="0">
                <a:latin typeface="Calibri" panose="020F0502020204030204" pitchFamily="34" charset="0"/>
                <a:ea typeface="ＭＳ Ｐゴシック" panose="020B0600070205080204" pitchFamily="34" charset="-128"/>
              </a:rPr>
              <a:t>110 2# $a Connecticut Commission on Children. </a:t>
            </a:r>
          </a:p>
          <a:p>
            <a:r>
              <a:rPr lang="en-US" altLang="en-US" sz="2400" dirty="0">
                <a:latin typeface="Calibri" panose="020F0502020204030204" pitchFamily="34" charset="0"/>
                <a:ea typeface="ＭＳ Ｐゴシック" panose="020B0600070205080204" pitchFamily="34" charset="-128"/>
              </a:rPr>
              <a:t>240 10 $a Annual report </a:t>
            </a:r>
            <a:r>
              <a:rPr lang="en-US" altLang="en-US" sz="2400" dirty="0">
                <a:solidFill>
                  <a:srgbClr val="0000FF"/>
                </a:solidFill>
                <a:latin typeface="Calibri" panose="020F0502020204030204" pitchFamily="34" charset="0"/>
                <a:ea typeface="ＭＳ Ｐゴシック" panose="020B0600070205080204" pitchFamily="34" charset="-128"/>
              </a:rPr>
              <a:t>(2005)</a:t>
            </a:r>
            <a:endParaRPr lang="en-US" altLang="en-US" sz="24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088541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76200"/>
            <a:ext cx="7315200" cy="838200"/>
          </a:xfrm>
        </p:spPr>
        <p:txBody>
          <a:bodyPr>
            <a:normAutofit fontScale="90000"/>
          </a:bodyPr>
          <a:lstStyle/>
          <a:p>
            <a:pPr eaLnBrk="1" hangingPunct="1"/>
            <a:r>
              <a:rPr lang="en-US" altLang="en-US" sz="3200" dirty="0" smtClean="0">
                <a:latin typeface="+mn-lt"/>
              </a:rPr>
              <a:t>Additions to Access Points -- </a:t>
            </a:r>
            <a:br>
              <a:rPr lang="en-US" altLang="en-US" sz="3200" dirty="0" smtClean="0">
                <a:latin typeface="+mn-lt"/>
              </a:rPr>
            </a:br>
            <a:r>
              <a:rPr lang="en-US" altLang="en-US" sz="3200" dirty="0" smtClean="0">
                <a:latin typeface="+mn-lt"/>
              </a:rPr>
              <a:t>Date of Work (6.4)—More Examples</a:t>
            </a:r>
          </a:p>
        </p:txBody>
      </p:sp>
      <p:sp>
        <p:nvSpPr>
          <p:cNvPr id="109571" name="Rectangle 3"/>
          <p:cNvSpPr>
            <a:spLocks noGrp="1" noChangeArrowheads="1"/>
          </p:cNvSpPr>
          <p:nvPr>
            <p:ph idx="1"/>
          </p:nvPr>
        </p:nvSpPr>
        <p:spPr>
          <a:xfrm>
            <a:off x="609600" y="1447800"/>
            <a:ext cx="8001000" cy="4800600"/>
          </a:xfrm>
        </p:spPr>
        <p:txBody>
          <a:bodyPr>
            <a:normAutofit fontScale="70000" lnSpcReduction="20000"/>
          </a:bodyPr>
          <a:lstStyle/>
          <a:p>
            <a:pPr>
              <a:buFont typeface="Arial" panose="020B0604020202020204" pitchFamily="34" charset="0"/>
              <a:buNone/>
            </a:pPr>
            <a:r>
              <a:rPr lang="en-US" altLang="en-US" sz="3400" dirty="0" smtClean="0">
                <a:latin typeface="+mn-lt"/>
              </a:rPr>
              <a:t>More examples from Adam Schiff’s PPT, </a:t>
            </a:r>
            <a:r>
              <a:rPr lang="en-US" sz="3400" dirty="0" smtClean="0">
                <a:latin typeface="+mn-lt"/>
              </a:rPr>
              <a:t>October 2013</a:t>
            </a:r>
            <a:r>
              <a:rPr lang="en-US" altLang="en-US" sz="3400" dirty="0" smtClean="0">
                <a:latin typeface="+mn-lt"/>
              </a:rPr>
              <a:t>:</a:t>
            </a:r>
            <a:endParaRPr lang="en-US" altLang="en-US" sz="3400" dirty="0">
              <a:latin typeface="+mn-lt"/>
            </a:endParaRPr>
          </a:p>
          <a:p>
            <a:pPr>
              <a:buFont typeface="Arial" panose="020B0604020202020204" pitchFamily="34" charset="0"/>
              <a:buNone/>
            </a:pPr>
            <a:r>
              <a:rPr lang="en-US" altLang="en-US" sz="3100" dirty="0">
                <a:latin typeface="+mn-lt"/>
                <a:hlinkClick r:id="rId3"/>
              </a:rPr>
              <a:t>http://faculty.washington.edu/aschiff/ILA2013-Notes.pdf</a:t>
            </a:r>
            <a:r>
              <a:rPr lang="en-US" altLang="en-US" sz="3100" dirty="0">
                <a:latin typeface="+mn-lt"/>
              </a:rPr>
              <a:t> </a:t>
            </a:r>
          </a:p>
          <a:p>
            <a:pPr>
              <a:buFont typeface="Arial" panose="020B0604020202020204" pitchFamily="34" charset="0"/>
              <a:buNone/>
            </a:pPr>
            <a:endParaRPr lang="en-US" altLang="en-US" sz="3200" dirty="0" smtClean="0">
              <a:latin typeface="+mn-lt"/>
            </a:endParaRPr>
          </a:p>
          <a:p>
            <a:pPr>
              <a:buFont typeface="Arial" panose="020B0604020202020204" pitchFamily="34" charset="0"/>
              <a:buNone/>
            </a:pPr>
            <a:r>
              <a:rPr lang="en-US" altLang="en-US" sz="3200" dirty="0" smtClean="0">
                <a:latin typeface="+mn-lt"/>
              </a:rPr>
              <a:t>Rembrandt </a:t>
            </a:r>
            <a:r>
              <a:rPr lang="en-US" altLang="en-US" sz="3200" dirty="0" err="1">
                <a:latin typeface="+mn-lt"/>
              </a:rPr>
              <a:t>Harmenszoon</a:t>
            </a:r>
            <a:r>
              <a:rPr lang="en-US" altLang="en-US" sz="3200" dirty="0">
                <a:latin typeface="+mn-lt"/>
              </a:rPr>
              <a:t> van Rijn, $d 1606-1669. $t Adoration of the shepherds </a:t>
            </a:r>
            <a:r>
              <a:rPr lang="en-US" altLang="en-US" sz="3200" dirty="0">
                <a:solidFill>
                  <a:srgbClr val="111CF7"/>
                </a:solidFill>
                <a:latin typeface="+mn-lt"/>
              </a:rPr>
              <a:t>(1631)</a:t>
            </a:r>
          </a:p>
          <a:p>
            <a:pPr>
              <a:buFont typeface="Arial" panose="020B0604020202020204" pitchFamily="34" charset="0"/>
              <a:buNone/>
            </a:pPr>
            <a:r>
              <a:rPr lang="en-US" altLang="en-US" dirty="0">
                <a:latin typeface="+mn-lt"/>
              </a:rPr>
              <a:t>Illinois. $t Constitution </a:t>
            </a:r>
            <a:r>
              <a:rPr lang="en-US" altLang="en-US" dirty="0">
                <a:solidFill>
                  <a:srgbClr val="272CE5"/>
                </a:solidFill>
                <a:latin typeface="+mn-lt"/>
              </a:rPr>
              <a:t>(1970)</a:t>
            </a:r>
          </a:p>
          <a:p>
            <a:pPr>
              <a:buFont typeface="Arial" panose="020B0604020202020204" pitchFamily="34" charset="0"/>
              <a:buNone/>
            </a:pPr>
            <a:r>
              <a:rPr lang="en-US" altLang="en-US" dirty="0">
                <a:latin typeface="+mn-lt"/>
              </a:rPr>
              <a:t>Dublin magazine </a:t>
            </a:r>
            <a:r>
              <a:rPr lang="en-US" altLang="en-US" dirty="0">
                <a:solidFill>
                  <a:srgbClr val="272CE5"/>
                </a:solidFill>
                <a:latin typeface="+mn-lt"/>
              </a:rPr>
              <a:t>(1762)</a:t>
            </a:r>
          </a:p>
          <a:p>
            <a:pPr>
              <a:buFont typeface="Arial" panose="020B0604020202020204" pitchFamily="34" charset="0"/>
              <a:buNone/>
            </a:pPr>
            <a:r>
              <a:rPr lang="en-US" altLang="en-US" dirty="0">
                <a:latin typeface="+mn-lt"/>
              </a:rPr>
              <a:t>Dublin magazine </a:t>
            </a:r>
            <a:r>
              <a:rPr lang="en-US" altLang="en-US" dirty="0">
                <a:solidFill>
                  <a:srgbClr val="272CE5"/>
                </a:solidFill>
                <a:latin typeface="+mn-lt"/>
              </a:rPr>
              <a:t>(1965)</a:t>
            </a:r>
          </a:p>
          <a:p>
            <a:pPr>
              <a:buFont typeface="Arial" panose="020B0604020202020204" pitchFamily="34" charset="0"/>
              <a:buNone/>
            </a:pPr>
            <a:r>
              <a:rPr lang="en-US" altLang="en-US" dirty="0" err="1">
                <a:latin typeface="+mn-lt"/>
              </a:rPr>
              <a:t>Infermental</a:t>
            </a:r>
            <a:r>
              <a:rPr lang="en-US" altLang="en-US" dirty="0">
                <a:latin typeface="+mn-lt"/>
              </a:rPr>
              <a:t> </a:t>
            </a:r>
            <a:r>
              <a:rPr lang="en-US" altLang="en-US" dirty="0">
                <a:solidFill>
                  <a:srgbClr val="FF0000"/>
                </a:solidFill>
                <a:latin typeface="+mn-lt"/>
              </a:rPr>
              <a:t>(Magazine </a:t>
            </a:r>
            <a:r>
              <a:rPr lang="en-US" altLang="en-US" dirty="0">
                <a:solidFill>
                  <a:srgbClr val="272CE5"/>
                </a:solidFill>
                <a:latin typeface="+mn-lt"/>
              </a:rPr>
              <a:t>:</a:t>
            </a:r>
            <a:r>
              <a:rPr lang="en-US" altLang="en-US" dirty="0">
                <a:latin typeface="+mn-lt"/>
              </a:rPr>
              <a:t> </a:t>
            </a:r>
            <a:r>
              <a:rPr lang="en-US" altLang="en-US" dirty="0">
                <a:solidFill>
                  <a:srgbClr val="272CE5"/>
                </a:solidFill>
                <a:latin typeface="+mn-lt"/>
              </a:rPr>
              <a:t>1980-1991)</a:t>
            </a:r>
          </a:p>
          <a:p>
            <a:pPr>
              <a:buFont typeface="Arial" panose="020B0604020202020204" pitchFamily="34" charset="0"/>
              <a:buNone/>
            </a:pPr>
            <a:r>
              <a:rPr lang="en-US" altLang="en-US" dirty="0">
                <a:latin typeface="+mn-lt"/>
              </a:rPr>
              <a:t>Arthur </a:t>
            </a:r>
            <a:r>
              <a:rPr lang="en-US" altLang="en-US" dirty="0">
                <a:solidFill>
                  <a:srgbClr val="FF0000"/>
                </a:solidFill>
                <a:latin typeface="+mn-lt"/>
              </a:rPr>
              <a:t>(Motion picture </a:t>
            </a:r>
            <a:r>
              <a:rPr lang="en-US" altLang="en-US" dirty="0">
                <a:solidFill>
                  <a:srgbClr val="272CE5"/>
                </a:solidFill>
                <a:latin typeface="+mn-lt"/>
              </a:rPr>
              <a:t>: 2011)</a:t>
            </a:r>
          </a:p>
          <a:p>
            <a:pPr>
              <a:buFont typeface="Arial" panose="020B0604020202020204" pitchFamily="34" charset="0"/>
              <a:buNone/>
            </a:pPr>
            <a:r>
              <a:rPr lang="en-US" altLang="en-US" dirty="0">
                <a:latin typeface="+mn-lt"/>
              </a:rPr>
              <a:t>American family </a:t>
            </a:r>
            <a:r>
              <a:rPr lang="en-US" altLang="en-US" dirty="0">
                <a:solidFill>
                  <a:srgbClr val="FF0000"/>
                </a:solidFill>
                <a:latin typeface="+mn-lt"/>
              </a:rPr>
              <a:t>(Television program </a:t>
            </a:r>
            <a:r>
              <a:rPr lang="en-US" altLang="en-US" dirty="0">
                <a:solidFill>
                  <a:srgbClr val="272CE5"/>
                </a:solidFill>
                <a:latin typeface="+mn-lt"/>
              </a:rPr>
              <a:t>: 2002)</a:t>
            </a:r>
          </a:p>
          <a:p>
            <a:pPr>
              <a:buFont typeface="Arial" panose="020B0604020202020204" pitchFamily="34" charset="0"/>
              <a:buNone/>
            </a:pPr>
            <a:r>
              <a:rPr lang="en-US" altLang="en-US" dirty="0" err="1">
                <a:latin typeface="+mn-lt"/>
              </a:rPr>
              <a:t>Battlestar</a:t>
            </a:r>
            <a:r>
              <a:rPr lang="en-US" altLang="en-US" dirty="0">
                <a:latin typeface="+mn-lt"/>
              </a:rPr>
              <a:t> </a:t>
            </a:r>
            <a:r>
              <a:rPr lang="en-US" altLang="en-US" dirty="0" err="1">
                <a:latin typeface="+mn-lt"/>
              </a:rPr>
              <a:t>Galactica</a:t>
            </a:r>
            <a:r>
              <a:rPr lang="en-US" altLang="en-US" dirty="0">
                <a:latin typeface="+mn-lt"/>
              </a:rPr>
              <a:t> </a:t>
            </a:r>
            <a:r>
              <a:rPr lang="en-US" altLang="en-US" dirty="0">
                <a:solidFill>
                  <a:srgbClr val="FF0000"/>
                </a:solidFill>
                <a:latin typeface="+mn-lt"/>
              </a:rPr>
              <a:t>(Television program </a:t>
            </a:r>
            <a:r>
              <a:rPr lang="en-US" altLang="en-US" dirty="0">
                <a:solidFill>
                  <a:srgbClr val="272CE5"/>
                </a:solidFill>
                <a:latin typeface="+mn-lt"/>
              </a:rPr>
              <a:t>: 1978-1979)</a:t>
            </a:r>
          </a:p>
          <a:p>
            <a:pPr>
              <a:buFont typeface="Arial" panose="020B0604020202020204" pitchFamily="34" charset="0"/>
              <a:buNone/>
            </a:pPr>
            <a:r>
              <a:rPr lang="en-US" altLang="en-US" dirty="0" err="1">
                <a:latin typeface="+mn-lt"/>
              </a:rPr>
              <a:t>Battlestar</a:t>
            </a:r>
            <a:r>
              <a:rPr lang="en-US" altLang="en-US" dirty="0">
                <a:latin typeface="+mn-lt"/>
              </a:rPr>
              <a:t> </a:t>
            </a:r>
            <a:r>
              <a:rPr lang="en-US" altLang="en-US" dirty="0" err="1">
                <a:latin typeface="+mn-lt"/>
              </a:rPr>
              <a:t>Galactica</a:t>
            </a:r>
            <a:r>
              <a:rPr lang="en-US" altLang="en-US" dirty="0">
                <a:latin typeface="+mn-lt"/>
              </a:rPr>
              <a:t> </a:t>
            </a:r>
            <a:r>
              <a:rPr lang="en-US" altLang="en-US" dirty="0">
                <a:solidFill>
                  <a:srgbClr val="FF0000"/>
                </a:solidFill>
                <a:latin typeface="+mn-lt"/>
              </a:rPr>
              <a:t>(Television program </a:t>
            </a:r>
            <a:r>
              <a:rPr lang="en-US" altLang="en-US" dirty="0">
                <a:solidFill>
                  <a:srgbClr val="272CE5"/>
                </a:solidFill>
                <a:latin typeface="+mn-lt"/>
              </a:rPr>
              <a:t>: 2003)</a:t>
            </a:r>
          </a:p>
          <a:p>
            <a:pPr>
              <a:buFont typeface="Arial" panose="020B0604020202020204" pitchFamily="34" charset="0"/>
              <a:buNone/>
            </a:pPr>
            <a:r>
              <a:rPr lang="en-US" altLang="en-US" dirty="0" err="1">
                <a:latin typeface="+mn-lt"/>
              </a:rPr>
              <a:t>Battlestar</a:t>
            </a:r>
            <a:r>
              <a:rPr lang="en-US" altLang="en-US" dirty="0">
                <a:latin typeface="+mn-lt"/>
              </a:rPr>
              <a:t> </a:t>
            </a:r>
            <a:r>
              <a:rPr lang="en-US" altLang="en-US" dirty="0" err="1">
                <a:latin typeface="+mn-lt"/>
              </a:rPr>
              <a:t>Galactica</a:t>
            </a:r>
            <a:r>
              <a:rPr lang="en-US" altLang="en-US" dirty="0">
                <a:latin typeface="+mn-lt"/>
              </a:rPr>
              <a:t> </a:t>
            </a:r>
            <a:r>
              <a:rPr lang="en-US" altLang="en-US" dirty="0">
                <a:solidFill>
                  <a:srgbClr val="FF0000"/>
                </a:solidFill>
                <a:latin typeface="+mn-lt"/>
              </a:rPr>
              <a:t>(Television program </a:t>
            </a:r>
            <a:r>
              <a:rPr lang="en-US" altLang="en-US" dirty="0">
                <a:solidFill>
                  <a:srgbClr val="272CE5"/>
                </a:solidFill>
                <a:latin typeface="+mn-lt"/>
              </a:rPr>
              <a:t>: 2004-2009)</a:t>
            </a:r>
          </a:p>
        </p:txBody>
      </p:sp>
      <p:sp>
        <p:nvSpPr>
          <p:cNvPr id="10957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9FFA556-6008-4FAE-A8D5-04108C722816}" type="slidenum">
              <a:rPr lang="en-US" altLang="en-US"/>
              <a:pPr eaLnBrk="1" hangingPunct="1"/>
              <a:t>24</a:t>
            </a:fld>
            <a:endParaRPr lang="en-US" altLang="en-US"/>
          </a:p>
        </p:txBody>
      </p:sp>
    </p:spTree>
    <p:extLst>
      <p:ext uri="{BB962C8B-B14F-4D97-AF65-F5344CB8AC3E}">
        <p14:creationId xmlns:p14="http://schemas.microsoft.com/office/powerpoint/2010/main" val="2283253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104775"/>
            <a:ext cx="7696200" cy="866775"/>
          </a:xfrm>
        </p:spPr>
        <p:txBody>
          <a:bodyPr>
            <a:normAutofit fontScale="90000"/>
          </a:bodyPr>
          <a:lstStyle/>
          <a:p>
            <a:pPr eaLnBrk="1" hangingPunct="1"/>
            <a:r>
              <a:rPr lang="en-US" altLang="en-US" sz="3200" dirty="0" smtClean="0">
                <a:latin typeface="+mn-lt"/>
              </a:rPr>
              <a:t>Additions to Access Points -- </a:t>
            </a:r>
            <a:br>
              <a:rPr lang="en-US" altLang="en-US" sz="3200" dirty="0" smtClean="0">
                <a:latin typeface="+mn-lt"/>
              </a:rPr>
            </a:br>
            <a:r>
              <a:rPr lang="en-US" altLang="en-US" sz="3200" dirty="0" smtClean="0">
                <a:latin typeface="+mn-lt"/>
              </a:rPr>
              <a:t> Place of Origin of Work (6.5)</a:t>
            </a:r>
          </a:p>
        </p:txBody>
      </p:sp>
      <p:sp>
        <p:nvSpPr>
          <p:cNvPr id="110595" name="Rectangle 3"/>
          <p:cNvSpPr>
            <a:spLocks noGrp="1" noChangeArrowheads="1"/>
          </p:cNvSpPr>
          <p:nvPr>
            <p:ph idx="1"/>
          </p:nvPr>
        </p:nvSpPr>
        <p:spPr>
          <a:xfrm>
            <a:off x="685800" y="1447800"/>
            <a:ext cx="7848600" cy="2971800"/>
          </a:xfrm>
        </p:spPr>
        <p:txBody>
          <a:bodyPr/>
          <a:lstStyle/>
          <a:p>
            <a:pPr eaLnBrk="1" hangingPunct="1">
              <a:spcBef>
                <a:spcPct val="5000"/>
              </a:spcBef>
            </a:pPr>
            <a:r>
              <a:rPr lang="en-US" altLang="en-US" sz="2700" b="1" dirty="0" smtClean="0">
                <a:solidFill>
                  <a:srgbClr val="0000FF"/>
                </a:solidFill>
                <a:latin typeface="+mn-lt"/>
              </a:rPr>
              <a:t>CORE ELEMENT</a:t>
            </a:r>
            <a:r>
              <a:rPr lang="en-US" altLang="en-US" sz="2700" dirty="0" smtClean="0">
                <a:solidFill>
                  <a:srgbClr val="0000FF"/>
                </a:solidFill>
                <a:latin typeface="+mn-lt"/>
              </a:rPr>
              <a:t> </a:t>
            </a:r>
            <a:r>
              <a:rPr lang="en-US" altLang="en-US" sz="2700" dirty="0" smtClean="0">
                <a:latin typeface="+mn-lt"/>
              </a:rPr>
              <a:t>when needed to </a:t>
            </a:r>
            <a:r>
              <a:rPr lang="en-US" altLang="en-US" sz="2700" dirty="0" smtClean="0">
                <a:solidFill>
                  <a:srgbClr val="0000FF"/>
                </a:solidFill>
                <a:latin typeface="+mn-lt"/>
              </a:rPr>
              <a:t>differentiate</a:t>
            </a:r>
          </a:p>
          <a:p>
            <a:pPr eaLnBrk="1" hangingPunct="1">
              <a:spcBef>
                <a:spcPct val="5000"/>
              </a:spcBef>
            </a:pPr>
            <a:r>
              <a:rPr lang="en-US" altLang="en-US" sz="2700" dirty="0" smtClean="0">
                <a:latin typeface="+mn-lt"/>
              </a:rPr>
              <a:t>“</a:t>
            </a:r>
            <a:r>
              <a:rPr lang="en-US" altLang="en-US" sz="2700" dirty="0" smtClean="0">
                <a:latin typeface="+mn-lt"/>
                <a:sym typeface="Wingdings" panose="05000000000000000000" pitchFamily="2" charset="2"/>
              </a:rPr>
              <a:t>the </a:t>
            </a:r>
            <a:r>
              <a:rPr lang="en-US" altLang="en-US" sz="2700" dirty="0" smtClean="0">
                <a:solidFill>
                  <a:srgbClr val="0000FF"/>
                </a:solidFill>
                <a:latin typeface="+mn-lt"/>
                <a:sym typeface="Wingdings" panose="05000000000000000000" pitchFamily="2" charset="2"/>
              </a:rPr>
              <a:t>country or other territorial jurisdiction </a:t>
            </a:r>
            <a:r>
              <a:rPr lang="en-US" altLang="en-US" sz="2700" dirty="0" smtClean="0">
                <a:latin typeface="+mn-lt"/>
                <a:sym typeface="Wingdings" panose="05000000000000000000" pitchFamily="2" charset="2"/>
              </a:rPr>
              <a:t>from which a work originated”</a:t>
            </a:r>
            <a:endParaRPr lang="en-US" altLang="en-US" sz="2700" dirty="0" smtClean="0">
              <a:solidFill>
                <a:schemeClr val="tx2"/>
              </a:solidFill>
              <a:latin typeface="+mn-lt"/>
            </a:endParaRPr>
          </a:p>
          <a:p>
            <a:pPr eaLnBrk="1" hangingPunct="1">
              <a:spcBef>
                <a:spcPct val="5000"/>
              </a:spcBef>
            </a:pPr>
            <a:r>
              <a:rPr lang="en-US" altLang="en-US" sz="2700" dirty="0" smtClean="0">
                <a:latin typeface="+mn-lt"/>
              </a:rPr>
              <a:t>Take from </a:t>
            </a:r>
            <a:r>
              <a:rPr lang="en-US" altLang="en-US" sz="2700" dirty="0" smtClean="0">
                <a:solidFill>
                  <a:srgbClr val="0000FF"/>
                </a:solidFill>
                <a:latin typeface="+mn-lt"/>
              </a:rPr>
              <a:t>any source</a:t>
            </a:r>
          </a:p>
          <a:p>
            <a:pPr eaLnBrk="1" hangingPunct="1">
              <a:spcBef>
                <a:spcPct val="5000"/>
              </a:spcBef>
            </a:pPr>
            <a:r>
              <a:rPr lang="en-US" altLang="en-US" sz="2700" dirty="0" smtClean="0">
                <a:latin typeface="+mn-lt"/>
              </a:rPr>
              <a:t>In form prescribed in </a:t>
            </a:r>
            <a:r>
              <a:rPr lang="en-US" altLang="en-US" sz="2700" dirty="0" smtClean="0">
                <a:solidFill>
                  <a:srgbClr val="0000FF"/>
                </a:solidFill>
                <a:latin typeface="+mn-lt"/>
              </a:rPr>
              <a:t>Chapter 16 </a:t>
            </a:r>
          </a:p>
          <a:p>
            <a:pPr eaLnBrk="1" hangingPunct="1"/>
            <a:r>
              <a:rPr lang="en-US" altLang="en-US" sz="2700" dirty="0" smtClean="0">
                <a:solidFill>
                  <a:srgbClr val="0000FF"/>
                </a:solidFill>
                <a:latin typeface="+mn-lt"/>
              </a:rPr>
              <a:t>Added</a:t>
            </a:r>
            <a:r>
              <a:rPr lang="en-US" altLang="en-US" sz="2700" dirty="0" smtClean="0">
                <a:solidFill>
                  <a:schemeClr val="tx2"/>
                </a:solidFill>
                <a:latin typeface="+mn-lt"/>
              </a:rPr>
              <a:t> </a:t>
            </a:r>
            <a:r>
              <a:rPr lang="en-US" altLang="en-US" sz="2700" dirty="0" smtClean="0">
                <a:latin typeface="+mn-lt"/>
              </a:rPr>
              <a:t>after preferred title</a:t>
            </a:r>
            <a:r>
              <a:rPr lang="en-US" altLang="en-US" sz="2700" dirty="0" smtClean="0">
                <a:solidFill>
                  <a:schemeClr val="tx2"/>
                </a:solidFill>
                <a:latin typeface="+mn-lt"/>
              </a:rPr>
              <a:t> </a:t>
            </a:r>
            <a:r>
              <a:rPr lang="en-US" altLang="en-US" sz="2700" dirty="0" smtClean="0">
                <a:solidFill>
                  <a:srgbClr val="0000FF"/>
                </a:solidFill>
                <a:latin typeface="+mn-lt"/>
              </a:rPr>
              <a:t>in parentheses</a:t>
            </a:r>
          </a:p>
        </p:txBody>
      </p:sp>
      <p:sp>
        <p:nvSpPr>
          <p:cNvPr id="11059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F41A3C1-06D0-4DF0-9FCD-D7482968DE46}" type="slidenum">
              <a:rPr lang="en-US" altLang="en-US"/>
              <a:pPr eaLnBrk="1" hangingPunct="1"/>
              <a:t>25</a:t>
            </a:fld>
            <a:endParaRPr lang="en-US" altLang="en-US"/>
          </a:p>
        </p:txBody>
      </p:sp>
      <p:sp>
        <p:nvSpPr>
          <p:cNvPr id="270341" name="Text Box 5"/>
          <p:cNvSpPr txBox="1">
            <a:spLocks noChangeArrowheads="1"/>
          </p:cNvSpPr>
          <p:nvPr/>
        </p:nvSpPr>
        <p:spPr bwMode="auto">
          <a:xfrm>
            <a:off x="381000" y="4591050"/>
            <a:ext cx="8458200" cy="830997"/>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400" dirty="0">
                <a:latin typeface="+mn-lt"/>
              </a:rPr>
              <a:t>130 0# $a Renaissance history </a:t>
            </a:r>
            <a:r>
              <a:rPr lang="en-US" altLang="en-US" sz="2400" dirty="0">
                <a:solidFill>
                  <a:schemeClr val="tx2"/>
                </a:solidFill>
                <a:latin typeface="+mn-lt"/>
              </a:rPr>
              <a:t>(</a:t>
            </a:r>
            <a:r>
              <a:rPr lang="en-US" altLang="en-US" sz="2400" dirty="0">
                <a:solidFill>
                  <a:srgbClr val="0000FF"/>
                </a:solidFill>
                <a:latin typeface="+mn-lt"/>
              </a:rPr>
              <a:t>Boston, Mass</a:t>
            </a:r>
            <a:r>
              <a:rPr lang="en-US" altLang="en-US" sz="2400" dirty="0">
                <a:solidFill>
                  <a:schemeClr val="tx2"/>
                </a:solidFill>
                <a:latin typeface="+mn-lt"/>
              </a:rPr>
              <a:t>.)</a:t>
            </a:r>
            <a:r>
              <a:rPr lang="en-US" altLang="en-US" sz="2400" dirty="0">
                <a:latin typeface="+mn-lt"/>
              </a:rPr>
              <a:t> </a:t>
            </a:r>
          </a:p>
          <a:p>
            <a:r>
              <a:rPr lang="en-US" altLang="en-US" sz="2400" dirty="0">
                <a:latin typeface="+mn-lt"/>
              </a:rPr>
              <a:t>245 10 $a Renaissance history : $b a </a:t>
            </a:r>
            <a:r>
              <a:rPr lang="en-US" altLang="en-US" sz="2400" dirty="0" smtClean="0">
                <a:latin typeface="+mn-lt"/>
              </a:rPr>
              <a:t>re-examination</a:t>
            </a:r>
            <a:r>
              <a:rPr lang="en-US" altLang="en-US" sz="2400" dirty="0">
                <a:latin typeface="+mn-lt"/>
              </a:rPr>
              <a:t>.</a:t>
            </a:r>
          </a:p>
        </p:txBody>
      </p:sp>
    </p:spTree>
    <p:extLst>
      <p:ext uri="{BB962C8B-B14F-4D97-AF65-F5344CB8AC3E}">
        <p14:creationId xmlns:p14="http://schemas.microsoft.com/office/powerpoint/2010/main" val="31544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104775"/>
            <a:ext cx="7696200" cy="866775"/>
          </a:xfrm>
        </p:spPr>
        <p:txBody>
          <a:bodyPr>
            <a:normAutofit fontScale="90000"/>
          </a:bodyPr>
          <a:lstStyle/>
          <a:p>
            <a:pPr eaLnBrk="1" hangingPunct="1"/>
            <a:r>
              <a:rPr lang="en-US" altLang="en-US" sz="3200" dirty="0" smtClean="0">
                <a:latin typeface="+mn-lt"/>
              </a:rPr>
              <a:t>Additions to Access Points -- </a:t>
            </a:r>
            <a:br>
              <a:rPr lang="en-US" altLang="en-US" sz="3200" dirty="0" smtClean="0">
                <a:latin typeface="+mn-lt"/>
              </a:rPr>
            </a:br>
            <a:r>
              <a:rPr lang="en-US" altLang="en-US" sz="2700" dirty="0" smtClean="0">
                <a:latin typeface="+mn-lt"/>
              </a:rPr>
              <a:t> Place of Origin of Work (6.5)—More Examples </a:t>
            </a:r>
          </a:p>
        </p:txBody>
      </p:sp>
      <p:sp>
        <p:nvSpPr>
          <p:cNvPr id="110595" name="Rectangle 3"/>
          <p:cNvSpPr>
            <a:spLocks noGrp="1" noChangeArrowheads="1"/>
          </p:cNvSpPr>
          <p:nvPr>
            <p:ph idx="1"/>
          </p:nvPr>
        </p:nvSpPr>
        <p:spPr>
          <a:xfrm>
            <a:off x="533400" y="1447800"/>
            <a:ext cx="8153400" cy="4800600"/>
          </a:xfrm>
        </p:spPr>
        <p:txBody>
          <a:bodyPr>
            <a:normAutofit/>
          </a:bodyPr>
          <a:lstStyle/>
          <a:p>
            <a:pPr>
              <a:buFont typeface="Arial" panose="020B0604020202020204" pitchFamily="34" charset="0"/>
              <a:buNone/>
            </a:pPr>
            <a:r>
              <a:rPr lang="en-US" altLang="en-US" dirty="0">
                <a:latin typeface="+mn-lt"/>
              </a:rPr>
              <a:t>More examples from Adam Schiff’s PPT, </a:t>
            </a:r>
            <a:r>
              <a:rPr lang="en-US" dirty="0">
                <a:latin typeface="+mn-lt"/>
              </a:rPr>
              <a:t>October 2013</a:t>
            </a:r>
            <a:r>
              <a:rPr lang="en-US" altLang="en-US" dirty="0">
                <a:latin typeface="+mn-lt"/>
              </a:rPr>
              <a:t>:</a:t>
            </a:r>
          </a:p>
          <a:p>
            <a:pPr>
              <a:buFont typeface="Arial" panose="020B0604020202020204" pitchFamily="34" charset="0"/>
              <a:buNone/>
            </a:pPr>
            <a:r>
              <a:rPr lang="en-US" altLang="en-US" sz="2400" dirty="0">
                <a:latin typeface="+mn-lt"/>
                <a:hlinkClick r:id="rId3"/>
              </a:rPr>
              <a:t>http</a:t>
            </a:r>
            <a:r>
              <a:rPr lang="en-US" altLang="en-US" sz="2400" dirty="0" smtClean="0">
                <a:latin typeface="+mn-lt"/>
                <a:hlinkClick r:id="rId3"/>
              </a:rPr>
              <a:t>://</a:t>
            </a:r>
            <a:r>
              <a:rPr lang="en-US" altLang="en-US" sz="2400" dirty="0">
                <a:latin typeface="+mn-lt"/>
                <a:hlinkClick r:id="rId3"/>
              </a:rPr>
              <a:t>faculty.washington.edu/aschiff/ILA2013-Notes.pdf</a:t>
            </a:r>
            <a:r>
              <a:rPr lang="en-US" altLang="en-US" sz="2400" dirty="0">
                <a:latin typeface="+mn-lt"/>
              </a:rPr>
              <a:t> </a:t>
            </a:r>
            <a:endParaRPr lang="en-US" altLang="en-US" sz="2400" dirty="0" smtClean="0">
              <a:latin typeface="+mn-lt"/>
            </a:endParaRPr>
          </a:p>
          <a:p>
            <a:pPr>
              <a:buFont typeface="Arial" panose="020B0604020202020204" pitchFamily="34" charset="0"/>
              <a:buNone/>
            </a:pPr>
            <a:endParaRPr lang="en-US" altLang="en-US" sz="2400" dirty="0">
              <a:latin typeface="+mn-lt"/>
            </a:endParaRPr>
          </a:p>
          <a:p>
            <a:pPr>
              <a:buFont typeface="Arial" charset="0"/>
              <a:buNone/>
              <a:defRPr/>
            </a:pPr>
            <a:r>
              <a:rPr lang="en-US" sz="2400" dirty="0">
                <a:latin typeface="+mn-lt"/>
              </a:rPr>
              <a:t>Discover </a:t>
            </a:r>
            <a:r>
              <a:rPr lang="en-US" sz="2400" dirty="0">
                <a:solidFill>
                  <a:srgbClr val="007A37"/>
                </a:solidFill>
                <a:latin typeface="+mn-lt"/>
              </a:rPr>
              <a:t>(Chicago, Ill.)</a:t>
            </a:r>
          </a:p>
          <a:p>
            <a:pPr>
              <a:buFont typeface="Arial" charset="0"/>
              <a:buNone/>
              <a:defRPr/>
            </a:pPr>
            <a:r>
              <a:rPr lang="en-US" sz="2400" dirty="0">
                <a:latin typeface="+mn-lt"/>
              </a:rPr>
              <a:t>Western writers series </a:t>
            </a:r>
            <a:r>
              <a:rPr lang="en-US" sz="2400" dirty="0">
                <a:solidFill>
                  <a:srgbClr val="007A37"/>
                </a:solidFill>
                <a:latin typeface="+mn-lt"/>
              </a:rPr>
              <a:t>(Carbondale, Ill.)</a:t>
            </a:r>
          </a:p>
          <a:p>
            <a:pPr>
              <a:buFont typeface="Arial" charset="0"/>
              <a:buNone/>
              <a:defRPr/>
            </a:pPr>
            <a:r>
              <a:rPr lang="en-US" sz="2400" dirty="0">
                <a:latin typeface="+mn-lt"/>
              </a:rPr>
              <a:t>Western writers series </a:t>
            </a:r>
            <a:r>
              <a:rPr lang="en-US" sz="2400" dirty="0">
                <a:solidFill>
                  <a:srgbClr val="007A37"/>
                </a:solidFill>
                <a:latin typeface="+mn-lt"/>
              </a:rPr>
              <a:t>(Seattle, Wash.)</a:t>
            </a:r>
          </a:p>
          <a:p>
            <a:pPr>
              <a:buFont typeface="Arial" charset="0"/>
              <a:buNone/>
              <a:defRPr/>
            </a:pPr>
            <a:r>
              <a:rPr lang="en-US" sz="2000" dirty="0">
                <a:latin typeface="+mn-lt"/>
              </a:rPr>
              <a:t>Abacus</a:t>
            </a:r>
            <a:r>
              <a:rPr lang="en-US" sz="2000" dirty="0">
                <a:solidFill>
                  <a:srgbClr val="007A37"/>
                </a:solidFill>
                <a:latin typeface="+mn-lt"/>
              </a:rPr>
              <a:t> (Elmwood, Hartford County, Conn.)</a:t>
            </a:r>
          </a:p>
          <a:p>
            <a:pPr>
              <a:buFont typeface="Arial" charset="0"/>
              <a:buNone/>
              <a:defRPr/>
            </a:pPr>
            <a:r>
              <a:rPr lang="en-US" sz="2400" dirty="0">
                <a:latin typeface="+mn-lt"/>
              </a:rPr>
              <a:t>Monitor </a:t>
            </a:r>
            <a:r>
              <a:rPr lang="en-US" sz="2400" dirty="0">
                <a:solidFill>
                  <a:srgbClr val="007A37"/>
                </a:solidFill>
                <a:latin typeface="+mn-lt"/>
              </a:rPr>
              <a:t>(Chicago, Ill. </a:t>
            </a:r>
            <a:r>
              <a:rPr lang="en-US" sz="2400" dirty="0">
                <a:solidFill>
                  <a:srgbClr val="272CE5"/>
                </a:solidFill>
                <a:latin typeface="+mn-lt"/>
              </a:rPr>
              <a:t>: 2002)</a:t>
            </a:r>
          </a:p>
          <a:p>
            <a:pPr>
              <a:buFont typeface="Arial" charset="0"/>
              <a:buNone/>
              <a:defRPr/>
            </a:pPr>
            <a:r>
              <a:rPr lang="en-US" sz="2400" dirty="0">
                <a:latin typeface="+mn-lt"/>
              </a:rPr>
              <a:t>Antiques roadshow </a:t>
            </a:r>
            <a:r>
              <a:rPr lang="en-US" sz="2400" dirty="0">
                <a:solidFill>
                  <a:srgbClr val="FF0000"/>
                </a:solidFill>
                <a:latin typeface="+mn-lt"/>
              </a:rPr>
              <a:t>(Television program </a:t>
            </a:r>
            <a:r>
              <a:rPr lang="en-US" sz="2400" dirty="0">
                <a:solidFill>
                  <a:srgbClr val="007A37"/>
                </a:solidFill>
                <a:latin typeface="+mn-lt"/>
              </a:rPr>
              <a:t>: Great Britain) </a:t>
            </a:r>
          </a:p>
          <a:p>
            <a:pPr>
              <a:buFont typeface="Arial" charset="0"/>
              <a:buNone/>
              <a:defRPr/>
            </a:pPr>
            <a:r>
              <a:rPr lang="en-US" sz="2400" dirty="0">
                <a:latin typeface="+mn-lt"/>
              </a:rPr>
              <a:t>Antiques roadshow </a:t>
            </a:r>
            <a:r>
              <a:rPr lang="en-US" sz="2400" dirty="0">
                <a:solidFill>
                  <a:srgbClr val="FF0000"/>
                </a:solidFill>
                <a:latin typeface="+mn-lt"/>
              </a:rPr>
              <a:t>(Television program </a:t>
            </a:r>
            <a:r>
              <a:rPr lang="en-US" sz="2400" dirty="0">
                <a:solidFill>
                  <a:srgbClr val="007A37"/>
                </a:solidFill>
                <a:latin typeface="+mn-lt"/>
              </a:rPr>
              <a:t>: U.S.)</a:t>
            </a:r>
          </a:p>
          <a:p>
            <a:pPr>
              <a:buFont typeface="Arial" charset="0"/>
              <a:buNone/>
              <a:defRPr/>
            </a:pPr>
            <a:r>
              <a:rPr lang="en-US" sz="2000" dirty="0">
                <a:latin typeface="+mn-lt"/>
              </a:rPr>
              <a:t>OTT</a:t>
            </a:r>
            <a:r>
              <a:rPr lang="en-US" sz="2000" dirty="0">
                <a:solidFill>
                  <a:schemeClr val="accent6">
                    <a:lumMod val="75000"/>
                  </a:schemeClr>
                </a:solidFill>
                <a:latin typeface="+mn-lt"/>
              </a:rPr>
              <a:t> </a:t>
            </a:r>
            <a:r>
              <a:rPr lang="en-US" sz="2000" dirty="0">
                <a:solidFill>
                  <a:srgbClr val="FF0000"/>
                </a:solidFill>
                <a:latin typeface="+mn-lt"/>
              </a:rPr>
              <a:t>(Series) </a:t>
            </a:r>
            <a:r>
              <a:rPr lang="en-US" sz="2000" dirty="0">
                <a:solidFill>
                  <a:srgbClr val="007A37"/>
                </a:solidFill>
                <a:latin typeface="+mn-lt"/>
              </a:rPr>
              <a:t>(Chicago, Ill.)</a:t>
            </a:r>
          </a:p>
          <a:p>
            <a:pPr>
              <a:buFont typeface="Arial" panose="020B0604020202020204" pitchFamily="34" charset="0"/>
              <a:buNone/>
            </a:pPr>
            <a:endParaRPr lang="en-US" altLang="en-US" sz="2400" dirty="0"/>
          </a:p>
        </p:txBody>
      </p:sp>
      <p:sp>
        <p:nvSpPr>
          <p:cNvPr id="11059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F41A3C1-06D0-4DF0-9FCD-D7482968DE46}" type="slidenum">
              <a:rPr lang="en-US" altLang="en-US"/>
              <a:pPr eaLnBrk="1" hangingPunct="1"/>
              <a:t>26</a:t>
            </a:fld>
            <a:endParaRPr lang="en-US" altLang="en-US"/>
          </a:p>
        </p:txBody>
      </p:sp>
    </p:spTree>
    <p:extLst>
      <p:ext uri="{BB962C8B-B14F-4D97-AF65-F5344CB8AC3E}">
        <p14:creationId xmlns:p14="http://schemas.microsoft.com/office/powerpoint/2010/main" val="1532880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8600" y="76200"/>
            <a:ext cx="7924800" cy="838200"/>
          </a:xfrm>
        </p:spPr>
        <p:txBody>
          <a:bodyPr>
            <a:normAutofit fontScale="90000"/>
          </a:bodyPr>
          <a:lstStyle/>
          <a:p>
            <a:pPr eaLnBrk="1" hangingPunct="1"/>
            <a:r>
              <a:rPr lang="en-US" altLang="en-US" sz="3000" dirty="0" smtClean="0">
                <a:latin typeface="+mn-lt"/>
              </a:rPr>
              <a:t>Additions to Access Points --</a:t>
            </a:r>
            <a:br>
              <a:rPr lang="en-US" altLang="en-US" sz="3000" dirty="0" smtClean="0">
                <a:latin typeface="+mn-lt"/>
              </a:rPr>
            </a:br>
            <a:r>
              <a:rPr lang="en-US" altLang="en-US" sz="3000" dirty="0" smtClean="0">
                <a:latin typeface="+mn-lt"/>
              </a:rPr>
              <a:t>Other Distinguishing Characteristic (6.6)</a:t>
            </a:r>
          </a:p>
        </p:txBody>
      </p:sp>
      <p:sp>
        <p:nvSpPr>
          <p:cNvPr id="111619"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34EA57-D15D-43FB-82D5-2A2EA66170A3}" type="slidenum">
              <a:rPr lang="en-US" altLang="en-US"/>
              <a:pPr eaLnBrk="1" hangingPunct="1"/>
              <a:t>27</a:t>
            </a:fld>
            <a:endParaRPr lang="en-US" altLang="en-US"/>
          </a:p>
        </p:txBody>
      </p:sp>
      <p:sp>
        <p:nvSpPr>
          <p:cNvPr id="111620" name="Text Box 5"/>
          <p:cNvSpPr txBox="1">
            <a:spLocks noChangeArrowheads="1"/>
          </p:cNvSpPr>
          <p:nvPr/>
        </p:nvSpPr>
        <p:spPr bwMode="auto">
          <a:xfrm>
            <a:off x="822325" y="4913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a:solidFill>
                <a:srgbClr val="FF0000"/>
              </a:solidFill>
              <a:latin typeface="Arial" panose="020B0604020202020204" pitchFamily="34" charset="0"/>
            </a:endParaRPr>
          </a:p>
        </p:txBody>
      </p:sp>
      <p:sp>
        <p:nvSpPr>
          <p:cNvPr id="111621" name="Rectangle 7"/>
          <p:cNvSpPr>
            <a:spLocks noChangeArrowheads="1"/>
          </p:cNvSpPr>
          <p:nvPr/>
        </p:nvSpPr>
        <p:spPr bwMode="auto">
          <a:xfrm>
            <a:off x="609600" y="1387475"/>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
              </a:spcBef>
              <a:buClr>
                <a:schemeClr val="tx2"/>
              </a:buClr>
              <a:buSzPct val="70000"/>
              <a:buFont typeface="Wingdings" panose="05000000000000000000" pitchFamily="2" charset="2"/>
              <a:buChar char="¡"/>
            </a:pPr>
            <a:r>
              <a:rPr lang="en-US" altLang="en-US" sz="2600" b="1" dirty="0">
                <a:solidFill>
                  <a:srgbClr val="0000FF"/>
                </a:solidFill>
                <a:latin typeface="+mn-lt"/>
              </a:rPr>
              <a:t>CORE ELEMENT</a:t>
            </a:r>
            <a:r>
              <a:rPr lang="en-US" altLang="en-US" sz="2600" dirty="0">
                <a:solidFill>
                  <a:srgbClr val="0000FF"/>
                </a:solidFill>
                <a:latin typeface="+mn-lt"/>
              </a:rPr>
              <a:t> </a:t>
            </a:r>
            <a:r>
              <a:rPr lang="en-US" altLang="en-US" sz="2600" dirty="0">
                <a:latin typeface="+mn-lt"/>
              </a:rPr>
              <a:t>when needed to </a:t>
            </a:r>
            <a:r>
              <a:rPr lang="en-US" altLang="en-US" sz="2600" dirty="0">
                <a:solidFill>
                  <a:srgbClr val="0000FF"/>
                </a:solidFill>
                <a:latin typeface="+mn-lt"/>
              </a:rPr>
              <a:t>differentiate</a:t>
            </a:r>
          </a:p>
          <a:p>
            <a:pPr>
              <a:spcBef>
                <a:spcPct val="5000"/>
              </a:spcBef>
              <a:buClr>
                <a:schemeClr val="tx2"/>
              </a:buClr>
              <a:buSzPct val="70000"/>
              <a:buFont typeface="Wingdings" panose="05000000000000000000" pitchFamily="2" charset="2"/>
              <a:buChar char="¡"/>
            </a:pPr>
            <a:r>
              <a:rPr lang="en-US" altLang="en-US" sz="2600" dirty="0">
                <a:latin typeface="+mn-lt"/>
              </a:rPr>
              <a:t>“a characteristic </a:t>
            </a:r>
            <a:r>
              <a:rPr lang="en-US" altLang="en-US" sz="2600" dirty="0">
                <a:solidFill>
                  <a:srgbClr val="0000FF"/>
                </a:solidFill>
                <a:latin typeface="+mn-lt"/>
              </a:rPr>
              <a:t>other than </a:t>
            </a:r>
            <a:r>
              <a:rPr lang="en-US" altLang="en-US" sz="2600" dirty="0">
                <a:latin typeface="+mn-lt"/>
              </a:rPr>
              <a:t>form of work, date of work, or place of origin of the work that serves to differentiate a work from another work or from the name of a person, family, or corporate body</a:t>
            </a:r>
            <a:r>
              <a:rPr lang="en-US" altLang="en-US" sz="2600" dirty="0">
                <a:latin typeface="+mn-lt"/>
                <a:sym typeface="Wingdings" panose="05000000000000000000" pitchFamily="2" charset="2"/>
              </a:rPr>
              <a:t>”</a:t>
            </a:r>
            <a:endParaRPr lang="en-US" altLang="en-US" sz="2600" dirty="0">
              <a:solidFill>
                <a:schemeClr val="tx2"/>
              </a:solidFill>
              <a:latin typeface="+mn-lt"/>
            </a:endParaRPr>
          </a:p>
          <a:p>
            <a:pPr>
              <a:spcBef>
                <a:spcPct val="5000"/>
              </a:spcBef>
              <a:buClr>
                <a:schemeClr val="tx2"/>
              </a:buClr>
              <a:buSzPct val="70000"/>
              <a:buFont typeface="Wingdings" panose="05000000000000000000" pitchFamily="2" charset="2"/>
              <a:buChar char="¡"/>
            </a:pPr>
            <a:r>
              <a:rPr lang="en-US" altLang="en-US" sz="2600" dirty="0">
                <a:latin typeface="+mn-lt"/>
              </a:rPr>
              <a:t>Take from </a:t>
            </a:r>
            <a:r>
              <a:rPr lang="en-US" altLang="en-US" sz="2600" dirty="0">
                <a:solidFill>
                  <a:srgbClr val="0000FF"/>
                </a:solidFill>
                <a:latin typeface="+mn-lt"/>
              </a:rPr>
              <a:t>any source</a:t>
            </a:r>
          </a:p>
          <a:p>
            <a:pPr>
              <a:spcBef>
                <a:spcPct val="5000"/>
              </a:spcBef>
              <a:buClr>
                <a:schemeClr val="tx2"/>
              </a:buClr>
              <a:buSzPct val="70000"/>
              <a:buFont typeface="Wingdings" panose="05000000000000000000" pitchFamily="2" charset="2"/>
              <a:buChar char="¡"/>
            </a:pPr>
            <a:r>
              <a:rPr lang="en-US" altLang="en-US" sz="2600" dirty="0">
                <a:latin typeface="+mn-lt"/>
              </a:rPr>
              <a:t>In </a:t>
            </a:r>
            <a:r>
              <a:rPr lang="en-US" altLang="en-US" sz="2600" dirty="0">
                <a:solidFill>
                  <a:srgbClr val="0000FF"/>
                </a:solidFill>
                <a:latin typeface="+mn-lt"/>
              </a:rPr>
              <a:t>established</a:t>
            </a:r>
            <a:r>
              <a:rPr lang="en-US" altLang="en-US" sz="2600" dirty="0">
                <a:latin typeface="+mn-lt"/>
              </a:rPr>
              <a:t> form </a:t>
            </a:r>
            <a:endParaRPr lang="en-US" altLang="en-US" sz="2600" dirty="0" smtClean="0">
              <a:latin typeface="+mn-lt"/>
            </a:endParaRPr>
          </a:p>
          <a:p>
            <a:pPr>
              <a:spcBef>
                <a:spcPct val="5000"/>
              </a:spcBef>
              <a:buClr>
                <a:schemeClr val="tx2"/>
              </a:buClr>
              <a:buSzPct val="70000"/>
              <a:buFont typeface="Wingdings" panose="05000000000000000000" pitchFamily="2" charset="2"/>
              <a:buChar char="¡"/>
            </a:pPr>
            <a:r>
              <a:rPr lang="en-US" altLang="en-US" sz="2600" dirty="0" smtClean="0">
                <a:solidFill>
                  <a:srgbClr val="0000FF"/>
                </a:solidFill>
                <a:latin typeface="+mn-lt"/>
              </a:rPr>
              <a:t>Added</a:t>
            </a:r>
            <a:r>
              <a:rPr lang="en-US" altLang="en-US" sz="2600" dirty="0" smtClean="0">
                <a:solidFill>
                  <a:schemeClr val="tx2"/>
                </a:solidFill>
                <a:latin typeface="+mn-lt"/>
              </a:rPr>
              <a:t> </a:t>
            </a:r>
            <a:r>
              <a:rPr lang="en-US" altLang="en-US" sz="2600" dirty="0">
                <a:latin typeface="+mn-lt"/>
              </a:rPr>
              <a:t>after preferred title</a:t>
            </a:r>
            <a:r>
              <a:rPr lang="en-US" altLang="en-US" sz="2600" dirty="0">
                <a:solidFill>
                  <a:schemeClr val="tx2"/>
                </a:solidFill>
                <a:latin typeface="+mn-lt"/>
              </a:rPr>
              <a:t> </a:t>
            </a:r>
            <a:r>
              <a:rPr lang="en-US" altLang="en-US" sz="2600" dirty="0">
                <a:solidFill>
                  <a:srgbClr val="0000FF"/>
                </a:solidFill>
                <a:latin typeface="+mn-lt"/>
              </a:rPr>
              <a:t>in parentheses</a:t>
            </a:r>
          </a:p>
        </p:txBody>
      </p:sp>
    </p:spTree>
    <p:extLst>
      <p:ext uri="{BB962C8B-B14F-4D97-AF65-F5344CB8AC3E}">
        <p14:creationId xmlns:p14="http://schemas.microsoft.com/office/powerpoint/2010/main" val="3696196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8600" y="76200"/>
            <a:ext cx="7924800" cy="838200"/>
          </a:xfrm>
        </p:spPr>
        <p:txBody>
          <a:bodyPr>
            <a:normAutofit fontScale="90000"/>
          </a:bodyPr>
          <a:lstStyle/>
          <a:p>
            <a:pPr eaLnBrk="1" hangingPunct="1"/>
            <a:r>
              <a:rPr lang="en-US" altLang="en-US" sz="3000" dirty="0" smtClean="0">
                <a:latin typeface="+mn-lt"/>
              </a:rPr>
              <a:t>Additions to Access Points --</a:t>
            </a:r>
            <a:br>
              <a:rPr lang="en-US" altLang="en-US" sz="3000" dirty="0" smtClean="0">
                <a:latin typeface="+mn-lt"/>
              </a:rPr>
            </a:br>
            <a:r>
              <a:rPr lang="en-US" altLang="en-US" sz="2200" dirty="0" smtClean="0">
                <a:latin typeface="+mn-lt"/>
              </a:rPr>
              <a:t>Other Distinguishing Characteristic (6.6)—More Examples</a:t>
            </a:r>
          </a:p>
        </p:txBody>
      </p:sp>
      <p:sp>
        <p:nvSpPr>
          <p:cNvPr id="111619"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34EA57-D15D-43FB-82D5-2A2EA66170A3}" type="slidenum">
              <a:rPr lang="en-US" altLang="en-US"/>
              <a:pPr eaLnBrk="1" hangingPunct="1"/>
              <a:t>28</a:t>
            </a:fld>
            <a:endParaRPr lang="en-US" altLang="en-US"/>
          </a:p>
        </p:txBody>
      </p:sp>
      <p:sp>
        <p:nvSpPr>
          <p:cNvPr id="111620" name="Text Box 5"/>
          <p:cNvSpPr txBox="1">
            <a:spLocks noChangeArrowheads="1"/>
          </p:cNvSpPr>
          <p:nvPr/>
        </p:nvSpPr>
        <p:spPr bwMode="auto">
          <a:xfrm>
            <a:off x="822325" y="4913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a:solidFill>
                <a:srgbClr val="FF0000"/>
              </a:solidFill>
              <a:latin typeface="Arial" panose="020B0604020202020204" pitchFamily="34" charset="0"/>
            </a:endParaRPr>
          </a:p>
        </p:txBody>
      </p:sp>
      <p:sp>
        <p:nvSpPr>
          <p:cNvPr id="111621" name="Rectangle 7"/>
          <p:cNvSpPr>
            <a:spLocks noChangeArrowheads="1"/>
          </p:cNvSpPr>
          <p:nvPr/>
        </p:nvSpPr>
        <p:spPr bwMode="auto">
          <a:xfrm>
            <a:off x="381000" y="1295400"/>
            <a:ext cx="8305800"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 typeface="Arial" panose="020B0604020202020204" pitchFamily="34" charset="0"/>
              <a:buNone/>
            </a:pPr>
            <a:r>
              <a:rPr lang="en-US" altLang="en-US" sz="2800" dirty="0">
                <a:latin typeface="+mn-lt"/>
              </a:rPr>
              <a:t>More examples from Adam Schiff’s PPT, </a:t>
            </a:r>
            <a:r>
              <a:rPr lang="en-US" sz="2800" dirty="0">
                <a:latin typeface="+mn-lt"/>
              </a:rPr>
              <a:t>October 2013</a:t>
            </a:r>
            <a:r>
              <a:rPr lang="en-US" altLang="en-US" sz="2800" dirty="0">
                <a:latin typeface="+mn-lt"/>
              </a:rPr>
              <a:t>:</a:t>
            </a:r>
          </a:p>
          <a:p>
            <a:pPr>
              <a:buFont typeface="Arial" panose="020B0604020202020204" pitchFamily="34" charset="0"/>
              <a:buNone/>
            </a:pPr>
            <a:r>
              <a:rPr lang="en-US" altLang="en-US" sz="2000" dirty="0">
                <a:latin typeface="+mn-lt"/>
                <a:hlinkClick r:id="rId3"/>
              </a:rPr>
              <a:t>http://faculty.washington.edu/aschiff/ILA2013-Notes.pdf</a:t>
            </a:r>
            <a:r>
              <a:rPr lang="en-US" altLang="en-US" sz="2000" dirty="0">
                <a:latin typeface="+mn-lt"/>
              </a:rPr>
              <a:t> </a:t>
            </a:r>
            <a:endParaRPr lang="en-US" altLang="en-US" sz="2000" dirty="0" smtClean="0">
              <a:latin typeface="+mn-lt"/>
            </a:endParaRPr>
          </a:p>
          <a:p>
            <a:pPr>
              <a:buFont typeface="Arial" charset="0"/>
              <a:buNone/>
              <a:defRPr/>
            </a:pPr>
            <a:endParaRPr lang="en-US" sz="2000" dirty="0" smtClean="0">
              <a:latin typeface="+mn-lt"/>
            </a:endParaRPr>
          </a:p>
          <a:p>
            <a:pPr>
              <a:buFont typeface="Arial" charset="0"/>
              <a:buNone/>
              <a:defRPr/>
            </a:pPr>
            <a:r>
              <a:rPr lang="en-US" sz="2200" smtClean="0">
                <a:latin typeface="+mn-lt"/>
              </a:rPr>
              <a:t>Eyck</a:t>
            </a:r>
            <a:r>
              <a:rPr lang="en-US" sz="2200" dirty="0">
                <a:latin typeface="+mn-lt"/>
              </a:rPr>
              <a:t>, Jan van, 1390-1440. $t Saint Francis receiving the stigmata </a:t>
            </a:r>
            <a:r>
              <a:rPr lang="en-US" sz="2200" dirty="0">
                <a:solidFill>
                  <a:schemeClr val="accent6">
                    <a:lumMod val="75000"/>
                  </a:schemeClr>
                </a:solidFill>
                <a:latin typeface="+mn-lt"/>
              </a:rPr>
              <a:t>(Philadelphia Museum of Art)</a:t>
            </a:r>
          </a:p>
          <a:p>
            <a:pPr>
              <a:buFont typeface="Arial" charset="0"/>
              <a:buNone/>
              <a:defRPr/>
            </a:pPr>
            <a:r>
              <a:rPr lang="en-US" sz="2200" dirty="0">
                <a:latin typeface="+mn-lt"/>
              </a:rPr>
              <a:t>Research paper </a:t>
            </a:r>
            <a:r>
              <a:rPr lang="en-US" sz="2200" dirty="0">
                <a:solidFill>
                  <a:schemeClr val="accent6">
                    <a:lumMod val="75000"/>
                  </a:schemeClr>
                </a:solidFill>
                <a:latin typeface="+mn-lt"/>
              </a:rPr>
              <a:t>(University of Chicago. Department of Geography)</a:t>
            </a:r>
          </a:p>
          <a:p>
            <a:pPr>
              <a:buFont typeface="Arial" charset="0"/>
              <a:buNone/>
              <a:defRPr/>
            </a:pPr>
            <a:r>
              <a:rPr lang="en-US" sz="2200" dirty="0">
                <a:latin typeface="+mn-lt"/>
              </a:rPr>
              <a:t>Cooperative groundwater report </a:t>
            </a:r>
            <a:r>
              <a:rPr lang="en-US" sz="2200" dirty="0">
                <a:solidFill>
                  <a:schemeClr val="accent6">
                    <a:lumMod val="75000"/>
                  </a:schemeClr>
                </a:solidFill>
                <a:latin typeface="+mn-lt"/>
              </a:rPr>
              <a:t>(Illinois State Water Survey</a:t>
            </a:r>
            <a:r>
              <a:rPr lang="en-US" sz="2200" dirty="0">
                <a:latin typeface="+mn-lt"/>
              </a:rPr>
              <a:t> </a:t>
            </a:r>
            <a:r>
              <a:rPr lang="en-US" sz="2200" dirty="0">
                <a:solidFill>
                  <a:srgbClr val="272CE5"/>
                </a:solidFill>
                <a:latin typeface="+mn-lt"/>
              </a:rPr>
              <a:t>: 1981</a:t>
            </a:r>
            <a:r>
              <a:rPr lang="en-US" sz="2200" dirty="0">
                <a:latin typeface="+mn-lt"/>
              </a:rPr>
              <a:t>)</a:t>
            </a:r>
          </a:p>
          <a:p>
            <a:pPr>
              <a:buFont typeface="Arial" charset="0"/>
              <a:buNone/>
              <a:defRPr/>
            </a:pPr>
            <a:r>
              <a:rPr lang="en-US" sz="2200" dirty="0">
                <a:latin typeface="+mn-lt"/>
              </a:rPr>
              <a:t>American family </a:t>
            </a:r>
            <a:r>
              <a:rPr lang="en-US" sz="2200" dirty="0">
                <a:solidFill>
                  <a:srgbClr val="FF0000"/>
                </a:solidFill>
                <a:latin typeface="+mn-lt"/>
              </a:rPr>
              <a:t>(Television program </a:t>
            </a:r>
            <a:r>
              <a:rPr lang="en-US" sz="2200" dirty="0">
                <a:solidFill>
                  <a:schemeClr val="accent6">
                    <a:lumMod val="75000"/>
                  </a:schemeClr>
                </a:solidFill>
                <a:latin typeface="+mn-lt"/>
              </a:rPr>
              <a:t>: </a:t>
            </a:r>
            <a:r>
              <a:rPr lang="en-US" sz="2200" dirty="0" err="1">
                <a:solidFill>
                  <a:schemeClr val="accent6">
                    <a:lumMod val="75000"/>
                  </a:schemeClr>
                </a:solidFill>
                <a:latin typeface="+mn-lt"/>
              </a:rPr>
              <a:t>AmericanLife</a:t>
            </a:r>
            <a:r>
              <a:rPr lang="en-US" sz="2200" dirty="0">
                <a:solidFill>
                  <a:schemeClr val="accent6">
                    <a:lumMod val="75000"/>
                  </a:schemeClr>
                </a:solidFill>
                <a:latin typeface="+mn-lt"/>
              </a:rPr>
              <a:t> TV Network)</a:t>
            </a:r>
          </a:p>
          <a:p>
            <a:pPr>
              <a:buFont typeface="Arial" charset="0"/>
              <a:buNone/>
              <a:defRPr/>
            </a:pPr>
            <a:r>
              <a:rPr lang="en-US" sz="2200" dirty="0">
                <a:latin typeface="+mn-lt"/>
              </a:rPr>
              <a:t>Around the world in 80 days </a:t>
            </a:r>
            <a:r>
              <a:rPr lang="en-US" sz="2200" dirty="0">
                <a:solidFill>
                  <a:srgbClr val="FF0000"/>
                </a:solidFill>
                <a:latin typeface="+mn-lt"/>
              </a:rPr>
              <a:t>(Television program </a:t>
            </a:r>
            <a:r>
              <a:rPr lang="en-US" sz="2200" dirty="0">
                <a:solidFill>
                  <a:srgbClr val="272CE5"/>
                </a:solidFill>
                <a:latin typeface="+mn-lt"/>
              </a:rPr>
              <a:t>: 1989</a:t>
            </a:r>
            <a:r>
              <a:rPr lang="en-US" sz="2200" dirty="0">
                <a:solidFill>
                  <a:schemeClr val="accent6">
                    <a:lumMod val="75000"/>
                  </a:schemeClr>
                </a:solidFill>
                <a:latin typeface="+mn-lt"/>
              </a:rPr>
              <a:t> : NBC Television Network)</a:t>
            </a:r>
          </a:p>
          <a:p>
            <a:pPr>
              <a:buFont typeface="Arial" charset="0"/>
              <a:buNone/>
              <a:defRPr/>
            </a:pPr>
            <a:r>
              <a:rPr lang="en-US" sz="2200" dirty="0">
                <a:latin typeface="+mn-lt"/>
              </a:rPr>
              <a:t>Harlow</a:t>
            </a:r>
            <a:r>
              <a:rPr lang="en-US" sz="2200" dirty="0">
                <a:solidFill>
                  <a:schemeClr val="accent6">
                    <a:lumMod val="75000"/>
                  </a:schemeClr>
                </a:solidFill>
                <a:latin typeface="+mn-lt"/>
              </a:rPr>
              <a:t> </a:t>
            </a:r>
            <a:r>
              <a:rPr lang="en-US" sz="2200" dirty="0">
                <a:solidFill>
                  <a:srgbClr val="FF0000"/>
                </a:solidFill>
                <a:latin typeface="+mn-lt"/>
              </a:rPr>
              <a:t>(Motion picture </a:t>
            </a:r>
            <a:r>
              <a:rPr lang="en-US" sz="2200" dirty="0">
                <a:solidFill>
                  <a:srgbClr val="272CE5"/>
                </a:solidFill>
                <a:latin typeface="+mn-lt"/>
              </a:rPr>
              <a:t>: 1965 </a:t>
            </a:r>
            <a:r>
              <a:rPr lang="en-US" sz="2200" dirty="0">
                <a:solidFill>
                  <a:schemeClr val="accent6">
                    <a:lumMod val="75000"/>
                  </a:schemeClr>
                </a:solidFill>
                <a:latin typeface="+mn-lt"/>
              </a:rPr>
              <a:t>: Douglas)</a:t>
            </a:r>
          </a:p>
          <a:p>
            <a:pPr>
              <a:buFont typeface="Arial" charset="0"/>
              <a:buNone/>
              <a:defRPr/>
            </a:pPr>
            <a:r>
              <a:rPr lang="en-US" sz="2200" dirty="0">
                <a:latin typeface="+mn-lt"/>
              </a:rPr>
              <a:t>Harlow</a:t>
            </a:r>
            <a:r>
              <a:rPr lang="en-US" sz="2200" dirty="0">
                <a:solidFill>
                  <a:schemeClr val="accent6">
                    <a:lumMod val="75000"/>
                  </a:schemeClr>
                </a:solidFill>
                <a:latin typeface="+mn-lt"/>
              </a:rPr>
              <a:t> </a:t>
            </a:r>
            <a:r>
              <a:rPr lang="en-US" sz="2200" dirty="0">
                <a:solidFill>
                  <a:srgbClr val="FF0000"/>
                </a:solidFill>
                <a:latin typeface="+mn-lt"/>
              </a:rPr>
              <a:t>(Motion picture </a:t>
            </a:r>
            <a:r>
              <a:rPr lang="en-US" sz="2200" dirty="0">
                <a:solidFill>
                  <a:srgbClr val="272CE5"/>
                </a:solidFill>
                <a:latin typeface="+mn-lt"/>
              </a:rPr>
              <a:t>: 1965 </a:t>
            </a:r>
            <a:r>
              <a:rPr lang="en-US" sz="2200" dirty="0">
                <a:solidFill>
                  <a:schemeClr val="accent6">
                    <a:lumMod val="75000"/>
                  </a:schemeClr>
                </a:solidFill>
                <a:latin typeface="+mn-lt"/>
              </a:rPr>
              <a:t>: Segal)</a:t>
            </a:r>
          </a:p>
          <a:p>
            <a:pPr>
              <a:buFont typeface="Arial" panose="020B0604020202020204" pitchFamily="34" charset="0"/>
              <a:buNone/>
            </a:pPr>
            <a:endParaRPr lang="en-US" altLang="en-US" sz="2800" dirty="0" smtClean="0"/>
          </a:p>
          <a:p>
            <a:pPr>
              <a:buFont typeface="Arial" panose="020B0604020202020204" pitchFamily="34" charset="0"/>
              <a:buNone/>
            </a:pPr>
            <a:endParaRPr lang="en-US" altLang="en-US" sz="2800" dirty="0"/>
          </a:p>
          <a:p>
            <a:pPr>
              <a:buFont typeface="Arial" panose="020B0604020202020204" pitchFamily="34" charset="0"/>
              <a:buNone/>
            </a:pPr>
            <a:endParaRPr lang="en-US" altLang="en-US" sz="2800" dirty="0"/>
          </a:p>
        </p:txBody>
      </p:sp>
    </p:spTree>
    <p:extLst>
      <p:ext uri="{BB962C8B-B14F-4D97-AF65-F5344CB8AC3E}">
        <p14:creationId xmlns:p14="http://schemas.microsoft.com/office/powerpoint/2010/main" val="2675933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200" dirty="0" smtClean="0">
                <a:latin typeface="+mn-lt"/>
              </a:rPr>
              <a:t>Exercises from </a:t>
            </a:r>
            <a:r>
              <a:rPr lang="en-US" altLang="en-US" sz="3200" dirty="0">
                <a:latin typeface="+mn-lt"/>
              </a:rPr>
              <a:t>Adam Schiff’s PPT, </a:t>
            </a:r>
            <a:r>
              <a:rPr lang="en-US" altLang="en-US" sz="3200" dirty="0" smtClean="0">
                <a:latin typeface="+mn-lt"/>
              </a:rPr>
              <a:t/>
            </a:r>
            <a:br>
              <a:rPr lang="en-US" altLang="en-US" sz="3200" dirty="0" smtClean="0">
                <a:latin typeface="+mn-lt"/>
              </a:rPr>
            </a:br>
            <a:r>
              <a:rPr lang="en-US" sz="3200" dirty="0" smtClean="0">
                <a:latin typeface="+mn-lt"/>
              </a:rPr>
              <a:t>October </a:t>
            </a:r>
            <a:r>
              <a:rPr lang="en-US" sz="3200" dirty="0">
                <a:latin typeface="+mn-lt"/>
              </a:rPr>
              <a:t>2013</a:t>
            </a:r>
            <a:r>
              <a:rPr lang="en-US" altLang="en-US" sz="3200" dirty="0" smtClean="0">
                <a:latin typeface="+mn-lt"/>
              </a:rPr>
              <a:t>:</a:t>
            </a:r>
            <a:endParaRPr lang="en-US" altLang="en-US" sz="3200" dirty="0">
              <a:latin typeface="+mn-lt"/>
            </a:endParaRPr>
          </a:p>
        </p:txBody>
      </p:sp>
      <p:pic>
        <p:nvPicPr>
          <p:cNvPr id="5" name="Content Placeholder 4"/>
          <p:cNvPicPr>
            <a:picLocks noGrp="1" noChangeAspect="1"/>
          </p:cNvPicPr>
          <p:nvPr>
            <p:ph idx="1"/>
          </p:nvPr>
        </p:nvPicPr>
        <p:blipFill>
          <a:blip r:embed="rId2"/>
          <a:stretch>
            <a:fillRect/>
          </a:stretch>
        </p:blipFill>
        <p:spPr>
          <a:xfrm>
            <a:off x="914400" y="1039018"/>
            <a:ext cx="7333191" cy="5499894"/>
          </a:xfrm>
          <a:prstGeom prst="rect">
            <a:avLst/>
          </a:prstGeom>
        </p:spPr>
      </p:pic>
      <p:sp>
        <p:nvSpPr>
          <p:cNvPr id="4" name="Slide Number Placeholder 3"/>
          <p:cNvSpPr>
            <a:spLocks noGrp="1"/>
          </p:cNvSpPr>
          <p:nvPr>
            <p:ph type="sldNum" sz="quarter" idx="12"/>
          </p:nvPr>
        </p:nvSpPr>
        <p:spPr/>
        <p:txBody>
          <a:bodyPr/>
          <a:lstStyle/>
          <a:p>
            <a:fld id="{DE20697C-8700-A046-9558-5780E6CF2E39}" type="slidenum">
              <a:rPr lang="en-US" smtClean="0"/>
              <a:t>29</a:t>
            </a:fld>
            <a:endParaRPr lang="en-US"/>
          </a:p>
        </p:txBody>
      </p:sp>
    </p:spTree>
    <p:extLst>
      <p:ext uri="{BB962C8B-B14F-4D97-AF65-F5344CB8AC3E}">
        <p14:creationId xmlns:p14="http://schemas.microsoft.com/office/powerpoint/2010/main" val="272082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WEMI Relationships: </a:t>
            </a:r>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685800" y="1524000"/>
            <a:ext cx="7772400" cy="4602163"/>
          </a:xfrm>
        </p:spPr>
        <p:txBody>
          <a:bodyPr/>
          <a:lstStyle/>
          <a:p>
            <a:r>
              <a:rPr lang="en-US" dirty="0">
                <a:latin typeface="+mn-lt"/>
              </a:rPr>
              <a:t>RDA instructions on Work/Expression Relationships</a:t>
            </a:r>
          </a:p>
          <a:p>
            <a:r>
              <a:rPr lang="en-US" dirty="0">
                <a:latin typeface="+mn-lt"/>
              </a:rPr>
              <a:t>Work/Expression Relationships: What kind of relationship do we often see?</a:t>
            </a:r>
          </a:p>
          <a:p>
            <a:r>
              <a:rPr lang="en-US" sz="3200" dirty="0">
                <a:latin typeface="+mn-lt"/>
              </a:rPr>
              <a:t>Work/Expression Relationships in MARC: How do we recording them? Or when do I add 130/240?</a:t>
            </a:r>
          </a:p>
          <a:p>
            <a:r>
              <a:rPr lang="en-US" dirty="0">
                <a:latin typeface="+mn-lt"/>
              </a:rPr>
              <a:t>Do I need NAR for </a:t>
            </a:r>
            <a:r>
              <a:rPr lang="en-US" dirty="0" smtClean="0">
                <a:latin typeface="+mn-lt"/>
              </a:rPr>
              <a:t>a title </a:t>
            </a:r>
            <a:r>
              <a:rPr lang="en-US" dirty="0">
                <a:latin typeface="+mn-lt"/>
              </a:rPr>
              <a:t>in 130/240 or 700-730?</a:t>
            </a: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3</a:t>
            </a:fld>
            <a:endParaRPr lang="en-US"/>
          </a:p>
        </p:txBody>
      </p:sp>
    </p:spTree>
    <p:extLst>
      <p:ext uri="{BB962C8B-B14F-4D97-AF65-F5344CB8AC3E}">
        <p14:creationId xmlns:p14="http://schemas.microsoft.com/office/powerpoint/2010/main" val="2541990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mn-lt"/>
              </a:rPr>
              <a:t>Exercises from Adam Schiff’s PPT, </a:t>
            </a:r>
            <a:r>
              <a:rPr lang="en-US" dirty="0">
                <a:latin typeface="+mn-lt"/>
              </a:rPr>
              <a:t>October 2013</a:t>
            </a:r>
            <a:r>
              <a:rPr lang="en-US" altLang="en-US" dirty="0">
                <a:latin typeface="+mn-lt"/>
              </a:rPr>
              <a:t>:</a:t>
            </a:r>
            <a:endParaRPr lang="en-US" dirty="0">
              <a:latin typeface="+mn-lt"/>
            </a:endParaRPr>
          </a:p>
        </p:txBody>
      </p:sp>
      <p:pic>
        <p:nvPicPr>
          <p:cNvPr id="5" name="Content Placeholder 4"/>
          <p:cNvPicPr>
            <a:picLocks noGrp="1" noChangeAspect="1"/>
          </p:cNvPicPr>
          <p:nvPr>
            <p:ph idx="1"/>
          </p:nvPr>
        </p:nvPicPr>
        <p:blipFill>
          <a:blip r:embed="rId2"/>
          <a:stretch>
            <a:fillRect/>
          </a:stretch>
        </p:blipFill>
        <p:spPr>
          <a:xfrm>
            <a:off x="762000" y="1066800"/>
            <a:ext cx="7620000" cy="5626100"/>
          </a:xfrm>
          <a:prstGeom prst="rect">
            <a:avLst/>
          </a:prstGeom>
        </p:spPr>
      </p:pic>
      <p:sp>
        <p:nvSpPr>
          <p:cNvPr id="4" name="Slide Number Placeholder 3"/>
          <p:cNvSpPr>
            <a:spLocks noGrp="1"/>
          </p:cNvSpPr>
          <p:nvPr>
            <p:ph type="sldNum" sz="quarter" idx="12"/>
          </p:nvPr>
        </p:nvSpPr>
        <p:spPr/>
        <p:txBody>
          <a:bodyPr/>
          <a:lstStyle/>
          <a:p>
            <a:fld id="{DE20697C-8700-A046-9558-5780E6CF2E39}" type="slidenum">
              <a:rPr lang="en-US" smtClean="0"/>
              <a:t>30</a:t>
            </a:fld>
            <a:endParaRPr lang="en-US"/>
          </a:p>
        </p:txBody>
      </p:sp>
    </p:spTree>
    <p:extLst>
      <p:ext uri="{BB962C8B-B14F-4D97-AF65-F5344CB8AC3E}">
        <p14:creationId xmlns:p14="http://schemas.microsoft.com/office/powerpoint/2010/main" val="3523136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mj-lt"/>
              </a:rPr>
              <a:t>More Exercise</a:t>
            </a:r>
            <a:endParaRPr lang="en-US" sz="3000" dirty="0">
              <a:latin typeface="+mj-lt"/>
            </a:endParaRPr>
          </a:p>
        </p:txBody>
      </p:sp>
      <p:sp>
        <p:nvSpPr>
          <p:cNvPr id="3" name="Content Placeholder 2"/>
          <p:cNvSpPr>
            <a:spLocks noGrp="1"/>
          </p:cNvSpPr>
          <p:nvPr>
            <p:ph idx="1"/>
          </p:nvPr>
        </p:nvSpPr>
        <p:spPr>
          <a:xfrm>
            <a:off x="228600" y="990599"/>
            <a:ext cx="8458200" cy="5730875"/>
          </a:xfrm>
        </p:spPr>
        <p:txBody>
          <a:bodyPr>
            <a:noAutofit/>
          </a:bodyPr>
          <a:lstStyle/>
          <a:p>
            <a:pPr marL="0" indent="0">
              <a:spcBef>
                <a:spcPts val="0"/>
              </a:spcBef>
              <a:buNone/>
            </a:pPr>
            <a:r>
              <a:rPr lang="en-US" sz="1600" dirty="0" smtClean="0">
                <a:latin typeface="+mn-lt"/>
              </a:rPr>
              <a:t>020 ## $a 0821831100 </a:t>
            </a:r>
            <a:r>
              <a:rPr lang="en-US" sz="1600" dirty="0">
                <a:latin typeface="+mn-lt"/>
              </a:rPr>
              <a:t>(</a:t>
            </a:r>
            <a:r>
              <a:rPr lang="en-US" sz="1600" dirty="0" err="1">
                <a:latin typeface="+mn-lt"/>
              </a:rPr>
              <a:t>alk</a:t>
            </a:r>
            <a:r>
              <a:rPr lang="en-US" sz="1600" dirty="0">
                <a:latin typeface="+mn-lt"/>
              </a:rPr>
              <a:t>. paper</a:t>
            </a:r>
            <a:r>
              <a:rPr lang="en-US" sz="1600" dirty="0" smtClean="0">
                <a:latin typeface="+mn-lt"/>
              </a:rPr>
              <a:t>)</a:t>
            </a:r>
          </a:p>
          <a:p>
            <a:pPr marL="0" indent="0">
              <a:spcBef>
                <a:spcPts val="0"/>
              </a:spcBef>
              <a:buNone/>
            </a:pPr>
            <a:r>
              <a:rPr lang="en-US" sz="1600" dirty="0" smtClean="0">
                <a:latin typeface="+mn-lt"/>
              </a:rPr>
              <a:t>245 00 $a Fourteen </a:t>
            </a:r>
            <a:r>
              <a:rPr lang="en-US" sz="1600" dirty="0">
                <a:latin typeface="+mn-lt"/>
              </a:rPr>
              <a:t>papers translated from the Russian / $</a:t>
            </a:r>
            <a:r>
              <a:rPr lang="en-US" sz="1600" dirty="0" smtClean="0">
                <a:latin typeface="+mn-lt"/>
              </a:rPr>
              <a:t>c </a:t>
            </a:r>
            <a:r>
              <a:rPr lang="en-US" sz="1600" dirty="0">
                <a:latin typeface="+mn-lt"/>
              </a:rPr>
              <a:t>by A. </a:t>
            </a:r>
            <a:r>
              <a:rPr lang="en-US" sz="1600" dirty="0" err="1">
                <a:latin typeface="+mn-lt"/>
              </a:rPr>
              <a:t>Ya</a:t>
            </a:r>
            <a:r>
              <a:rPr lang="en-US" sz="1600" dirty="0">
                <a:latin typeface="+mn-lt"/>
              </a:rPr>
              <a:t> </a:t>
            </a:r>
            <a:r>
              <a:rPr lang="en-US" sz="1600" dirty="0" err="1">
                <a:latin typeface="+mn-lt"/>
              </a:rPr>
              <a:t>Aĭzenshtat</a:t>
            </a:r>
            <a:r>
              <a:rPr lang="en-US" sz="1600" dirty="0">
                <a:latin typeface="+mn-lt"/>
              </a:rPr>
              <a:t> [and others].</a:t>
            </a:r>
          </a:p>
          <a:p>
            <a:pPr marL="0" indent="0">
              <a:spcBef>
                <a:spcPts val="0"/>
              </a:spcBef>
              <a:buNone/>
            </a:pPr>
            <a:r>
              <a:rPr lang="en-US" sz="1600" dirty="0">
                <a:latin typeface="+mn-lt"/>
              </a:rPr>
              <a:t>260 </a:t>
            </a:r>
            <a:r>
              <a:rPr lang="en-US" sz="1600" dirty="0" smtClean="0">
                <a:latin typeface="+mn-lt"/>
              </a:rPr>
              <a:t>## $a  </a:t>
            </a:r>
            <a:r>
              <a:rPr lang="en-US" sz="1600" dirty="0">
                <a:latin typeface="+mn-lt"/>
              </a:rPr>
              <a:t>Providence, R.I. : </a:t>
            </a:r>
            <a:r>
              <a:rPr lang="en-US" sz="1600" dirty="0" smtClean="0">
                <a:latin typeface="+mn-lt"/>
              </a:rPr>
              <a:t>$b </a:t>
            </a:r>
            <a:r>
              <a:rPr lang="en-US" sz="1600" dirty="0">
                <a:latin typeface="+mn-lt"/>
              </a:rPr>
              <a:t>American Mathematical Society, </a:t>
            </a:r>
            <a:r>
              <a:rPr lang="en-US" sz="1600" dirty="0" smtClean="0">
                <a:latin typeface="+mn-lt"/>
              </a:rPr>
              <a:t>$c </a:t>
            </a:r>
            <a:r>
              <a:rPr lang="en-US" sz="1600" dirty="0">
                <a:solidFill>
                  <a:srgbClr val="0000FF"/>
                </a:solidFill>
                <a:latin typeface="+mn-lt"/>
              </a:rPr>
              <a:t>©1987</a:t>
            </a:r>
            <a:r>
              <a:rPr lang="en-US" sz="1600" dirty="0">
                <a:latin typeface="+mn-lt"/>
              </a:rPr>
              <a:t>.</a:t>
            </a:r>
          </a:p>
          <a:p>
            <a:pPr marL="0" indent="0">
              <a:spcBef>
                <a:spcPts val="0"/>
              </a:spcBef>
              <a:buNone/>
            </a:pPr>
            <a:r>
              <a:rPr lang="en-US" sz="1600" dirty="0" smtClean="0">
                <a:latin typeface="+mn-lt"/>
              </a:rPr>
              <a:t>300 ## $a  v</a:t>
            </a:r>
            <a:r>
              <a:rPr lang="en-US" sz="1600" dirty="0">
                <a:latin typeface="+mn-lt"/>
              </a:rPr>
              <a:t>, 153 pages ; </a:t>
            </a:r>
            <a:r>
              <a:rPr lang="en-US" sz="1600" dirty="0" smtClean="0">
                <a:latin typeface="+mn-lt"/>
              </a:rPr>
              <a:t>$c </a:t>
            </a:r>
            <a:r>
              <a:rPr lang="en-US" sz="1600" dirty="0">
                <a:latin typeface="+mn-lt"/>
              </a:rPr>
              <a:t>26 cm</a:t>
            </a:r>
            <a:r>
              <a:rPr lang="en-US" sz="1600" dirty="0" smtClean="0">
                <a:latin typeface="+mn-lt"/>
              </a:rPr>
              <a:t>.</a:t>
            </a:r>
          </a:p>
          <a:p>
            <a:pPr marL="0" indent="0">
              <a:spcBef>
                <a:spcPts val="0"/>
              </a:spcBef>
              <a:buNone/>
            </a:pPr>
            <a:r>
              <a:rPr lang="en-US" sz="1600" dirty="0" smtClean="0">
                <a:latin typeface="+mn-lt"/>
              </a:rPr>
              <a:t>490 1# $a </a:t>
            </a:r>
            <a:r>
              <a:rPr lang="en-US" sz="1600" dirty="0">
                <a:latin typeface="+mn-lt"/>
              </a:rPr>
              <a:t>American Mathematical Society translations, </a:t>
            </a:r>
            <a:r>
              <a:rPr lang="en-US" sz="1600" dirty="0" smtClean="0">
                <a:latin typeface="+mn-lt"/>
              </a:rPr>
              <a:t>$x </a:t>
            </a:r>
            <a:r>
              <a:rPr lang="en-US" sz="1600" dirty="0">
                <a:latin typeface="+mn-lt"/>
              </a:rPr>
              <a:t>0065-9290 ; $</a:t>
            </a:r>
            <a:r>
              <a:rPr lang="en-US" sz="1600" dirty="0" smtClean="0">
                <a:latin typeface="+mn-lt"/>
              </a:rPr>
              <a:t>v </a:t>
            </a:r>
            <a:r>
              <a:rPr lang="en-US" sz="1600" dirty="0">
                <a:solidFill>
                  <a:srgbClr val="0000FF"/>
                </a:solidFill>
                <a:latin typeface="+mn-lt"/>
              </a:rPr>
              <a:t>ser. 2, v. 134</a:t>
            </a:r>
          </a:p>
          <a:p>
            <a:pPr marL="0" indent="0">
              <a:spcBef>
                <a:spcPts val="0"/>
              </a:spcBef>
              <a:buNone/>
            </a:pPr>
            <a:r>
              <a:rPr lang="en-US" sz="1600" dirty="0" smtClean="0">
                <a:latin typeface="+mn-lt"/>
              </a:rPr>
              <a:t>500 ## $a "</a:t>
            </a:r>
            <a:r>
              <a:rPr lang="en-US" sz="1600" dirty="0" smtClean="0">
                <a:solidFill>
                  <a:srgbClr val="0000FF"/>
                </a:solidFill>
                <a:latin typeface="+mn-lt"/>
              </a:rPr>
              <a:t>Translation</a:t>
            </a:r>
            <a:r>
              <a:rPr lang="en-US" sz="1600" dirty="0" smtClean="0">
                <a:latin typeface="+mn-lt"/>
              </a:rPr>
              <a:t> </a:t>
            </a:r>
            <a:r>
              <a:rPr lang="en-US" sz="1600" dirty="0">
                <a:latin typeface="+mn-lt"/>
              </a:rPr>
              <a:t>edited by Ben Silver."--Title page verso</a:t>
            </a:r>
            <a:r>
              <a:rPr lang="en-US" sz="1600" dirty="0" smtClean="0">
                <a:latin typeface="+mn-lt"/>
              </a:rPr>
              <a:t>.</a:t>
            </a:r>
          </a:p>
          <a:p>
            <a:pPr marL="0" indent="0">
              <a:spcBef>
                <a:spcPts val="0"/>
              </a:spcBef>
              <a:buNone/>
            </a:pPr>
            <a:r>
              <a:rPr lang="en-US" sz="1600" dirty="0">
                <a:latin typeface="+mn-lt"/>
              </a:rPr>
              <a:t>650 </a:t>
            </a:r>
            <a:r>
              <a:rPr lang="en-US" sz="1600" dirty="0" smtClean="0">
                <a:latin typeface="+mn-lt"/>
              </a:rPr>
              <a:t>#0 $a Mathematics.</a:t>
            </a:r>
          </a:p>
          <a:p>
            <a:pPr marL="0" indent="0">
              <a:spcBef>
                <a:spcPts val="0"/>
              </a:spcBef>
              <a:buNone/>
            </a:pPr>
            <a:endParaRPr lang="en-US" sz="1600" dirty="0">
              <a:latin typeface="+mn-lt"/>
            </a:endParaRPr>
          </a:p>
          <a:p>
            <a:pPr marL="0" indent="0">
              <a:spcBef>
                <a:spcPts val="0"/>
              </a:spcBef>
              <a:buNone/>
            </a:pPr>
            <a:r>
              <a:rPr lang="en-US" sz="1600" dirty="0" smtClean="0">
                <a:latin typeface="+mn-lt"/>
              </a:rPr>
              <a:t>020 ## $a 0821831127 </a:t>
            </a:r>
            <a:r>
              <a:rPr lang="en-US" sz="1600" dirty="0">
                <a:latin typeface="+mn-lt"/>
              </a:rPr>
              <a:t>(</a:t>
            </a:r>
            <a:r>
              <a:rPr lang="en-US" sz="1600" dirty="0" err="1">
                <a:latin typeface="+mn-lt"/>
              </a:rPr>
              <a:t>alk</a:t>
            </a:r>
            <a:r>
              <a:rPr lang="en-US" sz="1600" dirty="0">
                <a:latin typeface="+mn-lt"/>
              </a:rPr>
              <a:t>. paper)</a:t>
            </a:r>
            <a:endParaRPr lang="en-US" sz="1600" dirty="0" smtClean="0">
              <a:latin typeface="+mn-lt"/>
            </a:endParaRPr>
          </a:p>
          <a:p>
            <a:pPr marL="0" indent="0">
              <a:spcBef>
                <a:spcPts val="0"/>
              </a:spcBef>
              <a:buNone/>
            </a:pPr>
            <a:r>
              <a:rPr lang="en-US" sz="1600" dirty="0" smtClean="0">
                <a:latin typeface="+mn-lt"/>
              </a:rPr>
              <a:t>245 00 $a Fourteen </a:t>
            </a:r>
            <a:r>
              <a:rPr lang="en-US" sz="1600" dirty="0">
                <a:latin typeface="+mn-lt"/>
              </a:rPr>
              <a:t>papers translated from the Russian / </a:t>
            </a:r>
            <a:r>
              <a:rPr lang="en-US" sz="1600" dirty="0" smtClean="0">
                <a:latin typeface="+mn-lt"/>
              </a:rPr>
              <a:t>$c </a:t>
            </a:r>
            <a:r>
              <a:rPr lang="en-US" sz="1600" dirty="0">
                <a:latin typeface="+mn-lt"/>
              </a:rPr>
              <a:t>by L.A. </a:t>
            </a:r>
            <a:r>
              <a:rPr lang="en-US" sz="1600" dirty="0" err="1">
                <a:latin typeface="+mn-lt"/>
              </a:rPr>
              <a:t>Aksentʹev</a:t>
            </a:r>
            <a:r>
              <a:rPr lang="en-US" sz="1600" dirty="0">
                <a:latin typeface="+mn-lt"/>
              </a:rPr>
              <a:t> ... [et al. ; </a:t>
            </a:r>
            <a:r>
              <a:rPr lang="en-US" sz="1600" dirty="0">
                <a:solidFill>
                  <a:srgbClr val="0000FF"/>
                </a:solidFill>
                <a:latin typeface="+mn-lt"/>
              </a:rPr>
              <a:t>translation</a:t>
            </a:r>
            <a:r>
              <a:rPr lang="en-US" sz="1600" dirty="0">
                <a:latin typeface="+mn-lt"/>
              </a:rPr>
              <a:t> edited by Ben Silver].</a:t>
            </a:r>
          </a:p>
          <a:p>
            <a:pPr marL="0" indent="0">
              <a:spcBef>
                <a:spcPts val="0"/>
              </a:spcBef>
              <a:buNone/>
            </a:pPr>
            <a:r>
              <a:rPr lang="en-US" sz="1600" dirty="0">
                <a:latin typeface="+mn-lt"/>
              </a:rPr>
              <a:t>260 </a:t>
            </a:r>
            <a:r>
              <a:rPr lang="en-US" sz="1600" dirty="0" smtClean="0">
                <a:latin typeface="+mn-lt"/>
              </a:rPr>
              <a:t>## $a </a:t>
            </a:r>
            <a:r>
              <a:rPr lang="en-US" sz="1600" dirty="0">
                <a:latin typeface="+mn-lt"/>
              </a:rPr>
              <a:t>Providence, R.I. : </a:t>
            </a:r>
            <a:r>
              <a:rPr lang="en-US" sz="1600" dirty="0" smtClean="0">
                <a:latin typeface="+mn-lt"/>
              </a:rPr>
              <a:t>$b </a:t>
            </a:r>
            <a:r>
              <a:rPr lang="en-US" sz="1600" dirty="0">
                <a:latin typeface="+mn-lt"/>
              </a:rPr>
              <a:t>American Mathematical Society, </a:t>
            </a:r>
            <a:r>
              <a:rPr lang="en-US" sz="1600" dirty="0" smtClean="0">
                <a:latin typeface="+mn-lt"/>
              </a:rPr>
              <a:t>$c </a:t>
            </a:r>
            <a:r>
              <a:rPr lang="en-US" sz="1600" dirty="0">
                <a:solidFill>
                  <a:srgbClr val="0000FF"/>
                </a:solidFill>
                <a:latin typeface="+mn-lt"/>
              </a:rPr>
              <a:t>©1987.</a:t>
            </a:r>
          </a:p>
          <a:p>
            <a:pPr marL="0" indent="0">
              <a:spcBef>
                <a:spcPts val="0"/>
              </a:spcBef>
              <a:buNone/>
            </a:pPr>
            <a:r>
              <a:rPr lang="en-US" sz="1600" dirty="0" smtClean="0">
                <a:latin typeface="+mn-lt"/>
              </a:rPr>
              <a:t>300 ## $a  v</a:t>
            </a:r>
            <a:r>
              <a:rPr lang="en-US" sz="1600" dirty="0">
                <a:latin typeface="+mn-lt"/>
              </a:rPr>
              <a:t>, 154 pages ; </a:t>
            </a:r>
            <a:r>
              <a:rPr lang="en-US" sz="1600" dirty="0" smtClean="0">
                <a:latin typeface="+mn-lt"/>
              </a:rPr>
              <a:t>$c </a:t>
            </a:r>
            <a:r>
              <a:rPr lang="en-US" sz="1600" dirty="0">
                <a:latin typeface="+mn-lt"/>
              </a:rPr>
              <a:t>26 cm</a:t>
            </a:r>
            <a:r>
              <a:rPr lang="en-US" sz="1600" dirty="0" smtClean="0">
                <a:latin typeface="+mn-lt"/>
              </a:rPr>
              <a:t>.</a:t>
            </a:r>
          </a:p>
          <a:p>
            <a:pPr marL="0" indent="0">
              <a:spcBef>
                <a:spcPts val="0"/>
              </a:spcBef>
              <a:buNone/>
            </a:pPr>
            <a:r>
              <a:rPr lang="en-US" sz="1600" dirty="0" smtClean="0">
                <a:latin typeface="+mn-lt"/>
              </a:rPr>
              <a:t>490 1# $a </a:t>
            </a:r>
            <a:r>
              <a:rPr lang="en-US" sz="1600" dirty="0">
                <a:latin typeface="+mn-lt"/>
              </a:rPr>
              <a:t>American Mathematical Society translations, </a:t>
            </a:r>
            <a:r>
              <a:rPr lang="en-US" sz="1600" dirty="0" smtClean="0">
                <a:latin typeface="+mn-lt"/>
              </a:rPr>
              <a:t>$x </a:t>
            </a:r>
            <a:r>
              <a:rPr lang="en-US" sz="1600" dirty="0">
                <a:latin typeface="+mn-lt"/>
              </a:rPr>
              <a:t>0065-9290 ; </a:t>
            </a:r>
            <a:r>
              <a:rPr lang="en-US" sz="1600" dirty="0" smtClean="0">
                <a:latin typeface="+mn-lt"/>
              </a:rPr>
              <a:t>$v </a:t>
            </a:r>
            <a:r>
              <a:rPr lang="en-US" sz="1600" dirty="0">
                <a:solidFill>
                  <a:srgbClr val="0000FF"/>
                </a:solidFill>
                <a:latin typeface="+mn-lt"/>
              </a:rPr>
              <a:t>ser. 2, </a:t>
            </a:r>
            <a:r>
              <a:rPr lang="en-US" sz="1600" dirty="0" smtClean="0">
                <a:solidFill>
                  <a:srgbClr val="0000FF"/>
                </a:solidFill>
                <a:latin typeface="+mn-lt"/>
              </a:rPr>
              <a:t>v. 136</a:t>
            </a:r>
          </a:p>
          <a:p>
            <a:pPr marL="0" indent="0">
              <a:spcBef>
                <a:spcPts val="0"/>
              </a:spcBef>
              <a:buNone/>
            </a:pPr>
            <a:r>
              <a:rPr lang="en-US" sz="1600" dirty="0" smtClean="0">
                <a:latin typeface="+mn-lt"/>
              </a:rPr>
              <a:t>650 #0 $a Mathematics $v </a:t>
            </a:r>
            <a:r>
              <a:rPr lang="en-US" sz="1600" dirty="0">
                <a:latin typeface="+mn-lt"/>
              </a:rPr>
              <a:t>Translations into English</a:t>
            </a:r>
            <a:r>
              <a:rPr lang="en-US" sz="1600" dirty="0" smtClean="0">
                <a:latin typeface="+mn-lt"/>
              </a:rPr>
              <a:t>.</a:t>
            </a:r>
          </a:p>
          <a:p>
            <a:pPr marL="0" indent="0">
              <a:spcBef>
                <a:spcPts val="0"/>
              </a:spcBef>
              <a:buNone/>
            </a:pPr>
            <a:endParaRPr lang="en-US" sz="1600" dirty="0">
              <a:latin typeface="+mn-lt"/>
            </a:endParaRPr>
          </a:p>
          <a:p>
            <a:pPr marL="0" indent="0">
              <a:spcBef>
                <a:spcPts val="0"/>
              </a:spcBef>
              <a:buNone/>
            </a:pPr>
            <a:r>
              <a:rPr lang="en-US" sz="1600" dirty="0" smtClean="0">
                <a:latin typeface="+mn-lt"/>
              </a:rPr>
              <a:t>020 ## $a 0821831135 </a:t>
            </a:r>
            <a:r>
              <a:rPr lang="en-US" sz="1600" dirty="0">
                <a:latin typeface="+mn-lt"/>
              </a:rPr>
              <a:t>(</a:t>
            </a:r>
            <a:r>
              <a:rPr lang="en-US" sz="1600" dirty="0" err="1">
                <a:latin typeface="+mn-lt"/>
              </a:rPr>
              <a:t>alk</a:t>
            </a:r>
            <a:r>
              <a:rPr lang="en-US" sz="1600" dirty="0">
                <a:latin typeface="+mn-lt"/>
              </a:rPr>
              <a:t>. paper</a:t>
            </a:r>
            <a:r>
              <a:rPr lang="en-US" sz="1600" dirty="0" smtClean="0">
                <a:latin typeface="+mn-lt"/>
              </a:rPr>
              <a:t>)</a:t>
            </a:r>
          </a:p>
          <a:p>
            <a:pPr marL="0" indent="0">
              <a:spcBef>
                <a:spcPts val="0"/>
              </a:spcBef>
              <a:buNone/>
            </a:pPr>
            <a:r>
              <a:rPr lang="en-US" sz="1600" dirty="0" smtClean="0">
                <a:latin typeface="+mn-lt"/>
              </a:rPr>
              <a:t>245 00 $a Fourteen </a:t>
            </a:r>
            <a:r>
              <a:rPr lang="en-US" sz="1600" dirty="0">
                <a:latin typeface="+mn-lt"/>
              </a:rPr>
              <a:t>papers translated from the Russian / </a:t>
            </a:r>
            <a:r>
              <a:rPr lang="en-US" sz="1600" dirty="0" smtClean="0">
                <a:latin typeface="+mn-lt"/>
              </a:rPr>
              <a:t>$c </a:t>
            </a:r>
            <a:r>
              <a:rPr lang="en-US" sz="1600" dirty="0">
                <a:latin typeface="+mn-lt"/>
              </a:rPr>
              <a:t>by V.I. </a:t>
            </a:r>
            <a:r>
              <a:rPr lang="en-US" sz="1600" dirty="0" err="1">
                <a:latin typeface="+mn-lt"/>
              </a:rPr>
              <a:t>Arnolʹd</a:t>
            </a:r>
            <a:r>
              <a:rPr lang="en-US" sz="1600" dirty="0">
                <a:latin typeface="+mn-lt"/>
              </a:rPr>
              <a:t> [and others].</a:t>
            </a:r>
          </a:p>
          <a:p>
            <a:pPr marL="0" indent="0">
              <a:spcBef>
                <a:spcPts val="0"/>
              </a:spcBef>
              <a:buNone/>
            </a:pPr>
            <a:r>
              <a:rPr lang="en-US" sz="1600" dirty="0" smtClean="0">
                <a:latin typeface="+mn-lt"/>
              </a:rPr>
              <a:t>260 ## $a </a:t>
            </a:r>
            <a:r>
              <a:rPr lang="en-US" sz="1600" dirty="0">
                <a:latin typeface="+mn-lt"/>
              </a:rPr>
              <a:t>Providence, R.I. : </a:t>
            </a:r>
            <a:r>
              <a:rPr lang="en-US" sz="1600" dirty="0" smtClean="0">
                <a:latin typeface="+mn-lt"/>
              </a:rPr>
              <a:t>$b </a:t>
            </a:r>
            <a:r>
              <a:rPr lang="en-US" sz="1600" dirty="0">
                <a:latin typeface="+mn-lt"/>
              </a:rPr>
              <a:t>American Mathematical Society, </a:t>
            </a:r>
            <a:r>
              <a:rPr lang="en-US" sz="1600" dirty="0" smtClean="0">
                <a:latin typeface="+mn-lt"/>
              </a:rPr>
              <a:t>$c </a:t>
            </a:r>
            <a:r>
              <a:rPr lang="en-US" sz="1600" dirty="0">
                <a:solidFill>
                  <a:srgbClr val="0000FF"/>
                </a:solidFill>
                <a:latin typeface="+mn-lt"/>
              </a:rPr>
              <a:t>©1987.</a:t>
            </a:r>
          </a:p>
          <a:p>
            <a:pPr marL="0" indent="0">
              <a:spcBef>
                <a:spcPts val="0"/>
              </a:spcBef>
              <a:buNone/>
            </a:pPr>
            <a:r>
              <a:rPr lang="en-US" sz="1600" dirty="0" smtClean="0">
                <a:latin typeface="+mn-lt"/>
              </a:rPr>
              <a:t>300 ## $a v</a:t>
            </a:r>
            <a:r>
              <a:rPr lang="en-US" sz="1600" dirty="0">
                <a:latin typeface="+mn-lt"/>
              </a:rPr>
              <a:t>, 129 pages : </a:t>
            </a:r>
            <a:r>
              <a:rPr lang="en-US" sz="1600" dirty="0" smtClean="0">
                <a:latin typeface="+mn-lt"/>
              </a:rPr>
              <a:t>$b </a:t>
            </a:r>
            <a:r>
              <a:rPr lang="en-US" sz="1600" dirty="0">
                <a:latin typeface="+mn-lt"/>
              </a:rPr>
              <a:t>illustrations ; </a:t>
            </a:r>
            <a:r>
              <a:rPr lang="en-US" sz="1600" dirty="0" smtClean="0">
                <a:latin typeface="+mn-lt"/>
              </a:rPr>
              <a:t>$c </a:t>
            </a:r>
            <a:r>
              <a:rPr lang="en-US" sz="1600" dirty="0">
                <a:latin typeface="+mn-lt"/>
              </a:rPr>
              <a:t>26 cm</a:t>
            </a:r>
            <a:r>
              <a:rPr lang="en-US" sz="1600" dirty="0" smtClean="0">
                <a:latin typeface="+mn-lt"/>
              </a:rPr>
              <a:t>.</a:t>
            </a:r>
          </a:p>
          <a:p>
            <a:pPr marL="0" indent="0">
              <a:spcBef>
                <a:spcPts val="0"/>
              </a:spcBef>
              <a:buNone/>
            </a:pPr>
            <a:r>
              <a:rPr lang="en-US" sz="1600" dirty="0" smtClean="0">
                <a:latin typeface="+mn-lt"/>
              </a:rPr>
              <a:t>490 1# $a American </a:t>
            </a:r>
            <a:r>
              <a:rPr lang="en-US" sz="1600" dirty="0">
                <a:latin typeface="+mn-lt"/>
              </a:rPr>
              <a:t>Mathematical Society translations ; </a:t>
            </a:r>
            <a:r>
              <a:rPr lang="en-US" sz="1600" dirty="0" smtClean="0">
                <a:latin typeface="+mn-lt"/>
              </a:rPr>
              <a:t>$v </a:t>
            </a:r>
            <a:r>
              <a:rPr lang="en-US" sz="1600" dirty="0">
                <a:solidFill>
                  <a:srgbClr val="0000FF"/>
                </a:solidFill>
                <a:latin typeface="+mn-lt"/>
              </a:rPr>
              <a:t>ser. 2, v. 137</a:t>
            </a:r>
          </a:p>
          <a:p>
            <a:pPr marL="0" indent="0">
              <a:spcBef>
                <a:spcPts val="0"/>
              </a:spcBef>
              <a:buNone/>
            </a:pPr>
            <a:r>
              <a:rPr lang="en-US" sz="1600" dirty="0" smtClean="0">
                <a:latin typeface="+mn-lt"/>
              </a:rPr>
              <a:t>500 ## $a "</a:t>
            </a:r>
            <a:r>
              <a:rPr lang="en-US" sz="1600" dirty="0" smtClean="0">
                <a:solidFill>
                  <a:srgbClr val="0000FF"/>
                </a:solidFill>
                <a:latin typeface="+mn-lt"/>
              </a:rPr>
              <a:t>Translation</a:t>
            </a:r>
            <a:r>
              <a:rPr lang="en-US" sz="1600" dirty="0" smtClean="0">
                <a:latin typeface="+mn-lt"/>
              </a:rPr>
              <a:t> </a:t>
            </a:r>
            <a:r>
              <a:rPr lang="en-US" sz="1600" dirty="0">
                <a:latin typeface="+mn-lt"/>
              </a:rPr>
              <a:t>edited by Ben Silver"--Title page verso</a:t>
            </a:r>
            <a:r>
              <a:rPr lang="en-US" sz="1600" dirty="0" smtClean="0">
                <a:latin typeface="+mn-lt"/>
              </a:rPr>
              <a:t>.</a:t>
            </a:r>
          </a:p>
          <a:p>
            <a:pPr marL="0" indent="0">
              <a:spcBef>
                <a:spcPts val="0"/>
              </a:spcBef>
              <a:buNone/>
            </a:pPr>
            <a:r>
              <a:rPr lang="en-US" sz="1600" dirty="0">
                <a:latin typeface="+mn-lt"/>
              </a:rPr>
              <a:t>650 </a:t>
            </a:r>
            <a:r>
              <a:rPr lang="en-US" sz="1600" dirty="0" smtClean="0">
                <a:latin typeface="+mn-lt"/>
              </a:rPr>
              <a:t>#0 $a Mathematics $v </a:t>
            </a:r>
            <a:r>
              <a:rPr lang="en-US" sz="1600" dirty="0">
                <a:latin typeface="+mn-lt"/>
              </a:rPr>
              <a:t>Translations into English.</a:t>
            </a:r>
            <a:endParaRPr lang="en-US" sz="1600" dirty="0" smtClean="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31</a:t>
            </a:fld>
            <a:endParaRPr lang="en-US"/>
          </a:p>
        </p:txBody>
      </p:sp>
    </p:spTree>
    <p:extLst>
      <p:ext uri="{BB962C8B-B14F-4D97-AF65-F5344CB8AC3E}">
        <p14:creationId xmlns:p14="http://schemas.microsoft.com/office/powerpoint/2010/main" val="1985539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000" dirty="0"/>
          </a:p>
        </p:txBody>
      </p:sp>
      <p:sp>
        <p:nvSpPr>
          <p:cNvPr id="3" name="Content Placeholder 2"/>
          <p:cNvSpPr>
            <a:spLocks noGrp="1"/>
          </p:cNvSpPr>
          <p:nvPr>
            <p:ph idx="1"/>
          </p:nvPr>
        </p:nvSpPr>
        <p:spPr>
          <a:xfrm>
            <a:off x="228600" y="1143000"/>
            <a:ext cx="8610600" cy="5213350"/>
          </a:xfrm>
        </p:spPr>
        <p:txBody>
          <a:bodyPr>
            <a:normAutofit fontScale="85000" lnSpcReduction="20000"/>
          </a:bodyPr>
          <a:lstStyle/>
          <a:p>
            <a:pPr marL="457200" lvl="1" indent="0">
              <a:buNone/>
            </a:pPr>
            <a:r>
              <a:rPr lang="en-US" dirty="0" smtClean="0">
                <a:solidFill>
                  <a:srgbClr val="0000FF"/>
                </a:solidFill>
                <a:latin typeface="+mn-lt"/>
              </a:rPr>
              <a:t>130 0_ </a:t>
            </a:r>
            <a:r>
              <a:rPr lang="en-US" dirty="0">
                <a:solidFill>
                  <a:srgbClr val="0000FF"/>
                </a:solidFill>
                <a:latin typeface="+mn-lt"/>
              </a:rPr>
              <a:t>Fourteen papers translated from the Russian </a:t>
            </a:r>
            <a:r>
              <a:rPr lang="en-US" dirty="0" smtClean="0">
                <a:solidFill>
                  <a:srgbClr val="0000FF"/>
                </a:solidFill>
                <a:latin typeface="+mn-lt"/>
              </a:rPr>
              <a:t>( )</a:t>
            </a:r>
          </a:p>
          <a:p>
            <a:pPr marL="457200" lvl="1" indent="0">
              <a:buNone/>
            </a:pPr>
            <a:r>
              <a:rPr lang="en-US" dirty="0" smtClean="0">
                <a:latin typeface="+mn-lt"/>
              </a:rPr>
              <a:t>245 </a:t>
            </a:r>
            <a:r>
              <a:rPr lang="en-US" dirty="0" smtClean="0">
                <a:solidFill>
                  <a:srgbClr val="0000FF"/>
                </a:solidFill>
                <a:latin typeface="+mn-lt"/>
              </a:rPr>
              <a:t>1</a:t>
            </a:r>
            <a:r>
              <a:rPr lang="en-US" dirty="0" smtClean="0">
                <a:latin typeface="+mn-lt"/>
              </a:rPr>
              <a:t>0 Fourteen </a:t>
            </a:r>
            <a:r>
              <a:rPr lang="en-US" dirty="0">
                <a:latin typeface="+mn-lt"/>
              </a:rPr>
              <a:t>papers translated from the Russian / </a:t>
            </a:r>
            <a:r>
              <a:rPr lang="en-US" dirty="0" smtClean="0">
                <a:latin typeface="+mn-lt"/>
              </a:rPr>
              <a:t>$c </a:t>
            </a:r>
            <a:r>
              <a:rPr lang="en-US" dirty="0">
                <a:latin typeface="+mn-lt"/>
              </a:rPr>
              <a:t>by A. </a:t>
            </a:r>
            <a:r>
              <a:rPr lang="en-US" dirty="0" err="1">
                <a:latin typeface="+mn-lt"/>
              </a:rPr>
              <a:t>Ya</a:t>
            </a:r>
            <a:r>
              <a:rPr lang="en-US" dirty="0">
                <a:latin typeface="+mn-lt"/>
              </a:rPr>
              <a:t> </a:t>
            </a:r>
            <a:r>
              <a:rPr lang="en-US" dirty="0" err="1">
                <a:latin typeface="+mn-lt"/>
              </a:rPr>
              <a:t>Aĭzenshtat</a:t>
            </a:r>
            <a:r>
              <a:rPr lang="en-US" dirty="0">
                <a:latin typeface="+mn-lt"/>
              </a:rPr>
              <a:t> [and others</a:t>
            </a:r>
            <a:r>
              <a:rPr lang="en-US" dirty="0" smtClean="0">
                <a:latin typeface="+mn-lt"/>
              </a:rPr>
              <a:t>] ; </a:t>
            </a:r>
            <a:r>
              <a:rPr lang="en-US" dirty="0">
                <a:latin typeface="+mn-lt"/>
              </a:rPr>
              <a:t>edited by Ben Silver</a:t>
            </a:r>
            <a:r>
              <a:rPr lang="en-US" dirty="0" smtClean="0">
                <a:latin typeface="+mn-lt"/>
              </a:rPr>
              <a:t>.</a:t>
            </a:r>
          </a:p>
          <a:p>
            <a:pPr marL="457200" lvl="1" indent="0">
              <a:buNone/>
            </a:pPr>
            <a:r>
              <a:rPr lang="en-US" dirty="0" smtClean="0">
                <a:latin typeface="+mn-lt"/>
              </a:rPr>
              <a:t>Possibilities</a:t>
            </a:r>
            <a:r>
              <a:rPr lang="en-US" dirty="0">
                <a:latin typeface="+mn-lt"/>
              </a:rPr>
              <a:t>: </a:t>
            </a:r>
            <a:r>
              <a:rPr lang="en-US" dirty="0" smtClean="0">
                <a:solidFill>
                  <a:srgbClr val="0000FF"/>
                </a:solidFill>
                <a:latin typeface="+mn-lt"/>
              </a:rPr>
              <a:t>(ISBN 0-8218-3110-0) </a:t>
            </a:r>
            <a:r>
              <a:rPr lang="en-US" dirty="0">
                <a:solidFill>
                  <a:srgbClr val="0000FF"/>
                </a:solidFill>
                <a:latin typeface="+mn-lt"/>
              </a:rPr>
              <a:t>(American Mathematical Society </a:t>
            </a:r>
            <a:r>
              <a:rPr lang="en-US" dirty="0" smtClean="0">
                <a:solidFill>
                  <a:srgbClr val="0000FF"/>
                </a:solidFill>
                <a:latin typeface="+mn-lt"/>
              </a:rPr>
              <a:t>translations : series </a:t>
            </a:r>
            <a:r>
              <a:rPr lang="en-US" dirty="0">
                <a:solidFill>
                  <a:srgbClr val="0000FF"/>
                </a:solidFill>
                <a:latin typeface="+mn-lt"/>
              </a:rPr>
              <a:t>2, </a:t>
            </a:r>
            <a:r>
              <a:rPr lang="en-US" dirty="0" smtClean="0">
                <a:solidFill>
                  <a:srgbClr val="0000FF"/>
                </a:solidFill>
                <a:latin typeface="+mn-lt"/>
              </a:rPr>
              <a:t>volume </a:t>
            </a:r>
            <a:r>
              <a:rPr lang="en-US" dirty="0">
                <a:solidFill>
                  <a:srgbClr val="0000FF"/>
                </a:solidFill>
                <a:latin typeface="+mn-lt"/>
              </a:rPr>
              <a:t>134) (</a:t>
            </a:r>
            <a:r>
              <a:rPr lang="en-US" dirty="0" err="1">
                <a:solidFill>
                  <a:srgbClr val="0000FF"/>
                </a:solidFill>
                <a:latin typeface="+mn-lt"/>
              </a:rPr>
              <a:t>Aĭzenshtat</a:t>
            </a:r>
            <a:r>
              <a:rPr lang="en-US" dirty="0">
                <a:solidFill>
                  <a:srgbClr val="0000FF"/>
                </a:solidFill>
                <a:latin typeface="+mn-lt"/>
              </a:rPr>
              <a:t>, A. I︠A︡. )</a:t>
            </a:r>
            <a:endParaRPr lang="en-US" dirty="0" smtClean="0">
              <a:solidFill>
                <a:srgbClr val="0000FF"/>
              </a:solidFill>
              <a:latin typeface="+mn-lt"/>
            </a:endParaRPr>
          </a:p>
          <a:p>
            <a:pPr marL="457200" lvl="1" indent="0">
              <a:buNone/>
            </a:pPr>
            <a:endParaRPr lang="en-US" dirty="0" smtClean="0">
              <a:latin typeface="+mn-lt"/>
            </a:endParaRPr>
          </a:p>
          <a:p>
            <a:pPr marL="457200" lvl="1" indent="0">
              <a:buNone/>
            </a:pPr>
            <a:r>
              <a:rPr lang="en-US" dirty="0">
                <a:solidFill>
                  <a:srgbClr val="0000FF"/>
                </a:solidFill>
                <a:latin typeface="+mn-lt"/>
              </a:rPr>
              <a:t>130 0_ Fourteen papers translated from the Russian ( )</a:t>
            </a:r>
          </a:p>
          <a:p>
            <a:pPr marL="457200" lvl="1" indent="0">
              <a:buNone/>
            </a:pPr>
            <a:r>
              <a:rPr lang="en-US" dirty="0" smtClean="0">
                <a:latin typeface="+mn-lt"/>
              </a:rPr>
              <a:t>245 </a:t>
            </a:r>
            <a:r>
              <a:rPr lang="en-US" dirty="0" smtClean="0">
                <a:solidFill>
                  <a:srgbClr val="0000FF"/>
                </a:solidFill>
                <a:latin typeface="+mn-lt"/>
              </a:rPr>
              <a:t>1</a:t>
            </a:r>
            <a:r>
              <a:rPr lang="en-US" dirty="0" smtClean="0">
                <a:latin typeface="+mn-lt"/>
              </a:rPr>
              <a:t>0 Fourteen </a:t>
            </a:r>
            <a:r>
              <a:rPr lang="en-US" dirty="0">
                <a:latin typeface="+mn-lt"/>
              </a:rPr>
              <a:t>papers translated from the Russian / </a:t>
            </a:r>
            <a:r>
              <a:rPr lang="en-US" dirty="0" smtClean="0">
                <a:latin typeface="+mn-lt"/>
              </a:rPr>
              <a:t>$c by </a:t>
            </a:r>
            <a:r>
              <a:rPr lang="en-US" dirty="0">
                <a:latin typeface="+mn-lt"/>
              </a:rPr>
              <a:t>L.A. </a:t>
            </a:r>
            <a:r>
              <a:rPr lang="en-US" dirty="0" err="1">
                <a:latin typeface="+mn-lt"/>
              </a:rPr>
              <a:t>Aksentʹev</a:t>
            </a:r>
            <a:r>
              <a:rPr lang="en-US" dirty="0">
                <a:latin typeface="+mn-lt"/>
              </a:rPr>
              <a:t> </a:t>
            </a:r>
            <a:r>
              <a:rPr lang="en-US" dirty="0" smtClean="0">
                <a:latin typeface="+mn-lt"/>
              </a:rPr>
              <a:t>[</a:t>
            </a:r>
            <a:r>
              <a:rPr lang="en-US" dirty="0">
                <a:latin typeface="+mn-lt"/>
              </a:rPr>
              <a:t>and others</a:t>
            </a:r>
            <a:r>
              <a:rPr lang="en-US" dirty="0" smtClean="0">
                <a:latin typeface="+mn-lt"/>
              </a:rPr>
              <a:t>] ; edited </a:t>
            </a:r>
            <a:r>
              <a:rPr lang="en-US" dirty="0">
                <a:latin typeface="+mn-lt"/>
              </a:rPr>
              <a:t>by Ben Silver</a:t>
            </a:r>
            <a:r>
              <a:rPr lang="en-US" dirty="0" smtClean="0">
                <a:latin typeface="+mn-lt"/>
              </a:rPr>
              <a:t>.</a:t>
            </a:r>
            <a:endParaRPr lang="en-US" b="1" dirty="0" smtClean="0">
              <a:latin typeface="+mn-lt"/>
            </a:endParaRPr>
          </a:p>
          <a:p>
            <a:pPr marL="457200" lvl="1" indent="0">
              <a:buNone/>
            </a:pPr>
            <a:r>
              <a:rPr lang="en-US" dirty="0">
                <a:latin typeface="+mn-lt"/>
              </a:rPr>
              <a:t>Possibilities: </a:t>
            </a:r>
            <a:r>
              <a:rPr lang="en-US" dirty="0" smtClean="0">
                <a:solidFill>
                  <a:srgbClr val="0000FF"/>
                </a:solidFill>
                <a:latin typeface="+mn-lt"/>
              </a:rPr>
              <a:t>(ISBN 0-8218-3112-7) (</a:t>
            </a:r>
            <a:r>
              <a:rPr lang="en-US" dirty="0">
                <a:solidFill>
                  <a:srgbClr val="0000FF"/>
                </a:solidFill>
                <a:latin typeface="+mn-lt"/>
              </a:rPr>
              <a:t>American Mathematical Society translations </a:t>
            </a:r>
            <a:r>
              <a:rPr lang="en-US" dirty="0" smtClean="0">
                <a:solidFill>
                  <a:srgbClr val="0000FF"/>
                </a:solidFill>
                <a:latin typeface="+mn-lt"/>
              </a:rPr>
              <a:t>: series </a:t>
            </a:r>
            <a:r>
              <a:rPr lang="en-US" dirty="0">
                <a:solidFill>
                  <a:srgbClr val="0000FF"/>
                </a:solidFill>
                <a:latin typeface="+mn-lt"/>
              </a:rPr>
              <a:t>2, </a:t>
            </a:r>
            <a:r>
              <a:rPr lang="en-US" dirty="0" smtClean="0">
                <a:solidFill>
                  <a:srgbClr val="0000FF"/>
                </a:solidFill>
                <a:latin typeface="+mn-lt"/>
              </a:rPr>
              <a:t>volume 136</a:t>
            </a:r>
            <a:r>
              <a:rPr lang="en-US" dirty="0">
                <a:solidFill>
                  <a:srgbClr val="0000FF"/>
                </a:solidFill>
                <a:latin typeface="+mn-lt"/>
              </a:rPr>
              <a:t>) (</a:t>
            </a:r>
            <a:r>
              <a:rPr lang="en-US" dirty="0" err="1">
                <a:solidFill>
                  <a:srgbClr val="0000FF"/>
                </a:solidFill>
                <a:latin typeface="+mn-lt"/>
              </a:rPr>
              <a:t>Aksentʹev</a:t>
            </a:r>
            <a:r>
              <a:rPr lang="en-US" dirty="0">
                <a:solidFill>
                  <a:srgbClr val="0000FF"/>
                </a:solidFill>
                <a:latin typeface="+mn-lt"/>
              </a:rPr>
              <a:t>, L. A.)</a:t>
            </a:r>
          </a:p>
          <a:p>
            <a:pPr marL="457200" lvl="1" indent="0">
              <a:buNone/>
            </a:pPr>
            <a:endParaRPr lang="en-US" b="1" dirty="0" smtClean="0">
              <a:latin typeface="+mn-lt"/>
            </a:endParaRPr>
          </a:p>
          <a:p>
            <a:pPr marL="457200" lvl="1" indent="0">
              <a:buNone/>
            </a:pPr>
            <a:r>
              <a:rPr lang="en-US" dirty="0">
                <a:solidFill>
                  <a:srgbClr val="0000FF"/>
                </a:solidFill>
                <a:latin typeface="+mn-lt"/>
              </a:rPr>
              <a:t>130 0_ Fourteen papers translated from the Russian ( )</a:t>
            </a:r>
          </a:p>
          <a:p>
            <a:pPr marL="457200" lvl="1" indent="0">
              <a:buNone/>
            </a:pPr>
            <a:r>
              <a:rPr lang="en-US" dirty="0" smtClean="0">
                <a:latin typeface="+mn-lt"/>
              </a:rPr>
              <a:t>245 </a:t>
            </a:r>
            <a:r>
              <a:rPr lang="en-US" dirty="0" smtClean="0">
                <a:solidFill>
                  <a:srgbClr val="0000FF"/>
                </a:solidFill>
                <a:latin typeface="+mn-lt"/>
              </a:rPr>
              <a:t>1</a:t>
            </a:r>
            <a:r>
              <a:rPr lang="en-US" dirty="0" smtClean="0">
                <a:latin typeface="+mn-lt"/>
              </a:rPr>
              <a:t>0 Fourteen </a:t>
            </a:r>
            <a:r>
              <a:rPr lang="en-US" dirty="0">
                <a:latin typeface="+mn-lt"/>
              </a:rPr>
              <a:t>papers translated from the Russian / </a:t>
            </a:r>
            <a:r>
              <a:rPr lang="en-US" dirty="0" smtClean="0">
                <a:latin typeface="+mn-lt"/>
              </a:rPr>
              <a:t>$c by </a:t>
            </a:r>
            <a:r>
              <a:rPr lang="en-US" dirty="0">
                <a:latin typeface="+mn-lt"/>
              </a:rPr>
              <a:t>V.I. </a:t>
            </a:r>
            <a:r>
              <a:rPr lang="en-US" dirty="0" err="1">
                <a:latin typeface="+mn-lt"/>
              </a:rPr>
              <a:t>Arnolʹ</a:t>
            </a:r>
            <a:r>
              <a:rPr lang="en-US" dirty="0" err="1" smtClean="0">
                <a:latin typeface="+mn-lt"/>
              </a:rPr>
              <a:t>d</a:t>
            </a:r>
            <a:r>
              <a:rPr lang="en-US" dirty="0" smtClean="0">
                <a:latin typeface="+mn-lt"/>
              </a:rPr>
              <a:t> [and </a:t>
            </a:r>
            <a:r>
              <a:rPr lang="en-US" dirty="0">
                <a:latin typeface="+mn-lt"/>
              </a:rPr>
              <a:t>others</a:t>
            </a:r>
            <a:r>
              <a:rPr lang="en-US" dirty="0" smtClean="0">
                <a:latin typeface="+mn-lt"/>
              </a:rPr>
              <a:t>] ; edited </a:t>
            </a:r>
            <a:r>
              <a:rPr lang="en-US" dirty="0">
                <a:latin typeface="+mn-lt"/>
              </a:rPr>
              <a:t>by Ben Silver</a:t>
            </a:r>
            <a:r>
              <a:rPr lang="en-US" dirty="0" smtClean="0">
                <a:latin typeface="+mn-lt"/>
              </a:rPr>
              <a:t>.</a:t>
            </a:r>
          </a:p>
          <a:p>
            <a:pPr marL="457200" lvl="1" indent="0">
              <a:buNone/>
            </a:pPr>
            <a:r>
              <a:rPr lang="en-US" dirty="0">
                <a:latin typeface="+mn-lt"/>
              </a:rPr>
              <a:t>Possibilities: </a:t>
            </a:r>
            <a:r>
              <a:rPr lang="en-US" dirty="0" smtClean="0">
                <a:solidFill>
                  <a:srgbClr val="0000FF"/>
                </a:solidFill>
                <a:latin typeface="+mn-lt"/>
              </a:rPr>
              <a:t>(ISBN 0-8218-3113-5) (</a:t>
            </a:r>
            <a:r>
              <a:rPr lang="en-US" dirty="0">
                <a:solidFill>
                  <a:srgbClr val="0000FF"/>
                </a:solidFill>
                <a:latin typeface="+mn-lt"/>
              </a:rPr>
              <a:t>American Mathematical Society translations </a:t>
            </a:r>
            <a:r>
              <a:rPr lang="en-US" dirty="0" smtClean="0">
                <a:solidFill>
                  <a:srgbClr val="0000FF"/>
                </a:solidFill>
                <a:latin typeface="+mn-lt"/>
              </a:rPr>
              <a:t>: series </a:t>
            </a:r>
            <a:r>
              <a:rPr lang="en-US" dirty="0">
                <a:solidFill>
                  <a:srgbClr val="0000FF"/>
                </a:solidFill>
                <a:latin typeface="+mn-lt"/>
              </a:rPr>
              <a:t>2, </a:t>
            </a:r>
            <a:r>
              <a:rPr lang="en-US" dirty="0" smtClean="0">
                <a:solidFill>
                  <a:srgbClr val="0000FF"/>
                </a:solidFill>
                <a:latin typeface="+mn-lt"/>
              </a:rPr>
              <a:t>volume 137) (</a:t>
            </a:r>
            <a:r>
              <a:rPr lang="en-US" dirty="0" err="1">
                <a:solidFill>
                  <a:srgbClr val="0000FF"/>
                </a:solidFill>
                <a:latin typeface="+mn-lt"/>
              </a:rPr>
              <a:t>Arnolʹd</a:t>
            </a:r>
            <a:r>
              <a:rPr lang="en-US" dirty="0">
                <a:solidFill>
                  <a:srgbClr val="0000FF"/>
                </a:solidFill>
                <a:latin typeface="+mn-lt"/>
              </a:rPr>
              <a:t>, V. I</a:t>
            </a:r>
            <a:r>
              <a:rPr lang="en-US" dirty="0" smtClean="0">
                <a:solidFill>
                  <a:srgbClr val="0000FF"/>
                </a:solidFill>
                <a:latin typeface="+mn-lt"/>
              </a:rPr>
              <a:t>.)</a:t>
            </a:r>
            <a:endParaRPr lang="en-US" dirty="0">
              <a:solidFill>
                <a:srgbClr val="0000FF"/>
              </a:solidFill>
              <a:latin typeface="+mn-lt"/>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E20697C-8700-A046-9558-5780E6CF2E39}" type="slidenum">
              <a:rPr lang="en-US" smtClean="0"/>
              <a:t>32</a:t>
            </a:fld>
            <a:endParaRPr lang="en-US"/>
          </a:p>
        </p:txBody>
      </p:sp>
    </p:spTree>
    <p:extLst>
      <p:ext uri="{BB962C8B-B14F-4D97-AF65-F5344CB8AC3E}">
        <p14:creationId xmlns:p14="http://schemas.microsoft.com/office/powerpoint/2010/main" val="2720059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Give it in 130/240</a:t>
            </a:r>
          </a:p>
        </p:txBody>
      </p:sp>
      <p:sp>
        <p:nvSpPr>
          <p:cNvPr id="3" name="Content Placeholder 2"/>
          <p:cNvSpPr>
            <a:spLocks noGrp="1"/>
          </p:cNvSpPr>
          <p:nvPr>
            <p:ph idx="1"/>
          </p:nvPr>
        </p:nvSpPr>
        <p:spPr>
          <a:xfrm>
            <a:off x="381000" y="1143000"/>
            <a:ext cx="8305800" cy="4983163"/>
          </a:xfrm>
        </p:spPr>
        <p:txBody>
          <a:bodyPr>
            <a:normAutofit/>
          </a:bodyPr>
          <a:lstStyle/>
          <a:p>
            <a:r>
              <a:rPr lang="en-US" dirty="0" smtClean="0">
                <a:latin typeface="+mn-lt"/>
              </a:rPr>
              <a:t>Give it in 130/240</a:t>
            </a:r>
          </a:p>
          <a:p>
            <a:pPr lvl="1"/>
            <a:r>
              <a:rPr lang="en-US" dirty="0" smtClean="0">
                <a:latin typeface="+mn-lt"/>
              </a:rPr>
              <a:t>To differentiate works</a:t>
            </a:r>
          </a:p>
          <a:p>
            <a:pPr lvl="2"/>
            <a:r>
              <a:rPr lang="en-US" dirty="0" smtClean="0">
                <a:latin typeface="+mn-lt"/>
              </a:rPr>
              <a:t>UCSD RDA Training Module 2, slides 86-95, with minor revision</a:t>
            </a:r>
          </a:p>
          <a:p>
            <a:pPr lvl="2"/>
            <a:r>
              <a:rPr lang="en-US" dirty="0" smtClean="0">
                <a:latin typeface="+mn-lt"/>
              </a:rPr>
              <a:t>Adam Schiff training slides</a:t>
            </a:r>
          </a:p>
          <a:p>
            <a:pPr lvl="1"/>
            <a:r>
              <a:rPr lang="en-US" dirty="0" smtClean="0">
                <a:solidFill>
                  <a:srgbClr val="0000FF"/>
                </a:solidFill>
                <a:latin typeface="+mn-lt"/>
              </a:rPr>
              <a:t>To relate multiple works in a compilation by the same creator (may need both 100/240 and 700 name/title)</a:t>
            </a:r>
          </a:p>
          <a:p>
            <a:pPr lvl="1"/>
            <a:r>
              <a:rPr lang="en-US" dirty="0" smtClean="0">
                <a:latin typeface="+mn-lt"/>
              </a:rPr>
              <a:t>To relate all expressions of a work</a:t>
            </a:r>
          </a:p>
          <a:p>
            <a:pPr lvl="2"/>
            <a:r>
              <a:rPr lang="en-US" dirty="0" smtClean="0">
                <a:latin typeface="+mn-lt"/>
              </a:rPr>
              <a:t>New expression with changed title (revision with title change, see LC training module 3 and LC refresher training)</a:t>
            </a:r>
          </a:p>
          <a:p>
            <a:pPr lvl="2"/>
            <a:r>
              <a:rPr lang="en-US" dirty="0">
                <a:latin typeface="+mn-lt"/>
              </a:rPr>
              <a:t>Translation and language edition</a:t>
            </a:r>
          </a:p>
          <a:p>
            <a:pPr lvl="1"/>
            <a:r>
              <a:rPr lang="en-US" dirty="0" smtClean="0">
                <a:latin typeface="+mn-lt"/>
              </a:rPr>
              <a:t>To relate all manifestation of a work</a:t>
            </a:r>
          </a:p>
          <a:p>
            <a:pPr lvl="2"/>
            <a:r>
              <a:rPr lang="en-US" dirty="0" smtClean="0">
                <a:latin typeface="+mn-lt"/>
              </a:rPr>
              <a:t>New title, </a:t>
            </a:r>
            <a:r>
              <a:rPr lang="en-US" dirty="0">
                <a:latin typeface="+mn-lt"/>
              </a:rPr>
              <a:t>new </a:t>
            </a:r>
            <a:r>
              <a:rPr lang="en-US" dirty="0" smtClean="0">
                <a:latin typeface="+mn-lt"/>
              </a:rPr>
              <a:t>manifestation, same expression, </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33</a:t>
            </a:fld>
            <a:endParaRPr lang="en-US"/>
          </a:p>
        </p:txBody>
      </p:sp>
    </p:spTree>
    <p:extLst>
      <p:ext uri="{BB962C8B-B14F-4D97-AF65-F5344CB8AC3E}">
        <p14:creationId xmlns:p14="http://schemas.microsoft.com/office/powerpoint/2010/main" val="3989746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933"/>
            <a:ext cx="7168793" cy="914400"/>
          </a:xfrm>
        </p:spPr>
        <p:txBody>
          <a:bodyPr>
            <a:noAutofit/>
          </a:bodyPr>
          <a:lstStyle/>
          <a:p>
            <a:r>
              <a:rPr lang="en-US" altLang="en-US" sz="2600" dirty="0" smtClean="0">
                <a:latin typeface="+mj-lt"/>
              </a:rPr>
              <a:t>Give it in 130/240 to Relate: </a:t>
            </a:r>
            <a:r>
              <a:rPr lang="en-US" altLang="en-US" sz="2600" dirty="0">
                <a:latin typeface="+mj-lt"/>
              </a:rPr>
              <a:t>RDA </a:t>
            </a:r>
            <a:r>
              <a:rPr lang="en-US" altLang="en-US" sz="2600" dirty="0" smtClean="0">
                <a:latin typeface="+mj-lt"/>
              </a:rPr>
              <a:t>6.27.1.2 </a:t>
            </a:r>
            <a:br>
              <a:rPr lang="en-US" altLang="en-US" sz="2600" dirty="0" smtClean="0">
                <a:latin typeface="+mj-lt"/>
              </a:rPr>
            </a:br>
            <a:r>
              <a:rPr lang="en-US" altLang="en-US" sz="2600" dirty="0" smtClean="0">
                <a:latin typeface="+mj-lt"/>
              </a:rPr>
              <a:t>AAP Representing Work</a:t>
            </a:r>
            <a:endParaRPr lang="en-US" sz="2600" dirty="0">
              <a:latin typeface="+mj-lt"/>
            </a:endParaRPr>
          </a:p>
        </p:txBody>
      </p:sp>
      <p:sp>
        <p:nvSpPr>
          <p:cNvPr id="3" name="Content Placeholder 2"/>
          <p:cNvSpPr>
            <a:spLocks noGrp="1"/>
          </p:cNvSpPr>
          <p:nvPr>
            <p:ph idx="1"/>
          </p:nvPr>
        </p:nvSpPr>
        <p:spPr>
          <a:xfrm>
            <a:off x="533400" y="1143000"/>
            <a:ext cx="8153400" cy="5029199"/>
          </a:xfrm>
        </p:spPr>
        <p:txBody>
          <a:bodyPr>
            <a:normAutofit fontScale="92500" lnSpcReduction="20000"/>
          </a:bodyPr>
          <a:lstStyle/>
          <a:p>
            <a:pPr marL="0" indent="0">
              <a:buNone/>
            </a:pPr>
            <a:r>
              <a:rPr lang="en-US" dirty="0" smtClean="0">
                <a:latin typeface="+mn-lt"/>
              </a:rPr>
              <a:t>RDA 6.27.1.2 </a:t>
            </a:r>
            <a:r>
              <a:rPr lang="en-US" dirty="0">
                <a:latin typeface="+mn-lt"/>
              </a:rPr>
              <a:t>Authorized Access Point Representing </a:t>
            </a:r>
            <a:r>
              <a:rPr lang="en-US" dirty="0" smtClean="0">
                <a:latin typeface="+mn-lt"/>
              </a:rPr>
              <a:t>a compilation of two works by the same creator</a:t>
            </a:r>
          </a:p>
          <a:p>
            <a:pPr lvl="1"/>
            <a:r>
              <a:rPr lang="en-US" altLang="en-US" dirty="0">
                <a:latin typeface="+mn-lt"/>
              </a:rPr>
              <a:t>Formulating the </a:t>
            </a:r>
            <a:r>
              <a:rPr lang="en-US" altLang="en-US" dirty="0">
                <a:solidFill>
                  <a:srgbClr val="0000FF"/>
                </a:solidFill>
                <a:latin typeface="+mn-lt"/>
              </a:rPr>
              <a:t>Authorized Access Point for the work</a:t>
            </a:r>
          </a:p>
          <a:p>
            <a:pPr lvl="2"/>
            <a:r>
              <a:rPr lang="en-US" altLang="en-US" dirty="0">
                <a:latin typeface="+mn-lt"/>
              </a:rPr>
              <a:t>Start with </a:t>
            </a:r>
            <a:r>
              <a:rPr lang="en-US" altLang="en-US" dirty="0">
                <a:solidFill>
                  <a:srgbClr val="0000FF"/>
                </a:solidFill>
                <a:latin typeface="+mn-lt"/>
              </a:rPr>
              <a:t>preferred title</a:t>
            </a:r>
          </a:p>
          <a:p>
            <a:pPr lvl="2"/>
            <a:r>
              <a:rPr lang="en-US" altLang="en-US" dirty="0">
                <a:latin typeface="+mn-lt"/>
              </a:rPr>
              <a:t>Precede by </a:t>
            </a:r>
            <a:r>
              <a:rPr lang="en-US" altLang="en-US" dirty="0">
                <a:solidFill>
                  <a:srgbClr val="0000FF"/>
                </a:solidFill>
                <a:latin typeface="+mn-lt"/>
              </a:rPr>
              <a:t>creator</a:t>
            </a:r>
            <a:r>
              <a:rPr lang="en-US" altLang="en-US" dirty="0">
                <a:latin typeface="+mn-lt"/>
              </a:rPr>
              <a:t>, if </a:t>
            </a:r>
            <a:r>
              <a:rPr lang="en-US" altLang="en-US" dirty="0" smtClean="0">
                <a:latin typeface="+mn-lt"/>
              </a:rPr>
              <a:t>appropriate</a:t>
            </a:r>
          </a:p>
          <a:p>
            <a:pPr marL="0" indent="0">
              <a:buNone/>
            </a:pPr>
            <a:r>
              <a:rPr lang="en-US" dirty="0" smtClean="0">
                <a:latin typeface="+mn-lt"/>
              </a:rPr>
              <a:t>RDA 6.2.2.10.3  Compilation of two or more works</a:t>
            </a:r>
          </a:p>
          <a:p>
            <a:pPr lvl="1" indent="-342900"/>
            <a:r>
              <a:rPr lang="en-US" dirty="0" smtClean="0">
                <a:latin typeface="+mn-lt"/>
              </a:rPr>
              <a:t>LC Practice for alternative: </a:t>
            </a:r>
            <a:r>
              <a:rPr lang="en-US" dirty="0">
                <a:latin typeface="+mn-lt"/>
              </a:rPr>
              <a:t>Instead of recording the preferred title for each of the works in the compilation, record a conventional collective title followed by "Selections." Give an authorized access point for the first or predominant </a:t>
            </a:r>
            <a:r>
              <a:rPr lang="en-US" dirty="0" smtClean="0">
                <a:latin typeface="+mn-lt"/>
              </a:rPr>
              <a:t>work (LC-PCC PS 25.1) or expression (LC-PCC PS 26.1)</a:t>
            </a:r>
            <a:endParaRPr lang="en-US" dirty="0">
              <a:latin typeface="+mn-lt"/>
            </a:endParaRPr>
          </a:p>
          <a:p>
            <a:pPr lvl="1"/>
            <a:r>
              <a:rPr lang="en-US" dirty="0" smtClean="0">
                <a:solidFill>
                  <a:srgbClr val="FF0000"/>
                </a:solidFill>
                <a:latin typeface="Calibri" panose="020F0502020204030204" pitchFamily="34" charset="0"/>
              </a:rPr>
              <a:t>For non-ECIP records, follow UCSD local practice and </a:t>
            </a:r>
            <a:r>
              <a:rPr lang="en-US" dirty="0">
                <a:solidFill>
                  <a:srgbClr val="FF0000"/>
                </a:solidFill>
                <a:latin typeface="Calibri" panose="020F0502020204030204" pitchFamily="34" charset="0"/>
              </a:rPr>
              <a:t>only apply conventional collective title when it is not commonly identified by its own title. See: </a:t>
            </a:r>
            <a:r>
              <a:rPr lang="en-US" dirty="0" smtClean="0">
                <a:solidFill>
                  <a:srgbClr val="FF0000"/>
                </a:solidFill>
                <a:latin typeface="Calibri" panose="020F0502020204030204" pitchFamily="34" charset="0"/>
                <a:hlinkClick r:id="rId3"/>
              </a:rPr>
              <a:t>http</a:t>
            </a:r>
            <a:r>
              <a:rPr lang="en-US" dirty="0">
                <a:solidFill>
                  <a:srgbClr val="FF0000"/>
                </a:solidFill>
                <a:latin typeface="Calibri" panose="020F0502020204030204" pitchFamily="34" charset="0"/>
                <a:hlinkClick r:id="rId3"/>
              </a:rPr>
              <a:t>://tpot.ucsd.edu/policies-procedures/bibrec/RDALocal.html</a:t>
            </a:r>
            <a:r>
              <a:rPr lang="en-US" dirty="0">
                <a:solidFill>
                  <a:srgbClr val="FF0000"/>
                </a:solidFill>
                <a:latin typeface="Calibri" panose="020F0502020204030204" pitchFamily="34" charset="0"/>
              </a:rPr>
              <a:t> </a:t>
            </a:r>
          </a:p>
          <a:p>
            <a:pPr lvl="1"/>
            <a:endParaRPr lang="en-US" altLang="en-US" dirty="0" smtClean="0">
              <a:latin typeface="+mn-lt"/>
            </a:endParaRPr>
          </a:p>
          <a:p>
            <a:pPr marL="914400" lvl="2" indent="0">
              <a:buNone/>
            </a:pPr>
            <a:endParaRPr lang="en-US" dirty="0" smtClean="0"/>
          </a:p>
          <a:p>
            <a:pPr marL="0" indent="0">
              <a:buNone/>
            </a:pPr>
            <a:endParaRPr lang="en-US" dirty="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34</a:t>
            </a:fld>
            <a:endParaRPr lang="en-US"/>
          </a:p>
        </p:txBody>
      </p:sp>
    </p:spTree>
    <p:extLst>
      <p:ext uri="{BB962C8B-B14F-4D97-AF65-F5344CB8AC3E}">
        <p14:creationId xmlns:p14="http://schemas.microsoft.com/office/powerpoint/2010/main" val="3924366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Autofit/>
          </a:bodyPr>
          <a:lstStyle/>
          <a:p>
            <a:pPr eaLnBrk="1" hangingPunct="1"/>
            <a:r>
              <a:rPr lang="en-US" altLang="en-US" dirty="0" smtClean="0">
                <a:latin typeface="+mn-lt"/>
              </a:rPr>
              <a:t>Example: </a:t>
            </a:r>
            <a:br>
              <a:rPr lang="en-US" altLang="en-US" dirty="0" smtClean="0">
                <a:latin typeface="+mn-lt"/>
              </a:rPr>
            </a:br>
            <a:r>
              <a:rPr lang="en-US" altLang="en-US" dirty="0" smtClean="0">
                <a:latin typeface="+mn-lt"/>
              </a:rPr>
              <a:t>2 Works by the Same Creator</a:t>
            </a:r>
          </a:p>
        </p:txBody>
      </p:sp>
      <p:sp>
        <p:nvSpPr>
          <p:cNvPr id="90115" name="Rectangle 4"/>
          <p:cNvSpPr>
            <a:spLocks noGrp="1" noChangeArrowheads="1"/>
          </p:cNvSpPr>
          <p:nvPr>
            <p:ph idx="1"/>
          </p:nvPr>
        </p:nvSpPr>
        <p:spPr>
          <a:xfrm>
            <a:off x="609600" y="1165225"/>
            <a:ext cx="7848600" cy="838200"/>
          </a:xfrm>
        </p:spPr>
        <p:txBody>
          <a:bodyPr>
            <a:normAutofit/>
          </a:bodyPr>
          <a:lstStyle/>
          <a:p>
            <a:pPr marL="1379538" indent="-1379538" eaLnBrk="1" hangingPunct="1">
              <a:spcBef>
                <a:spcPct val="0"/>
              </a:spcBef>
              <a:buClrTx/>
              <a:buSzTx/>
              <a:buFontTx/>
              <a:buNone/>
            </a:pPr>
            <a:r>
              <a:rPr lang="en-US" altLang="en-US" sz="2400" i="1" u="sng" dirty="0" smtClean="0">
                <a:solidFill>
                  <a:schemeClr val="tx2"/>
                </a:solidFill>
                <a:latin typeface="+mn-lt"/>
              </a:rPr>
              <a:t>RDA</a:t>
            </a:r>
            <a:r>
              <a:rPr lang="en-US" altLang="en-US" sz="2400" i="1" dirty="0" smtClean="0">
                <a:solidFill>
                  <a:schemeClr val="tx2"/>
                </a:solidFill>
                <a:latin typeface="+mn-lt"/>
              </a:rPr>
              <a:t>:	</a:t>
            </a:r>
            <a:r>
              <a:rPr lang="en-US" altLang="en-US" sz="2400" dirty="0">
                <a:solidFill>
                  <a:schemeClr val="tx2"/>
                </a:solidFill>
                <a:latin typeface="+mn-lt"/>
              </a:rPr>
              <a:t>A</a:t>
            </a:r>
            <a:r>
              <a:rPr lang="en-US" altLang="en-US" sz="2400" dirty="0" smtClean="0">
                <a:solidFill>
                  <a:schemeClr val="tx2"/>
                </a:solidFill>
                <a:latin typeface="+mn-lt"/>
              </a:rPr>
              <a:t>pply the</a:t>
            </a:r>
            <a:r>
              <a:rPr lang="en-US" altLang="en-US" sz="2400" i="1" dirty="0" smtClean="0">
                <a:solidFill>
                  <a:schemeClr val="tx2"/>
                </a:solidFill>
                <a:latin typeface="+mn-lt"/>
              </a:rPr>
              <a:t> </a:t>
            </a:r>
            <a:r>
              <a:rPr lang="en-US" altLang="en-US" sz="2400" dirty="0" smtClean="0">
                <a:solidFill>
                  <a:schemeClr val="tx2"/>
                </a:solidFill>
                <a:latin typeface="+mn-lt"/>
              </a:rPr>
              <a:t>alternative to use a  conventional collective title</a:t>
            </a:r>
          </a:p>
        </p:txBody>
      </p:sp>
      <p:sp>
        <p:nvSpPr>
          <p:cNvPr id="9011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D49162B-FBE8-40D4-A48B-F25878D1A589}" type="slidenum">
              <a:rPr lang="en-US" altLang="en-US"/>
              <a:pPr eaLnBrk="1" hangingPunct="1"/>
              <a:t>35</a:t>
            </a:fld>
            <a:endParaRPr lang="en-US" altLang="en-US"/>
          </a:p>
        </p:txBody>
      </p:sp>
      <p:sp>
        <p:nvSpPr>
          <p:cNvPr id="90117" name="Text Box 3"/>
          <p:cNvSpPr txBox="1">
            <a:spLocks noChangeArrowheads="1"/>
          </p:cNvSpPr>
          <p:nvPr/>
        </p:nvSpPr>
        <p:spPr bwMode="auto">
          <a:xfrm>
            <a:off x="611312" y="2051849"/>
            <a:ext cx="79279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400" b="1" dirty="0" smtClean="0">
                <a:latin typeface="+mn-lt"/>
                <a:ea typeface="ＭＳ Ｐゴシック" panose="020B0600070205080204" pitchFamily="34" charset="-128"/>
              </a:rPr>
              <a:t> </a:t>
            </a:r>
            <a:r>
              <a:rPr lang="en-US" altLang="en-US" sz="2400" dirty="0" smtClean="0">
                <a:latin typeface="+mn-lt"/>
                <a:ea typeface="ＭＳ Ｐゴシック" panose="020B0600070205080204" pitchFamily="34" charset="-128"/>
              </a:rPr>
              <a:t>100 1# $a Miller, Arthur, $d 1915-2005</a:t>
            </a:r>
          </a:p>
          <a:p>
            <a:r>
              <a:rPr lang="en-US" altLang="en-US" sz="2400" dirty="0" smtClean="0">
                <a:solidFill>
                  <a:schemeClr val="tx2"/>
                </a:solidFill>
                <a:latin typeface="+mn-lt"/>
                <a:ea typeface="ＭＳ Ｐゴシック" panose="020B0600070205080204" pitchFamily="34" charset="-128"/>
              </a:rPr>
              <a:t> </a:t>
            </a:r>
            <a:r>
              <a:rPr lang="en-US" altLang="en-US" sz="2400" dirty="0">
                <a:solidFill>
                  <a:srgbClr val="0000FF"/>
                </a:solidFill>
                <a:latin typeface="+mn-lt"/>
                <a:ea typeface="ＭＳ Ｐゴシック" panose="020B0600070205080204" pitchFamily="34" charset="-128"/>
              </a:rPr>
              <a:t>240 10 $a Plays. $k Selections</a:t>
            </a:r>
          </a:p>
          <a:p>
            <a:r>
              <a:rPr lang="en-US" altLang="en-US" sz="2400" dirty="0">
                <a:latin typeface="+mn-lt"/>
                <a:ea typeface="ＭＳ Ｐゴシック" panose="020B0600070205080204" pitchFamily="34" charset="-128"/>
              </a:rPr>
              <a:t> 245 10 $a Two plays / $c Arthur Miller.</a:t>
            </a:r>
          </a:p>
          <a:p>
            <a:r>
              <a:rPr lang="en-US" altLang="en-US" sz="2400" dirty="0">
                <a:latin typeface="+mn-lt"/>
                <a:ea typeface="ＭＳ Ｐゴシック" panose="020B0600070205080204" pitchFamily="34" charset="-128"/>
              </a:rPr>
              <a:t> 505 0# $a The Archbishop’s ceiling </a:t>
            </a:r>
            <a:r>
              <a:rPr lang="en-US" altLang="en-US" sz="2400" dirty="0" smtClean="0">
                <a:latin typeface="+mn-lt"/>
                <a:ea typeface="ＭＳ Ｐゴシック" panose="020B0600070205080204" pitchFamily="34" charset="-128"/>
              </a:rPr>
              <a:t>– The American </a:t>
            </a:r>
            <a:r>
              <a:rPr lang="en-US" altLang="en-US" sz="2400" dirty="0">
                <a:latin typeface="+mn-lt"/>
                <a:ea typeface="ＭＳ Ｐゴシック" panose="020B0600070205080204" pitchFamily="34" charset="-128"/>
              </a:rPr>
              <a:t>clock.</a:t>
            </a:r>
          </a:p>
          <a:p>
            <a:r>
              <a:rPr lang="en-US" altLang="en-US" sz="2400" dirty="0">
                <a:solidFill>
                  <a:schemeClr val="tx2"/>
                </a:solidFill>
                <a:latin typeface="+mn-lt"/>
                <a:ea typeface="ＭＳ Ｐゴシック" panose="020B0600070205080204" pitchFamily="34" charset="-128"/>
              </a:rPr>
              <a:t> </a:t>
            </a:r>
            <a:r>
              <a:rPr lang="en-US" altLang="en-US" sz="2400" dirty="0">
                <a:solidFill>
                  <a:srgbClr val="0000FF"/>
                </a:solidFill>
                <a:latin typeface="+mn-lt"/>
                <a:ea typeface="ＭＳ Ｐゴシック" panose="020B0600070205080204" pitchFamily="34" charset="-128"/>
              </a:rPr>
              <a:t>700 12 </a:t>
            </a:r>
            <a:r>
              <a:rPr lang="en-US" altLang="en-US" sz="2400" dirty="0" smtClean="0">
                <a:solidFill>
                  <a:srgbClr val="00B050"/>
                </a:solidFill>
                <a:latin typeface="+mn-lt"/>
                <a:ea typeface="ＭＳ Ｐゴシック" panose="020B0600070205080204" pitchFamily="34" charset="-128"/>
              </a:rPr>
              <a:t>$i </a:t>
            </a:r>
            <a:r>
              <a:rPr lang="en-US" sz="2400" dirty="0">
                <a:solidFill>
                  <a:srgbClr val="00B050"/>
                </a:solidFill>
                <a:latin typeface="+mn-lt"/>
              </a:rPr>
              <a:t>container of (work</a:t>
            </a:r>
            <a:r>
              <a:rPr lang="en-US" sz="2400" dirty="0" smtClean="0">
                <a:solidFill>
                  <a:srgbClr val="00B050"/>
                </a:solidFill>
                <a:latin typeface="+mn-lt"/>
              </a:rPr>
              <a:t>): </a:t>
            </a:r>
            <a:r>
              <a:rPr lang="en-US" altLang="en-US" sz="2400" dirty="0" smtClean="0">
                <a:solidFill>
                  <a:srgbClr val="0000FF"/>
                </a:solidFill>
                <a:latin typeface="+mn-lt"/>
                <a:ea typeface="ＭＳ Ｐゴシック" panose="020B0600070205080204" pitchFamily="34" charset="-128"/>
              </a:rPr>
              <a:t>$a </a:t>
            </a:r>
            <a:r>
              <a:rPr lang="en-US" altLang="en-US" sz="2400" dirty="0">
                <a:solidFill>
                  <a:srgbClr val="0000FF"/>
                </a:solidFill>
                <a:latin typeface="+mn-lt"/>
                <a:ea typeface="ＭＳ Ｐゴシック" panose="020B0600070205080204" pitchFamily="34" charset="-128"/>
              </a:rPr>
              <a:t>Miller, Arthur, $d 1915-2005</a:t>
            </a:r>
            <a:r>
              <a:rPr lang="en-US" altLang="en-US" sz="2400" dirty="0" smtClean="0">
                <a:solidFill>
                  <a:srgbClr val="0000FF"/>
                </a:solidFill>
                <a:latin typeface="+mn-lt"/>
                <a:ea typeface="ＭＳ Ｐゴシック" panose="020B0600070205080204" pitchFamily="34" charset="-128"/>
              </a:rPr>
              <a:t>. $</a:t>
            </a:r>
            <a:r>
              <a:rPr lang="en-US" altLang="en-US" sz="2400" dirty="0">
                <a:solidFill>
                  <a:srgbClr val="0000FF"/>
                </a:solidFill>
                <a:latin typeface="+mn-lt"/>
                <a:ea typeface="ＭＳ Ｐゴシック" panose="020B0600070205080204" pitchFamily="34" charset="-128"/>
              </a:rPr>
              <a:t>t Archbishop’s ceiling.</a:t>
            </a:r>
          </a:p>
          <a:p>
            <a:r>
              <a:rPr lang="en-US" altLang="en-US" sz="2400" dirty="0">
                <a:solidFill>
                  <a:schemeClr val="tx2"/>
                </a:solidFill>
                <a:latin typeface="+mn-lt"/>
                <a:ea typeface="ＭＳ Ｐゴシック" panose="020B0600070205080204" pitchFamily="34" charset="-128"/>
              </a:rPr>
              <a:t>*</a:t>
            </a:r>
            <a:r>
              <a:rPr lang="en-US" altLang="en-US" sz="2400" dirty="0">
                <a:latin typeface="+mn-lt"/>
                <a:ea typeface="ＭＳ Ｐゴシック" panose="020B0600070205080204" pitchFamily="34" charset="-128"/>
              </a:rPr>
              <a:t>700 12 </a:t>
            </a:r>
            <a:r>
              <a:rPr lang="en-US" altLang="en-US" sz="2400" dirty="0">
                <a:solidFill>
                  <a:srgbClr val="00B050"/>
                </a:solidFill>
                <a:latin typeface="+mn-lt"/>
                <a:ea typeface="ＭＳ Ｐゴシック" panose="020B0600070205080204" pitchFamily="34" charset="-128"/>
              </a:rPr>
              <a:t>$i </a:t>
            </a:r>
            <a:r>
              <a:rPr lang="en-US" sz="2400" dirty="0">
                <a:solidFill>
                  <a:srgbClr val="00B050"/>
                </a:solidFill>
                <a:latin typeface="+mn-lt"/>
              </a:rPr>
              <a:t>container of (work): </a:t>
            </a:r>
            <a:r>
              <a:rPr lang="en-US" altLang="en-US" sz="2400" dirty="0" smtClean="0">
                <a:latin typeface="+mn-lt"/>
                <a:ea typeface="ＭＳ Ｐゴシック" panose="020B0600070205080204" pitchFamily="34" charset="-128"/>
              </a:rPr>
              <a:t>$</a:t>
            </a:r>
            <a:r>
              <a:rPr lang="en-US" altLang="en-US" sz="2400" dirty="0">
                <a:latin typeface="+mn-lt"/>
                <a:ea typeface="ＭＳ Ｐゴシック" panose="020B0600070205080204" pitchFamily="34" charset="-128"/>
              </a:rPr>
              <a:t>a Miller, Arthur, $d 1915-2005. </a:t>
            </a:r>
            <a:r>
              <a:rPr lang="en-US" altLang="en-US" sz="2400" dirty="0" smtClean="0">
                <a:latin typeface="+mn-lt"/>
                <a:ea typeface="ＭＳ Ｐゴシック" panose="020B0600070205080204" pitchFamily="34" charset="-128"/>
              </a:rPr>
              <a:t>$</a:t>
            </a:r>
            <a:r>
              <a:rPr lang="en-US" altLang="en-US" sz="2400" dirty="0">
                <a:latin typeface="+mn-lt"/>
                <a:ea typeface="ＭＳ Ｐゴシック" panose="020B0600070205080204" pitchFamily="34" charset="-128"/>
              </a:rPr>
              <a:t>t American clock.</a:t>
            </a:r>
          </a:p>
        </p:txBody>
      </p:sp>
      <p:sp>
        <p:nvSpPr>
          <p:cNvPr id="507909" name="Text Box 5"/>
          <p:cNvSpPr txBox="1">
            <a:spLocks noChangeArrowheads="1"/>
          </p:cNvSpPr>
          <p:nvPr/>
        </p:nvSpPr>
        <p:spPr bwMode="auto">
          <a:xfrm>
            <a:off x="736600" y="5542328"/>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200" i="1" dirty="0">
                <a:solidFill>
                  <a:schemeClr val="tx2"/>
                </a:solidFill>
                <a:latin typeface="+mn-lt"/>
              </a:rPr>
              <a:t>* 2</a:t>
            </a:r>
            <a:r>
              <a:rPr lang="en-US" altLang="en-US" sz="2200" i="1" baseline="30000" dirty="0">
                <a:solidFill>
                  <a:schemeClr val="tx2"/>
                </a:solidFill>
                <a:latin typeface="+mn-lt"/>
              </a:rPr>
              <a:t>nd </a:t>
            </a:r>
            <a:r>
              <a:rPr lang="en-US" altLang="en-US" sz="2200" i="1" dirty="0">
                <a:solidFill>
                  <a:schemeClr val="tx2"/>
                </a:solidFill>
                <a:latin typeface="+mn-lt"/>
              </a:rPr>
              <a:t>700 not a core requirement but helpful to the user</a:t>
            </a:r>
            <a:endParaRPr lang="en-US" altLang="en-US" i="1" dirty="0">
              <a:solidFill>
                <a:srgbClr val="FF0000"/>
              </a:solidFill>
              <a:latin typeface="+mn-lt"/>
            </a:endParaRPr>
          </a:p>
        </p:txBody>
      </p:sp>
      <p:sp>
        <p:nvSpPr>
          <p:cNvPr id="7" name="Oval Callout 6"/>
          <p:cNvSpPr/>
          <p:nvPr/>
        </p:nvSpPr>
        <p:spPr>
          <a:xfrm>
            <a:off x="6438900" y="1553656"/>
            <a:ext cx="2247900" cy="114452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37454" y="1811952"/>
            <a:ext cx="1800545" cy="646331"/>
          </a:xfrm>
          <a:prstGeom prst="rect">
            <a:avLst/>
          </a:prstGeom>
          <a:noFill/>
        </p:spPr>
        <p:txBody>
          <a:bodyPr wrap="square" rtlCol="0">
            <a:spAutoFit/>
          </a:bodyPr>
          <a:lstStyle/>
          <a:p>
            <a:r>
              <a:rPr lang="en-US" dirty="0" smtClean="0">
                <a:solidFill>
                  <a:srgbClr val="FF0000"/>
                </a:solidFill>
              </a:rPr>
              <a:t>Remember the Local Practice</a:t>
            </a:r>
            <a:endParaRPr lang="en-US" dirty="0">
              <a:solidFill>
                <a:srgbClr val="FF0000"/>
              </a:solidFill>
            </a:endParaRPr>
          </a:p>
        </p:txBody>
      </p:sp>
      <p:sp>
        <p:nvSpPr>
          <p:cNvPr id="11" name="TextBox 10"/>
          <p:cNvSpPr txBox="1"/>
          <p:nvPr/>
        </p:nvSpPr>
        <p:spPr>
          <a:xfrm>
            <a:off x="736600" y="5973456"/>
            <a:ext cx="4174835" cy="369332"/>
          </a:xfrm>
          <a:prstGeom prst="rect">
            <a:avLst/>
          </a:prstGeom>
          <a:noFill/>
        </p:spPr>
        <p:txBody>
          <a:bodyPr wrap="square" rtlCol="0">
            <a:spAutoFit/>
          </a:bodyPr>
          <a:lstStyle/>
          <a:p>
            <a:r>
              <a:rPr lang="en-US" dirty="0" smtClean="0">
                <a:solidFill>
                  <a:schemeClr val="accent1">
                    <a:lumMod val="50000"/>
                  </a:schemeClr>
                </a:solidFill>
              </a:rPr>
              <a:t>UCSD RDA Training, Module 2, slide 74</a:t>
            </a:r>
            <a:endParaRPr lang="en-US" dirty="0">
              <a:solidFill>
                <a:schemeClr val="accent1">
                  <a:lumMod val="50000"/>
                </a:schemeClr>
              </a:solidFill>
            </a:endParaRPr>
          </a:p>
        </p:txBody>
      </p:sp>
    </p:spTree>
    <p:extLst>
      <p:ext uri="{BB962C8B-B14F-4D97-AF65-F5344CB8AC3E}">
        <p14:creationId xmlns:p14="http://schemas.microsoft.com/office/powerpoint/2010/main" val="3414449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Give it in 130/240</a:t>
            </a:r>
          </a:p>
        </p:txBody>
      </p:sp>
      <p:sp>
        <p:nvSpPr>
          <p:cNvPr id="3" name="Content Placeholder 2"/>
          <p:cNvSpPr>
            <a:spLocks noGrp="1"/>
          </p:cNvSpPr>
          <p:nvPr>
            <p:ph idx="1"/>
          </p:nvPr>
        </p:nvSpPr>
        <p:spPr>
          <a:xfrm>
            <a:off x="381000" y="1303836"/>
            <a:ext cx="8305800" cy="4983163"/>
          </a:xfrm>
        </p:spPr>
        <p:txBody>
          <a:bodyPr>
            <a:normAutofit/>
          </a:bodyPr>
          <a:lstStyle/>
          <a:p>
            <a:r>
              <a:rPr lang="en-US" dirty="0" smtClean="0">
                <a:latin typeface="+mn-lt"/>
              </a:rPr>
              <a:t>Give it in 130/240</a:t>
            </a:r>
          </a:p>
          <a:p>
            <a:pPr lvl="1"/>
            <a:r>
              <a:rPr lang="en-US" dirty="0" smtClean="0">
                <a:latin typeface="+mn-lt"/>
              </a:rPr>
              <a:t>To differentiate works</a:t>
            </a:r>
          </a:p>
          <a:p>
            <a:pPr lvl="2"/>
            <a:r>
              <a:rPr lang="en-US" dirty="0" smtClean="0">
                <a:latin typeface="+mn-lt"/>
              </a:rPr>
              <a:t>UCSD RDA Training Module 2, slides 86-95, with minor revision</a:t>
            </a:r>
          </a:p>
          <a:p>
            <a:pPr lvl="2"/>
            <a:r>
              <a:rPr lang="en-US" dirty="0" smtClean="0">
                <a:latin typeface="+mn-lt"/>
              </a:rPr>
              <a:t>Adam Schiff training slides</a:t>
            </a:r>
          </a:p>
          <a:p>
            <a:pPr lvl="1"/>
            <a:r>
              <a:rPr lang="en-US" dirty="0" smtClean="0">
                <a:latin typeface="+mn-lt"/>
              </a:rPr>
              <a:t>To relate multiple works in a compilation by the same creator (may need both 100/240 and 700)</a:t>
            </a:r>
          </a:p>
          <a:p>
            <a:pPr lvl="1"/>
            <a:r>
              <a:rPr lang="en-US" dirty="0" smtClean="0">
                <a:solidFill>
                  <a:srgbClr val="0000FF"/>
                </a:solidFill>
                <a:latin typeface="+mn-lt"/>
              </a:rPr>
              <a:t>To relate all expressions of a work</a:t>
            </a:r>
          </a:p>
          <a:p>
            <a:pPr lvl="2"/>
            <a:r>
              <a:rPr lang="en-US" dirty="0">
                <a:solidFill>
                  <a:srgbClr val="0000FF"/>
                </a:solidFill>
                <a:latin typeface="+mn-lt"/>
              </a:rPr>
              <a:t>New expression with changed title (revision with title change, see LC training module 3 and LC refresher training) </a:t>
            </a:r>
            <a:endParaRPr lang="en-US" dirty="0" smtClean="0">
              <a:solidFill>
                <a:srgbClr val="0000FF"/>
              </a:solidFill>
              <a:latin typeface="+mn-lt"/>
            </a:endParaRPr>
          </a:p>
          <a:p>
            <a:pPr lvl="2"/>
            <a:r>
              <a:rPr lang="en-US" dirty="0" smtClean="0">
                <a:solidFill>
                  <a:srgbClr val="0000FF"/>
                </a:solidFill>
                <a:latin typeface="+mn-lt"/>
              </a:rPr>
              <a:t>Translation and language edition</a:t>
            </a:r>
          </a:p>
          <a:p>
            <a:pPr lvl="1"/>
            <a:r>
              <a:rPr lang="en-US" dirty="0" smtClean="0">
                <a:latin typeface="+mn-lt"/>
              </a:rPr>
              <a:t>To relate all manifestation of a work</a:t>
            </a:r>
          </a:p>
          <a:p>
            <a:pPr lvl="2"/>
            <a:r>
              <a:rPr lang="en-US" dirty="0" smtClean="0">
                <a:latin typeface="+mn-lt"/>
              </a:rPr>
              <a:t>New title, </a:t>
            </a:r>
            <a:r>
              <a:rPr lang="en-US" dirty="0">
                <a:latin typeface="+mn-lt"/>
              </a:rPr>
              <a:t>new </a:t>
            </a:r>
            <a:r>
              <a:rPr lang="en-US" dirty="0" smtClean="0">
                <a:latin typeface="+mn-lt"/>
              </a:rPr>
              <a:t>manifestation, same expression, </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36</a:t>
            </a:fld>
            <a:endParaRPr lang="en-US"/>
          </a:p>
        </p:txBody>
      </p:sp>
    </p:spTree>
    <p:extLst>
      <p:ext uri="{BB962C8B-B14F-4D97-AF65-F5344CB8AC3E}">
        <p14:creationId xmlns:p14="http://schemas.microsoft.com/office/powerpoint/2010/main" val="2370442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933"/>
            <a:ext cx="7168793" cy="914400"/>
          </a:xfrm>
        </p:spPr>
        <p:txBody>
          <a:bodyPr>
            <a:noAutofit/>
          </a:bodyPr>
          <a:lstStyle/>
          <a:p>
            <a:r>
              <a:rPr lang="en-US" altLang="en-US" sz="3200" dirty="0" smtClean="0">
                <a:latin typeface="+mj-lt"/>
              </a:rPr>
              <a:t>Give it in 130/240 to Relate: </a:t>
            </a:r>
            <a:r>
              <a:rPr lang="en-US" altLang="en-US" sz="3200" dirty="0">
                <a:latin typeface="+mj-lt"/>
              </a:rPr>
              <a:t>RDA </a:t>
            </a:r>
            <a:r>
              <a:rPr lang="en-US" altLang="en-US" sz="3200" dirty="0" smtClean="0">
                <a:latin typeface="+mj-lt"/>
              </a:rPr>
              <a:t>6.27.3 </a:t>
            </a:r>
            <a:br>
              <a:rPr lang="en-US" altLang="en-US" sz="3200" dirty="0" smtClean="0">
                <a:latin typeface="+mj-lt"/>
              </a:rPr>
            </a:br>
            <a:r>
              <a:rPr lang="en-US" altLang="en-US" sz="2400" dirty="0" smtClean="0">
                <a:latin typeface="+mj-lt"/>
              </a:rPr>
              <a:t>AAP Representing Expression</a:t>
            </a:r>
            <a:endParaRPr lang="en-US" sz="2400" dirty="0">
              <a:latin typeface="+mj-lt"/>
            </a:endParaRPr>
          </a:p>
        </p:txBody>
      </p:sp>
      <p:sp>
        <p:nvSpPr>
          <p:cNvPr id="3" name="Content Placeholder 2"/>
          <p:cNvSpPr>
            <a:spLocks noGrp="1"/>
          </p:cNvSpPr>
          <p:nvPr>
            <p:ph idx="1"/>
          </p:nvPr>
        </p:nvSpPr>
        <p:spPr>
          <a:xfrm>
            <a:off x="533400" y="1143000"/>
            <a:ext cx="8153400" cy="5213350"/>
          </a:xfrm>
        </p:spPr>
        <p:txBody>
          <a:bodyPr>
            <a:normAutofit fontScale="92500" lnSpcReduction="20000"/>
          </a:bodyPr>
          <a:lstStyle/>
          <a:p>
            <a:pPr marL="0" indent="0">
              <a:buNone/>
            </a:pPr>
            <a:r>
              <a:rPr lang="en-US" dirty="0" smtClean="0">
                <a:latin typeface="+mn-lt"/>
              </a:rPr>
              <a:t>RDA 6.27.3 </a:t>
            </a:r>
            <a:r>
              <a:rPr lang="en-US" dirty="0">
                <a:latin typeface="+mn-lt"/>
              </a:rPr>
              <a:t>Authorized Access Point Representing an </a:t>
            </a:r>
            <a:r>
              <a:rPr lang="en-US" dirty="0" smtClean="0">
                <a:latin typeface="+mn-lt"/>
              </a:rPr>
              <a:t>Expression</a:t>
            </a:r>
          </a:p>
          <a:p>
            <a:pPr lvl="1"/>
            <a:r>
              <a:rPr lang="en-US" altLang="en-US" dirty="0">
                <a:latin typeface="+mn-lt"/>
              </a:rPr>
              <a:t>Formulating the </a:t>
            </a:r>
            <a:r>
              <a:rPr lang="en-US" altLang="en-US" dirty="0">
                <a:solidFill>
                  <a:srgbClr val="0000FF"/>
                </a:solidFill>
                <a:latin typeface="+mn-lt"/>
              </a:rPr>
              <a:t>Authorized Access Point for the work</a:t>
            </a:r>
          </a:p>
          <a:p>
            <a:pPr lvl="2"/>
            <a:r>
              <a:rPr lang="en-US" altLang="en-US" dirty="0">
                <a:latin typeface="+mn-lt"/>
              </a:rPr>
              <a:t>Start with </a:t>
            </a:r>
            <a:r>
              <a:rPr lang="en-US" altLang="en-US" dirty="0">
                <a:solidFill>
                  <a:srgbClr val="0000FF"/>
                </a:solidFill>
                <a:latin typeface="+mn-lt"/>
              </a:rPr>
              <a:t>preferred title</a:t>
            </a:r>
          </a:p>
          <a:p>
            <a:pPr lvl="2"/>
            <a:r>
              <a:rPr lang="en-US" altLang="en-US" dirty="0">
                <a:latin typeface="+mn-lt"/>
              </a:rPr>
              <a:t>Precede by </a:t>
            </a:r>
            <a:r>
              <a:rPr lang="en-US" altLang="en-US" dirty="0">
                <a:solidFill>
                  <a:srgbClr val="0000FF"/>
                </a:solidFill>
                <a:latin typeface="+mn-lt"/>
              </a:rPr>
              <a:t>creator</a:t>
            </a:r>
            <a:r>
              <a:rPr lang="en-US" altLang="en-US" dirty="0">
                <a:latin typeface="+mn-lt"/>
              </a:rPr>
              <a:t>, if appropriate</a:t>
            </a:r>
          </a:p>
          <a:p>
            <a:pPr lvl="1"/>
            <a:r>
              <a:rPr lang="en-US" dirty="0" smtClean="0">
                <a:latin typeface="+mn-lt"/>
              </a:rPr>
              <a:t>No additions: </a:t>
            </a:r>
          </a:p>
          <a:p>
            <a:pPr lvl="2"/>
            <a:r>
              <a:rPr lang="en-US" dirty="0" smtClean="0">
                <a:latin typeface="+mn-lt"/>
              </a:rPr>
              <a:t>Revised edition with title changed</a:t>
            </a:r>
          </a:p>
          <a:p>
            <a:pPr lvl="2"/>
            <a:r>
              <a:rPr lang="en-US" altLang="en-US" dirty="0">
                <a:latin typeface="+mn-lt"/>
              </a:rPr>
              <a:t>6.27.1.5:  If the work is presented simply as an edition of the previously existing work, treat it as an expression of that work  and use the authorized access point for the original work</a:t>
            </a:r>
          </a:p>
          <a:p>
            <a:pPr lvl="1"/>
            <a:r>
              <a:rPr lang="en-US" dirty="0" smtClean="0">
                <a:latin typeface="+mn-lt"/>
              </a:rPr>
              <a:t>Make </a:t>
            </a:r>
            <a:r>
              <a:rPr lang="en-US" dirty="0">
                <a:latin typeface="+mn-lt"/>
              </a:rPr>
              <a:t>additions to access points if needed to distinguish the access point for </a:t>
            </a:r>
            <a:r>
              <a:rPr lang="en-US" dirty="0" smtClean="0">
                <a:latin typeface="+mn-lt"/>
              </a:rPr>
              <a:t>an expression</a:t>
            </a:r>
          </a:p>
          <a:p>
            <a:pPr lvl="2"/>
            <a:r>
              <a:rPr lang="en-US" dirty="0" smtClean="0">
                <a:latin typeface="+mn-lt"/>
              </a:rPr>
              <a:t>Translation</a:t>
            </a:r>
          </a:p>
          <a:p>
            <a:pPr lvl="2"/>
            <a:r>
              <a:rPr lang="en-US" dirty="0" smtClean="0">
                <a:latin typeface="+mn-lt"/>
              </a:rPr>
              <a:t>6.27.3 LC-PCC PS on translation: Identify </a:t>
            </a:r>
            <a:r>
              <a:rPr lang="en-US" dirty="0">
                <a:latin typeface="+mn-lt"/>
              </a:rPr>
              <a:t>an expression in a language different from that of the original expression by adding the name of the language in subfield $l to the authorized access point for the work</a:t>
            </a:r>
            <a:r>
              <a:rPr lang="en-US" dirty="0" smtClean="0">
                <a:latin typeface="+mn-lt"/>
              </a:rPr>
              <a:t>.</a:t>
            </a:r>
          </a:p>
          <a:p>
            <a:pPr lvl="2"/>
            <a:r>
              <a:rPr lang="en-US" altLang="en-US" dirty="0">
                <a:latin typeface="+mn-lt"/>
              </a:rPr>
              <a:t>If it is compilation, see next section on given it in </a:t>
            </a:r>
            <a:r>
              <a:rPr lang="en-US" altLang="en-US" dirty="0" smtClean="0">
                <a:latin typeface="+mn-lt"/>
              </a:rPr>
              <a:t>700-730</a:t>
            </a:r>
            <a:endParaRPr lang="en-US" dirty="0" smtClean="0">
              <a:latin typeface="+mn-lt"/>
            </a:endParaRPr>
          </a:p>
          <a:p>
            <a:pPr marL="914400" lvl="2" indent="0">
              <a:buNone/>
            </a:pPr>
            <a:endParaRPr lang="en-US" dirty="0" smtClean="0"/>
          </a:p>
          <a:p>
            <a:pPr lvl="1"/>
            <a:endParaRPr lang="en-US" dirty="0" smtClean="0"/>
          </a:p>
          <a:p>
            <a:pPr marL="0" indent="0">
              <a:buNone/>
            </a:pPr>
            <a:endParaRPr lang="en-US" dirty="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37</a:t>
            </a:fld>
            <a:endParaRPr lang="en-US"/>
          </a:p>
        </p:txBody>
      </p:sp>
    </p:spTree>
    <p:extLst>
      <p:ext uri="{BB962C8B-B14F-4D97-AF65-F5344CB8AC3E}">
        <p14:creationId xmlns:p14="http://schemas.microsoft.com/office/powerpoint/2010/main" val="564132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64DD835-9FDA-4340-9DBB-9A508F619AE6}" type="slidenum">
              <a:rPr lang="en-US" altLang="en-US"/>
              <a:pPr eaLnBrk="1" hangingPunct="1"/>
              <a:t>38</a:t>
            </a:fld>
            <a:endParaRPr lang="en-US" altLang="en-US"/>
          </a:p>
        </p:txBody>
      </p:sp>
      <p:sp>
        <p:nvSpPr>
          <p:cNvPr id="73731" name="Rectangle 2"/>
          <p:cNvSpPr>
            <a:spLocks noGrp="1" noChangeArrowheads="1"/>
          </p:cNvSpPr>
          <p:nvPr>
            <p:ph type="title"/>
          </p:nvPr>
        </p:nvSpPr>
        <p:spPr/>
        <p:txBody>
          <a:bodyPr>
            <a:normAutofit fontScale="90000"/>
          </a:bodyPr>
          <a:lstStyle/>
          <a:p>
            <a:r>
              <a:rPr lang="en-US" altLang="en-US" sz="3200" dirty="0">
                <a:latin typeface="+mj-lt"/>
              </a:rPr>
              <a:t>Give it in 130/240: </a:t>
            </a:r>
            <a:r>
              <a:rPr lang="en-US" altLang="en-US" sz="3200" dirty="0" smtClean="0">
                <a:latin typeface="+mj-lt"/>
              </a:rPr>
              <a:t>Example 1</a:t>
            </a:r>
            <a:r>
              <a:rPr lang="en-US" altLang="en-US" sz="3200" dirty="0">
                <a:latin typeface="+mj-lt"/>
              </a:rPr>
              <a:t/>
            </a:r>
            <a:br>
              <a:rPr lang="en-US" altLang="en-US" sz="3200" dirty="0">
                <a:latin typeface="+mj-lt"/>
              </a:rPr>
            </a:br>
            <a:r>
              <a:rPr lang="en-US" altLang="en-US" sz="3200" dirty="0">
                <a:latin typeface="+mj-lt"/>
              </a:rPr>
              <a:t>Revision with title proper changes</a:t>
            </a:r>
            <a:endParaRPr lang="en-US" altLang="en-US" sz="3200" dirty="0" smtClean="0">
              <a:latin typeface="+mj-lt"/>
            </a:endParaRPr>
          </a:p>
        </p:txBody>
      </p:sp>
      <p:sp>
        <p:nvSpPr>
          <p:cNvPr id="73732" name="Rectangle 3"/>
          <p:cNvSpPr>
            <a:spLocks noGrp="1" noChangeArrowheads="1"/>
          </p:cNvSpPr>
          <p:nvPr>
            <p:ph type="body" idx="1"/>
          </p:nvPr>
        </p:nvSpPr>
        <p:spPr>
          <a:xfrm>
            <a:off x="1068387" y="1257300"/>
            <a:ext cx="7464425" cy="723900"/>
          </a:xfrm>
        </p:spPr>
        <p:txBody>
          <a:bodyPr>
            <a:normAutofit/>
          </a:bodyPr>
          <a:lstStyle/>
          <a:p>
            <a:r>
              <a:rPr lang="en-US" altLang="en-US" dirty="0" smtClean="0">
                <a:latin typeface="Calibri" panose="020F0502020204030204" pitchFamily="34" charset="0"/>
              </a:rPr>
              <a:t>New </a:t>
            </a:r>
            <a:r>
              <a:rPr lang="en-US" altLang="en-US" dirty="0">
                <a:latin typeface="Calibri" panose="020F0502020204030204" pitchFamily="34" charset="0"/>
              </a:rPr>
              <a:t>Title, Content Revised </a:t>
            </a:r>
            <a:r>
              <a:rPr lang="en-US" altLang="en-US" dirty="0" smtClean="0">
                <a:latin typeface="Calibri" panose="020F0502020204030204" pitchFamily="34" charset="0"/>
              </a:rPr>
              <a:t>– New </a:t>
            </a:r>
            <a:r>
              <a:rPr lang="en-US" altLang="en-US" dirty="0">
                <a:latin typeface="Calibri" panose="020F0502020204030204" pitchFamily="34" charset="0"/>
              </a:rPr>
              <a:t>Expression</a:t>
            </a:r>
            <a:endParaRPr lang="en-US" altLang="en-US" sz="2800" i="1" dirty="0" smtClean="0">
              <a:latin typeface="Calibri" panose="020F0502020204030204" pitchFamily="34" charset="0"/>
            </a:endParaRPr>
          </a:p>
        </p:txBody>
      </p:sp>
      <p:sp>
        <p:nvSpPr>
          <p:cNvPr id="73733" name="Text Box 4"/>
          <p:cNvSpPr txBox="1">
            <a:spLocks noChangeArrowheads="1"/>
          </p:cNvSpPr>
          <p:nvPr/>
        </p:nvSpPr>
        <p:spPr bwMode="auto">
          <a:xfrm>
            <a:off x="685799" y="2125572"/>
            <a:ext cx="8229600" cy="4093428"/>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2000" i="1" dirty="0">
                <a:solidFill>
                  <a:schemeClr val="tx2"/>
                </a:solidFill>
                <a:latin typeface="+mn-lt"/>
              </a:rPr>
              <a:t>Original:</a:t>
            </a:r>
          </a:p>
          <a:p>
            <a:pPr eaLnBrk="1" hangingPunct="1"/>
            <a:r>
              <a:rPr lang="en-US" altLang="en-US" sz="2000" dirty="0">
                <a:latin typeface="+mn-lt"/>
                <a:cs typeface="Courier New" panose="02070309020205020404" pitchFamily="49" charset="0"/>
              </a:rPr>
              <a:t>100  $a Monson, Craig.</a:t>
            </a:r>
          </a:p>
          <a:p>
            <a:pPr eaLnBrk="1" hangingPunct="1"/>
            <a:r>
              <a:rPr lang="en-US" altLang="en-US" sz="2000" dirty="0">
                <a:solidFill>
                  <a:srgbClr val="00B050"/>
                </a:solidFill>
                <a:latin typeface="+mn-lt"/>
                <a:cs typeface="Courier New" panose="02070309020205020404" pitchFamily="49" charset="0"/>
              </a:rPr>
              <a:t>245  $a Disembodied voices </a:t>
            </a:r>
            <a:r>
              <a:rPr lang="en-US" altLang="en-US" sz="2000" dirty="0">
                <a:latin typeface="+mn-lt"/>
                <a:cs typeface="Courier New" panose="02070309020205020404" pitchFamily="49" charset="0"/>
              </a:rPr>
              <a:t>: $b music and culture in </a:t>
            </a:r>
            <a:r>
              <a:rPr lang="en-US" altLang="en-US" sz="2000" dirty="0" smtClean="0">
                <a:latin typeface="+mn-lt"/>
                <a:cs typeface="Courier New" panose="02070309020205020404" pitchFamily="49" charset="0"/>
              </a:rPr>
              <a:t>an early </a:t>
            </a:r>
            <a:r>
              <a:rPr lang="en-US" altLang="en-US" sz="2000" dirty="0">
                <a:latin typeface="+mn-lt"/>
                <a:cs typeface="Courier New" panose="02070309020205020404" pitchFamily="49" charset="0"/>
              </a:rPr>
              <a:t>modern Italian convent / $c Craig A. Monson.</a:t>
            </a:r>
          </a:p>
          <a:p>
            <a:pPr eaLnBrk="1" hangingPunct="1"/>
            <a:r>
              <a:rPr lang="en-US" altLang="en-US" sz="2000" dirty="0">
                <a:latin typeface="+mn-lt"/>
                <a:cs typeface="Courier New" panose="02070309020205020404" pitchFamily="49" charset="0"/>
              </a:rPr>
              <a:t>260  $a Berkeley : $b University of California Press, $c </a:t>
            </a:r>
            <a:r>
              <a:rPr lang="en-US" altLang="en-US" sz="2000" dirty="0" smtClean="0">
                <a:latin typeface="+mn-lt"/>
                <a:cs typeface="Courier New" panose="02070309020205020404" pitchFamily="49" charset="0"/>
              </a:rPr>
              <a:t>1995</a:t>
            </a:r>
            <a:r>
              <a:rPr lang="en-US" altLang="en-US" sz="2000" dirty="0">
                <a:latin typeface="+mn-lt"/>
                <a:cs typeface="Courier New" panose="02070309020205020404" pitchFamily="49" charset="0"/>
              </a:rPr>
              <a:t>.</a:t>
            </a:r>
            <a:endParaRPr lang="en-US" altLang="en-US" sz="2000" i="1" dirty="0">
              <a:latin typeface="+mn-lt"/>
            </a:endParaRPr>
          </a:p>
          <a:p>
            <a:pPr algn="ctr" eaLnBrk="1" hangingPunct="1"/>
            <a:endParaRPr lang="en-US" altLang="en-US" sz="2000" i="1" dirty="0" smtClean="0">
              <a:solidFill>
                <a:schemeClr val="tx2"/>
              </a:solidFill>
              <a:latin typeface="+mn-lt"/>
            </a:endParaRPr>
          </a:p>
          <a:p>
            <a:pPr algn="ctr" eaLnBrk="1" hangingPunct="1"/>
            <a:r>
              <a:rPr lang="en-US" altLang="en-US" sz="2000" i="1" dirty="0" smtClean="0">
                <a:solidFill>
                  <a:schemeClr val="tx2"/>
                </a:solidFill>
                <a:latin typeface="+mn-lt"/>
              </a:rPr>
              <a:t>Revision</a:t>
            </a:r>
            <a:r>
              <a:rPr lang="en-US" altLang="en-US" sz="2000" i="1" dirty="0">
                <a:solidFill>
                  <a:schemeClr val="tx2"/>
                </a:solidFill>
                <a:latin typeface="+mn-lt"/>
              </a:rPr>
              <a:t>:</a:t>
            </a:r>
            <a:endParaRPr lang="en-US" altLang="en-US" sz="2000" dirty="0">
              <a:solidFill>
                <a:schemeClr val="tx2"/>
              </a:solidFill>
              <a:latin typeface="+mn-lt"/>
            </a:endParaRPr>
          </a:p>
          <a:p>
            <a:pPr eaLnBrk="1" hangingPunct="1"/>
            <a:r>
              <a:rPr lang="en-US" altLang="en-US" sz="2000" dirty="0">
                <a:latin typeface="+mn-lt"/>
                <a:cs typeface="Courier New" panose="02070309020205020404" pitchFamily="49" charset="0"/>
              </a:rPr>
              <a:t>100  $a Monson, Craig. </a:t>
            </a:r>
          </a:p>
          <a:p>
            <a:pPr eaLnBrk="1" hangingPunct="1"/>
            <a:r>
              <a:rPr lang="en-US" altLang="en-US" sz="2000" dirty="0">
                <a:solidFill>
                  <a:srgbClr val="00B050"/>
                </a:solidFill>
                <a:latin typeface="+mn-lt"/>
                <a:cs typeface="Courier New" panose="02070309020205020404" pitchFamily="49" charset="0"/>
              </a:rPr>
              <a:t>240  $a Disembodied voices</a:t>
            </a:r>
          </a:p>
          <a:p>
            <a:pPr eaLnBrk="1" hangingPunct="1"/>
            <a:r>
              <a:rPr lang="en-US" altLang="en-US" sz="2000" dirty="0">
                <a:latin typeface="+mn-lt"/>
                <a:cs typeface="Courier New" panose="02070309020205020404" pitchFamily="49" charset="0"/>
              </a:rPr>
              <a:t>245  $a </a:t>
            </a:r>
            <a:r>
              <a:rPr lang="en-US" altLang="en-US" sz="2000" dirty="0">
                <a:solidFill>
                  <a:srgbClr val="0000FF"/>
                </a:solidFill>
                <a:latin typeface="+mn-lt"/>
                <a:cs typeface="Courier New" panose="02070309020205020404" pitchFamily="49" charset="0"/>
              </a:rPr>
              <a:t>Divas in the convent </a:t>
            </a:r>
            <a:r>
              <a:rPr lang="en-US" altLang="en-US" sz="2000" dirty="0">
                <a:latin typeface="+mn-lt"/>
                <a:cs typeface="Courier New" panose="02070309020205020404" pitchFamily="49" charset="0"/>
              </a:rPr>
              <a:t>: $b nuns, music, and </a:t>
            </a:r>
            <a:r>
              <a:rPr lang="en-US" altLang="en-US" sz="2000" dirty="0" smtClean="0">
                <a:latin typeface="+mn-lt"/>
                <a:cs typeface="Courier New" panose="02070309020205020404" pitchFamily="49" charset="0"/>
              </a:rPr>
              <a:t>defiance </a:t>
            </a:r>
            <a:r>
              <a:rPr lang="en-US" altLang="en-US" sz="2000" dirty="0">
                <a:latin typeface="+mn-lt"/>
                <a:cs typeface="Courier New" panose="02070309020205020404" pitchFamily="49" charset="0"/>
              </a:rPr>
              <a:t>in seventeenth-century Italy / $c Craig </a:t>
            </a:r>
            <a:r>
              <a:rPr lang="en-US" altLang="en-US" sz="2000" dirty="0" smtClean="0">
                <a:latin typeface="+mn-lt"/>
                <a:cs typeface="Courier New" panose="02070309020205020404" pitchFamily="49" charset="0"/>
              </a:rPr>
              <a:t>A</a:t>
            </a:r>
            <a:r>
              <a:rPr lang="en-US" altLang="en-US" sz="2000" dirty="0">
                <a:latin typeface="+mn-lt"/>
                <a:cs typeface="Courier New" panose="02070309020205020404" pitchFamily="49" charset="0"/>
              </a:rPr>
              <a:t>. Monson.</a:t>
            </a:r>
          </a:p>
          <a:p>
            <a:pPr eaLnBrk="1" hangingPunct="1"/>
            <a:r>
              <a:rPr lang="en-US" altLang="en-US" sz="2000" dirty="0">
                <a:latin typeface="+mn-lt"/>
                <a:cs typeface="Courier New" panose="02070309020205020404" pitchFamily="49" charset="0"/>
              </a:rPr>
              <a:t>260  $a Chicago : $b University of Chicago Press, $c </a:t>
            </a:r>
            <a:r>
              <a:rPr lang="en-US" altLang="en-US" sz="2000" dirty="0" smtClean="0">
                <a:latin typeface="+mn-lt"/>
                <a:cs typeface="Courier New" panose="02070309020205020404" pitchFamily="49" charset="0"/>
              </a:rPr>
              <a:t>2012</a:t>
            </a:r>
            <a:r>
              <a:rPr lang="en-US" altLang="en-US" sz="2000" dirty="0">
                <a:latin typeface="+mn-lt"/>
                <a:cs typeface="Courier New" panose="02070309020205020404" pitchFamily="49" charset="0"/>
              </a:rPr>
              <a:t>.</a:t>
            </a:r>
          </a:p>
          <a:p>
            <a:pPr eaLnBrk="1" hangingPunct="1"/>
            <a:r>
              <a:rPr lang="en-US" altLang="en-US" sz="2000" dirty="0">
                <a:latin typeface="+mn-lt"/>
                <a:cs typeface="Courier New" panose="02070309020205020404" pitchFamily="49" charset="0"/>
              </a:rPr>
              <a:t>500  $a Revision of the author’s Disembodied voices.</a:t>
            </a:r>
          </a:p>
        </p:txBody>
      </p:sp>
      <p:sp>
        <p:nvSpPr>
          <p:cNvPr id="455685" name="AutoShape 5"/>
          <p:cNvSpPr>
            <a:spLocks noChangeArrowheads="1"/>
          </p:cNvSpPr>
          <p:nvPr/>
        </p:nvSpPr>
        <p:spPr bwMode="auto">
          <a:xfrm>
            <a:off x="1068387" y="1958083"/>
            <a:ext cx="304800" cy="2667000"/>
          </a:xfrm>
          <a:prstGeom prst="downArrow">
            <a:avLst>
              <a:gd name="adj1" fmla="val 50000"/>
              <a:gd name="adj2" fmla="val 21875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7" name="Footer Placeholder 3"/>
          <p:cNvSpPr>
            <a:spLocks noGrp="1"/>
          </p:cNvSpPr>
          <p:nvPr>
            <p:ph type="ftr" sz="quarter" idx="10"/>
          </p:nvPr>
        </p:nvSpPr>
        <p:spPr>
          <a:xfrm>
            <a:off x="228600" y="6356350"/>
            <a:ext cx="3886200" cy="36512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LC Training for RDA, module 3, slide. 70</a:t>
            </a:r>
            <a:endParaRPr lang="en-US" altLang="en-US" sz="1400" b="0" dirty="0"/>
          </a:p>
        </p:txBody>
      </p:sp>
    </p:spTree>
    <p:extLst>
      <p:ext uri="{BB962C8B-B14F-4D97-AF65-F5344CB8AC3E}">
        <p14:creationId xmlns:p14="http://schemas.microsoft.com/office/powerpoint/2010/main" val="2917261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966588B-0FAE-4E9C-9246-B78E7F11A15B}" type="slidenum">
              <a:rPr lang="en-US" altLang="en-US"/>
              <a:pPr eaLnBrk="1" hangingPunct="1"/>
              <a:t>39</a:t>
            </a:fld>
            <a:endParaRPr lang="en-US" altLang="en-US"/>
          </a:p>
        </p:txBody>
      </p:sp>
      <p:sp>
        <p:nvSpPr>
          <p:cNvPr id="74755" name="Rectangle 2"/>
          <p:cNvSpPr>
            <a:spLocks noGrp="1" noChangeArrowheads="1"/>
          </p:cNvSpPr>
          <p:nvPr>
            <p:ph type="title"/>
          </p:nvPr>
        </p:nvSpPr>
        <p:spPr/>
        <p:txBody>
          <a:bodyPr>
            <a:normAutofit fontScale="90000"/>
          </a:bodyPr>
          <a:lstStyle/>
          <a:p>
            <a:r>
              <a:rPr lang="en-US" altLang="en-US" sz="4000" dirty="0">
                <a:latin typeface="+mj-lt"/>
              </a:rPr>
              <a:t>Give it in 130/240: Example </a:t>
            </a:r>
            <a:r>
              <a:rPr lang="en-US" altLang="en-US" sz="4000" dirty="0" smtClean="0">
                <a:latin typeface="+mj-lt"/>
              </a:rPr>
              <a:t>2</a:t>
            </a:r>
            <a:r>
              <a:rPr lang="en-US" altLang="en-US" sz="3200" dirty="0">
                <a:latin typeface="+mj-lt"/>
              </a:rPr>
              <a:t/>
            </a:r>
            <a:br>
              <a:rPr lang="en-US" altLang="en-US" sz="3200" dirty="0">
                <a:latin typeface="+mj-lt"/>
              </a:rPr>
            </a:br>
            <a:r>
              <a:rPr lang="en-US" altLang="en-US" sz="3100" dirty="0">
                <a:latin typeface="+mj-lt"/>
              </a:rPr>
              <a:t>Revision with title proper changes</a:t>
            </a:r>
            <a:endParaRPr lang="en-US" altLang="en-US" sz="3100" b="1" dirty="0" smtClean="0">
              <a:latin typeface="+mj-lt"/>
            </a:endParaRPr>
          </a:p>
        </p:txBody>
      </p:sp>
      <p:sp>
        <p:nvSpPr>
          <p:cNvPr id="74756" name="Rectangle 3"/>
          <p:cNvSpPr>
            <a:spLocks noGrp="1" noChangeArrowheads="1"/>
          </p:cNvSpPr>
          <p:nvPr>
            <p:ph type="body" idx="1"/>
          </p:nvPr>
        </p:nvSpPr>
        <p:spPr>
          <a:xfrm>
            <a:off x="839787" y="1339850"/>
            <a:ext cx="7464425" cy="685800"/>
          </a:xfrm>
        </p:spPr>
        <p:txBody>
          <a:bodyPr/>
          <a:lstStyle/>
          <a:p>
            <a:r>
              <a:rPr lang="en-US" altLang="en-US" dirty="0" smtClean="0">
                <a:latin typeface="Calibri" panose="020F0502020204030204" pitchFamily="34" charset="0"/>
              </a:rPr>
              <a:t>New Title, Content Revised – New Expression</a:t>
            </a:r>
            <a:endParaRPr lang="en-US" altLang="en-US" i="1" dirty="0">
              <a:latin typeface="Calibri" panose="020F0502020204030204" pitchFamily="34" charset="0"/>
            </a:endParaRPr>
          </a:p>
        </p:txBody>
      </p:sp>
      <p:sp>
        <p:nvSpPr>
          <p:cNvPr id="74757" name="Text Box 4"/>
          <p:cNvSpPr txBox="1">
            <a:spLocks noChangeArrowheads="1"/>
          </p:cNvSpPr>
          <p:nvPr/>
        </p:nvSpPr>
        <p:spPr bwMode="auto">
          <a:xfrm>
            <a:off x="457200" y="2054822"/>
            <a:ext cx="8229600" cy="378565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2000" i="1" dirty="0">
                <a:solidFill>
                  <a:schemeClr val="tx2"/>
                </a:solidFill>
                <a:latin typeface="+mn-lt"/>
              </a:rPr>
              <a:t>Original:</a:t>
            </a:r>
          </a:p>
          <a:p>
            <a:pPr eaLnBrk="1" hangingPunct="1"/>
            <a:r>
              <a:rPr lang="en-US" altLang="en-US" sz="2000" dirty="0">
                <a:latin typeface="+mn-lt"/>
                <a:cs typeface="Courier New" panose="02070309020205020404" pitchFamily="49" charset="0"/>
              </a:rPr>
              <a:t>245  $a </a:t>
            </a:r>
            <a:r>
              <a:rPr lang="en-US" altLang="en-US" sz="2000" dirty="0">
                <a:solidFill>
                  <a:srgbClr val="00B050"/>
                </a:solidFill>
                <a:latin typeface="+mn-lt"/>
                <a:cs typeface="Courier New" panose="02070309020205020404" pitchFamily="49" charset="0"/>
              </a:rPr>
              <a:t>Contemporary art and multicultural education </a:t>
            </a:r>
            <a:r>
              <a:rPr lang="en-US" altLang="en-US" sz="2000" dirty="0">
                <a:latin typeface="+mn-lt"/>
                <a:cs typeface="Courier New" panose="02070309020205020404" pitchFamily="49" charset="0"/>
              </a:rPr>
              <a:t>/ $c 	  edited by Susan </a:t>
            </a:r>
            <a:r>
              <a:rPr lang="en-US" altLang="en-US" sz="2000" dirty="0" err="1">
                <a:latin typeface="+mn-lt"/>
                <a:cs typeface="Courier New" panose="02070309020205020404" pitchFamily="49" charset="0"/>
              </a:rPr>
              <a:t>Cahan</a:t>
            </a:r>
            <a:r>
              <a:rPr lang="en-US" altLang="en-US" sz="2000" dirty="0">
                <a:latin typeface="+mn-lt"/>
                <a:cs typeface="Courier New" panose="02070309020205020404" pitchFamily="49" charset="0"/>
              </a:rPr>
              <a:t> and </a:t>
            </a:r>
            <a:r>
              <a:rPr lang="en-US" altLang="en-US" sz="2000" dirty="0" err="1">
                <a:latin typeface="+mn-lt"/>
                <a:cs typeface="Courier New" panose="02070309020205020404" pitchFamily="49" charset="0"/>
              </a:rPr>
              <a:t>Zoya</a:t>
            </a:r>
            <a:r>
              <a:rPr lang="en-US" altLang="en-US" sz="2000" dirty="0">
                <a:latin typeface="+mn-lt"/>
                <a:cs typeface="Courier New" panose="02070309020205020404" pitchFamily="49" charset="0"/>
              </a:rPr>
              <a:t> </a:t>
            </a:r>
            <a:r>
              <a:rPr lang="en-US" altLang="en-US" sz="2000" dirty="0" err="1">
                <a:latin typeface="+mn-lt"/>
                <a:cs typeface="Courier New" panose="02070309020205020404" pitchFamily="49" charset="0"/>
              </a:rPr>
              <a:t>Kucor</a:t>
            </a:r>
            <a:r>
              <a:rPr lang="en-US" altLang="en-US" sz="2000" dirty="0">
                <a:latin typeface="+mn-lt"/>
                <a:cs typeface="Courier New" panose="02070309020205020404" pitchFamily="49" charset="0"/>
              </a:rPr>
              <a:t>.</a:t>
            </a:r>
          </a:p>
          <a:p>
            <a:pPr eaLnBrk="1" hangingPunct="1">
              <a:buFontTx/>
              <a:buAutoNum type="arabicPlain" startAt="260"/>
            </a:pPr>
            <a:r>
              <a:rPr lang="en-US" altLang="en-US" sz="2000" dirty="0">
                <a:latin typeface="+mn-lt"/>
                <a:cs typeface="Courier New" panose="02070309020205020404" pitchFamily="49" charset="0"/>
              </a:rPr>
              <a:t>  $a New York : $b New Museum of Contemporary Art : $b 	  Routledge, $c 1996.</a:t>
            </a:r>
          </a:p>
          <a:p>
            <a:pPr marL="0" indent="0" eaLnBrk="1" hangingPunct="1"/>
            <a:endParaRPr lang="en-US" altLang="en-US" sz="2000" dirty="0">
              <a:latin typeface="+mn-lt"/>
              <a:cs typeface="Courier New" panose="02070309020205020404" pitchFamily="49" charset="0"/>
            </a:endParaRPr>
          </a:p>
          <a:p>
            <a:pPr algn="ctr" eaLnBrk="1" hangingPunct="1"/>
            <a:r>
              <a:rPr lang="en-US" altLang="en-US" sz="2000" i="1" dirty="0">
                <a:solidFill>
                  <a:schemeClr val="tx2"/>
                </a:solidFill>
                <a:latin typeface="+mn-lt"/>
              </a:rPr>
              <a:t>Revision:</a:t>
            </a:r>
            <a:endParaRPr lang="en-US" altLang="en-US" sz="2000" dirty="0">
              <a:solidFill>
                <a:schemeClr val="tx2"/>
              </a:solidFill>
              <a:latin typeface="+mn-lt"/>
            </a:endParaRPr>
          </a:p>
          <a:p>
            <a:pPr eaLnBrk="1" hangingPunct="1"/>
            <a:r>
              <a:rPr lang="en-US" altLang="en-US" sz="2000" dirty="0">
                <a:latin typeface="+mn-lt"/>
                <a:cs typeface="Courier New" panose="02070309020205020404" pitchFamily="49" charset="0"/>
              </a:rPr>
              <a:t>130  $a </a:t>
            </a:r>
            <a:r>
              <a:rPr lang="en-US" altLang="en-US" sz="2000" dirty="0">
                <a:solidFill>
                  <a:srgbClr val="00B050"/>
                </a:solidFill>
                <a:latin typeface="+mn-lt"/>
                <a:cs typeface="Courier New" panose="02070309020205020404" pitchFamily="49" charset="0"/>
              </a:rPr>
              <a:t>Contemporary art and multicultural education</a:t>
            </a:r>
          </a:p>
          <a:p>
            <a:pPr eaLnBrk="1" hangingPunct="1"/>
            <a:r>
              <a:rPr lang="en-US" altLang="en-US" sz="2000" dirty="0">
                <a:latin typeface="+mn-lt"/>
                <a:cs typeface="Courier New" panose="02070309020205020404" pitchFamily="49" charset="0"/>
              </a:rPr>
              <a:t>245  $a </a:t>
            </a:r>
            <a:r>
              <a:rPr lang="en-US" altLang="en-US" sz="2000" dirty="0">
                <a:solidFill>
                  <a:srgbClr val="0000FF"/>
                </a:solidFill>
                <a:latin typeface="+mn-lt"/>
                <a:cs typeface="Courier New" panose="02070309020205020404" pitchFamily="49" charset="0"/>
              </a:rPr>
              <a:t>Rethinking Contemporary Art and Multicultural 	  Education </a:t>
            </a:r>
            <a:r>
              <a:rPr lang="en-US" altLang="en-US" sz="2000" dirty="0">
                <a:latin typeface="+mn-lt"/>
                <a:cs typeface="Courier New" panose="02070309020205020404" pitchFamily="49" charset="0"/>
              </a:rPr>
              <a:t>/ $c The New Museum of Contemporary Art.</a:t>
            </a:r>
          </a:p>
          <a:p>
            <a:pPr eaLnBrk="1" hangingPunct="1"/>
            <a:r>
              <a:rPr lang="en-US" altLang="en-US" sz="2000" dirty="0">
                <a:latin typeface="+mn-lt"/>
                <a:cs typeface="Courier New" panose="02070309020205020404" pitchFamily="49" charset="0"/>
              </a:rPr>
              <a:t>250  $a Fully revised second edition.</a:t>
            </a:r>
          </a:p>
          <a:p>
            <a:pPr eaLnBrk="1" hangingPunct="1"/>
            <a:r>
              <a:rPr lang="en-US" altLang="en-US" sz="2000" dirty="0">
                <a:latin typeface="+mn-lt"/>
                <a:cs typeface="Courier New" panose="02070309020205020404" pitchFamily="49" charset="0"/>
              </a:rPr>
              <a:t>260  $a New York, NY : $b Routledge, $c 2011.</a:t>
            </a:r>
          </a:p>
        </p:txBody>
      </p:sp>
      <p:sp>
        <p:nvSpPr>
          <p:cNvPr id="457733" name="AutoShape 5"/>
          <p:cNvSpPr>
            <a:spLocks noChangeArrowheads="1"/>
          </p:cNvSpPr>
          <p:nvPr/>
        </p:nvSpPr>
        <p:spPr bwMode="auto">
          <a:xfrm>
            <a:off x="876300" y="2063750"/>
            <a:ext cx="228600" cy="2362200"/>
          </a:xfrm>
          <a:prstGeom prst="downArrow">
            <a:avLst>
              <a:gd name="adj1" fmla="val 50000"/>
              <a:gd name="adj2" fmla="val 258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8" name="Footer Placeholder 3"/>
          <p:cNvSpPr>
            <a:spLocks noGrp="1"/>
          </p:cNvSpPr>
          <p:nvPr>
            <p:ph type="ftr" sz="quarter" idx="10"/>
          </p:nvPr>
        </p:nvSpPr>
        <p:spPr>
          <a:xfrm>
            <a:off x="480317" y="5991225"/>
            <a:ext cx="3886200" cy="36512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LC Training for RDA, module 3, slide 71</a:t>
            </a:r>
            <a:endParaRPr lang="en-US" altLang="en-US" sz="1400" b="0" dirty="0"/>
          </a:p>
        </p:txBody>
      </p:sp>
    </p:spTree>
    <p:extLst>
      <p:ext uri="{BB962C8B-B14F-4D97-AF65-F5344CB8AC3E}">
        <p14:creationId xmlns:p14="http://schemas.microsoft.com/office/powerpoint/2010/main" val="65237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1" y="76200"/>
            <a:ext cx="6553200" cy="914400"/>
          </a:xfrm>
        </p:spPr>
        <p:txBody>
          <a:bodyPr>
            <a:noAutofit/>
          </a:bodyPr>
          <a:lstStyle/>
          <a:p>
            <a:r>
              <a:rPr lang="en-US" sz="3000" dirty="0" smtClean="0">
                <a:latin typeface="+mn-lt"/>
              </a:rPr>
              <a:t>RDA Instructions on WEMI Relationships</a:t>
            </a:r>
            <a:endParaRPr lang="en-US" sz="3000" dirty="0">
              <a:latin typeface="+mn-lt"/>
            </a:endParaRP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latin typeface="+mn-lt"/>
              </a:rPr>
              <a:t>RDA Section 8</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latin typeface="+mn-lt"/>
              </a:rPr>
              <a:t>RDA Section 1 </a:t>
            </a:r>
          </a:p>
          <a:p>
            <a:pPr marL="0" indent="0">
              <a:buNone/>
            </a:pPr>
            <a:endParaRPr lang="en-US" dirty="0"/>
          </a:p>
        </p:txBody>
      </p:sp>
      <p:sp>
        <p:nvSpPr>
          <p:cNvPr id="5" name="Content Placeholder 4"/>
          <p:cNvSpPr>
            <a:spLocks noGrp="1"/>
          </p:cNvSpPr>
          <p:nvPr>
            <p:ph sz="half" idx="2"/>
          </p:nvPr>
        </p:nvSpPr>
        <p:spPr/>
        <p:txBody>
          <a:bodyPr>
            <a:normAutofit fontScale="77500" lnSpcReduction="20000"/>
          </a:bodyPr>
          <a:lstStyle/>
          <a:p>
            <a:pPr marL="0" indent="0">
              <a:buNone/>
            </a:pPr>
            <a:r>
              <a:rPr lang="en-US" dirty="0" smtClean="0">
                <a:latin typeface="+mn-lt"/>
              </a:rPr>
              <a:t>RDA Section 5 &amp; 6</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latin typeface="+mn-lt"/>
              </a:rPr>
              <a:t>RDA Appendices J &amp; I on Relationship Designators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4</a:t>
            </a:fld>
            <a:endParaRPr lang="en-US"/>
          </a:p>
        </p:txBody>
      </p:sp>
      <p:pic>
        <p:nvPicPr>
          <p:cNvPr id="6" name="Picture 5"/>
          <p:cNvPicPr>
            <a:picLocks noChangeAspect="1"/>
          </p:cNvPicPr>
          <p:nvPr/>
        </p:nvPicPr>
        <p:blipFill>
          <a:blip r:embed="rId2"/>
          <a:stretch>
            <a:fillRect/>
          </a:stretch>
        </p:blipFill>
        <p:spPr>
          <a:xfrm>
            <a:off x="381000" y="1676400"/>
            <a:ext cx="3590925" cy="2505075"/>
          </a:xfrm>
          <a:prstGeom prst="rect">
            <a:avLst/>
          </a:prstGeom>
        </p:spPr>
      </p:pic>
      <p:pic>
        <p:nvPicPr>
          <p:cNvPr id="8" name="Picture 7"/>
          <p:cNvPicPr>
            <a:picLocks noChangeAspect="1"/>
          </p:cNvPicPr>
          <p:nvPr/>
        </p:nvPicPr>
        <p:blipFill>
          <a:blip r:embed="rId3"/>
          <a:stretch>
            <a:fillRect/>
          </a:stretch>
        </p:blipFill>
        <p:spPr>
          <a:xfrm>
            <a:off x="4654033" y="1524000"/>
            <a:ext cx="3804167" cy="3633193"/>
          </a:xfrm>
          <a:prstGeom prst="rect">
            <a:avLst/>
          </a:prstGeom>
        </p:spPr>
      </p:pic>
      <p:pic>
        <p:nvPicPr>
          <p:cNvPr id="9" name="Picture 8"/>
          <p:cNvPicPr>
            <a:picLocks noChangeAspect="1"/>
          </p:cNvPicPr>
          <p:nvPr/>
        </p:nvPicPr>
        <p:blipFill>
          <a:blip r:embed="rId4"/>
          <a:stretch>
            <a:fillRect/>
          </a:stretch>
        </p:blipFill>
        <p:spPr>
          <a:xfrm>
            <a:off x="309563" y="4745039"/>
            <a:ext cx="4033837" cy="1323318"/>
          </a:xfrm>
          <a:prstGeom prst="rect">
            <a:avLst/>
          </a:prstGeom>
        </p:spPr>
      </p:pic>
    </p:spTree>
    <p:extLst>
      <p:ext uri="{BB962C8B-B14F-4D97-AF65-F5344CB8AC3E}">
        <p14:creationId xmlns:p14="http://schemas.microsoft.com/office/powerpoint/2010/main" val="1932925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64DD835-9FDA-4340-9DBB-9A508F619AE6}" type="slidenum">
              <a:rPr lang="en-US" altLang="en-US"/>
              <a:pPr eaLnBrk="1" hangingPunct="1"/>
              <a:t>40</a:t>
            </a:fld>
            <a:endParaRPr lang="en-US" altLang="en-US"/>
          </a:p>
        </p:txBody>
      </p:sp>
      <p:sp>
        <p:nvSpPr>
          <p:cNvPr id="73731" name="Rectangle 2"/>
          <p:cNvSpPr>
            <a:spLocks noGrp="1" noChangeArrowheads="1"/>
          </p:cNvSpPr>
          <p:nvPr>
            <p:ph type="title"/>
          </p:nvPr>
        </p:nvSpPr>
        <p:spPr/>
        <p:txBody>
          <a:bodyPr>
            <a:normAutofit fontScale="90000"/>
          </a:bodyPr>
          <a:lstStyle/>
          <a:p>
            <a:r>
              <a:rPr lang="en-US" altLang="en-US" sz="3200" dirty="0">
                <a:latin typeface="Calibri" panose="020F0502020204030204" pitchFamily="34" charset="0"/>
              </a:rPr>
              <a:t>Give it in 130/240: </a:t>
            </a:r>
            <a:r>
              <a:rPr lang="en-US" altLang="en-US" sz="3200" dirty="0" smtClean="0">
                <a:latin typeface="Calibri" panose="020F0502020204030204" pitchFamily="34" charset="0"/>
              </a:rPr>
              <a:t>Example</a:t>
            </a:r>
            <a:r>
              <a:rPr lang="en-US" altLang="en-US" sz="3200" dirty="0">
                <a:latin typeface="Calibri" panose="020F0502020204030204" pitchFamily="34" charset="0"/>
              </a:rPr>
              <a:t/>
            </a:r>
            <a:br>
              <a:rPr lang="en-US" altLang="en-US" sz="3200" dirty="0">
                <a:latin typeface="Calibri" panose="020F0502020204030204" pitchFamily="34" charset="0"/>
              </a:rPr>
            </a:br>
            <a:r>
              <a:rPr lang="en-US" altLang="en-US" sz="3200" dirty="0" smtClean="0">
                <a:latin typeface="Calibri" panose="020F0502020204030204" pitchFamily="34" charset="0"/>
              </a:rPr>
              <a:t>Translation</a:t>
            </a:r>
          </a:p>
        </p:txBody>
      </p:sp>
      <p:sp>
        <p:nvSpPr>
          <p:cNvPr id="73732" name="Rectangle 3"/>
          <p:cNvSpPr>
            <a:spLocks noGrp="1" noChangeArrowheads="1"/>
          </p:cNvSpPr>
          <p:nvPr>
            <p:ph type="body" idx="1"/>
          </p:nvPr>
        </p:nvSpPr>
        <p:spPr>
          <a:xfrm>
            <a:off x="1068387" y="1257300"/>
            <a:ext cx="7464425" cy="647700"/>
          </a:xfrm>
        </p:spPr>
        <p:txBody>
          <a:bodyPr>
            <a:normAutofit/>
          </a:bodyPr>
          <a:lstStyle/>
          <a:p>
            <a:r>
              <a:rPr lang="en-US" altLang="en-US" dirty="0" smtClean="0">
                <a:latin typeface="+mn-lt"/>
              </a:rPr>
              <a:t>Translation – New </a:t>
            </a:r>
            <a:r>
              <a:rPr lang="en-US" altLang="en-US" dirty="0">
                <a:latin typeface="+mn-lt"/>
              </a:rPr>
              <a:t>Expression</a:t>
            </a:r>
            <a:endParaRPr lang="en-US" altLang="en-US" sz="2800" i="1" dirty="0" smtClean="0">
              <a:latin typeface="+mn-lt"/>
            </a:endParaRPr>
          </a:p>
        </p:txBody>
      </p:sp>
      <p:sp>
        <p:nvSpPr>
          <p:cNvPr id="73733" name="Text Box 4"/>
          <p:cNvSpPr txBox="1">
            <a:spLocks noChangeArrowheads="1"/>
          </p:cNvSpPr>
          <p:nvPr/>
        </p:nvSpPr>
        <p:spPr bwMode="auto">
          <a:xfrm>
            <a:off x="685799" y="2125572"/>
            <a:ext cx="7772401" cy="1846659"/>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000" dirty="0" smtClean="0">
                <a:latin typeface="+mn-lt"/>
                <a:cs typeface="Courier New" panose="02070309020205020404" pitchFamily="49" charset="0"/>
              </a:rPr>
              <a:t>100   $</a:t>
            </a:r>
            <a:r>
              <a:rPr lang="en-US" altLang="en-US" sz="2000" dirty="0">
                <a:latin typeface="+mn-lt"/>
                <a:cs typeface="Courier New" panose="02070309020205020404" pitchFamily="49" charset="0"/>
              </a:rPr>
              <a:t>a </a:t>
            </a:r>
            <a:r>
              <a:rPr lang="en-US" sz="2000" dirty="0">
                <a:latin typeface="+mn-lt"/>
                <a:cs typeface="Courier New" panose="02070309020205020404" pitchFamily="49" charset="0"/>
              </a:rPr>
              <a:t>Rousseau, Jean-Jacques, $d 1712-1778</a:t>
            </a:r>
            <a:r>
              <a:rPr lang="en-US" altLang="en-US" sz="2000" dirty="0">
                <a:latin typeface="+mn-lt"/>
                <a:cs typeface="Courier New" panose="02070309020205020404" pitchFamily="49" charset="0"/>
              </a:rPr>
              <a:t>. </a:t>
            </a:r>
            <a:endParaRPr lang="en-US" altLang="en-US" sz="2000" dirty="0" smtClean="0">
              <a:latin typeface="+mn-lt"/>
              <a:cs typeface="Courier New" panose="02070309020205020404" pitchFamily="49" charset="0"/>
            </a:endParaRPr>
          </a:p>
          <a:p>
            <a:pPr eaLnBrk="1" hangingPunct="1"/>
            <a:r>
              <a:rPr lang="en-US" altLang="en-US" sz="2000" dirty="0" smtClean="0">
                <a:latin typeface="+mn-lt"/>
                <a:cs typeface="Courier New" panose="02070309020205020404" pitchFamily="49" charset="0"/>
              </a:rPr>
              <a:t>245   $a </a:t>
            </a:r>
            <a:r>
              <a:rPr lang="fr-FR" altLang="en-US" sz="2000" dirty="0" err="1">
                <a:latin typeface="+mn-lt"/>
                <a:cs typeface="Courier New" panose="02070309020205020404" pitchFamily="49" charset="0"/>
              </a:rPr>
              <a:t>Considérations</a:t>
            </a:r>
            <a:r>
              <a:rPr lang="fr-FR" altLang="en-US" sz="2000" dirty="0">
                <a:latin typeface="+mn-lt"/>
                <a:cs typeface="Courier New" panose="02070309020205020404" pitchFamily="49" charset="0"/>
              </a:rPr>
              <a:t> sur le gouvernement de </a:t>
            </a:r>
            <a:r>
              <a:rPr lang="fr-FR" altLang="en-US" sz="2000" dirty="0" smtClean="0">
                <a:latin typeface="+mn-lt"/>
                <a:cs typeface="Courier New" panose="02070309020205020404" pitchFamily="49" charset="0"/>
              </a:rPr>
              <a:t>Pologne </a:t>
            </a:r>
            <a:r>
              <a:rPr lang="fr-FR" altLang="en-US" sz="2000" dirty="0">
                <a:latin typeface="+mn-lt"/>
                <a:cs typeface="Courier New" panose="02070309020205020404" pitchFamily="49" charset="0"/>
              </a:rPr>
              <a:t>: </a:t>
            </a:r>
            <a:r>
              <a:rPr lang="fr-FR" altLang="en-US" sz="2000" dirty="0" smtClean="0">
                <a:latin typeface="+mn-lt"/>
                <a:cs typeface="Courier New" panose="02070309020205020404" pitchFamily="49" charset="0"/>
              </a:rPr>
              <a:t>$b </a:t>
            </a:r>
            <a:r>
              <a:rPr lang="fr-FR" altLang="en-US" sz="2000" dirty="0">
                <a:latin typeface="+mn-lt"/>
                <a:cs typeface="Courier New" panose="02070309020205020404" pitchFamily="49" charset="0"/>
              </a:rPr>
              <a:t>et sur sa </a:t>
            </a:r>
            <a:r>
              <a:rPr lang="fr-FR" altLang="en-US" sz="2000" dirty="0" err="1">
                <a:latin typeface="+mn-lt"/>
                <a:cs typeface="Courier New" panose="02070309020205020404" pitchFamily="49" charset="0"/>
              </a:rPr>
              <a:t>réformation</a:t>
            </a:r>
            <a:r>
              <a:rPr lang="fr-FR" altLang="en-US" sz="2000" dirty="0">
                <a:latin typeface="+mn-lt"/>
                <a:cs typeface="Courier New" panose="02070309020205020404" pitchFamily="49" charset="0"/>
              </a:rPr>
              <a:t> </a:t>
            </a:r>
            <a:r>
              <a:rPr lang="fr-FR" altLang="en-US" sz="2000" dirty="0" err="1">
                <a:latin typeface="+mn-lt"/>
                <a:cs typeface="Courier New" panose="02070309020205020404" pitchFamily="49" charset="0"/>
              </a:rPr>
              <a:t>projettée</a:t>
            </a:r>
            <a:r>
              <a:rPr lang="fr-FR" altLang="en-US" sz="2000" dirty="0">
                <a:latin typeface="+mn-lt"/>
                <a:cs typeface="Courier New" panose="02070309020205020404" pitchFamily="49" charset="0"/>
              </a:rPr>
              <a:t>. Par J.J. Rousseau. </a:t>
            </a:r>
            <a:endParaRPr lang="fr-FR" altLang="en-US" sz="2000" dirty="0" smtClean="0">
              <a:latin typeface="+mn-lt"/>
              <a:cs typeface="Courier New" panose="02070309020205020404" pitchFamily="49" charset="0"/>
            </a:endParaRPr>
          </a:p>
          <a:p>
            <a:pPr eaLnBrk="1" hangingPunct="1"/>
            <a:endParaRPr lang="fr-FR" altLang="en-US" b="1" dirty="0" smtClean="0">
              <a:latin typeface="+mn-lt"/>
              <a:cs typeface="Courier New" panose="02070309020205020404" pitchFamily="49" charset="0"/>
            </a:endParaRPr>
          </a:p>
          <a:p>
            <a:pPr algn="ctr" eaLnBrk="1" hangingPunct="1"/>
            <a:r>
              <a:rPr lang="en-US" altLang="en-US" i="1" dirty="0" smtClean="0">
                <a:solidFill>
                  <a:srgbClr val="7030A0"/>
                </a:solidFill>
              </a:rPr>
              <a:t>[Original</a:t>
            </a:r>
            <a:r>
              <a:rPr lang="en-US" altLang="en-US" i="1" dirty="0">
                <a:solidFill>
                  <a:srgbClr val="7030A0"/>
                </a:solidFill>
              </a:rPr>
              <a:t>]</a:t>
            </a:r>
          </a:p>
          <a:p>
            <a:pPr eaLnBrk="1" hangingPunct="1"/>
            <a:endParaRPr lang="fr-FR" altLang="en-US" b="1" dirty="0" smtClean="0">
              <a:latin typeface="+mn-lt"/>
              <a:cs typeface="Courier New" panose="02070309020205020404" pitchFamily="49" charset="0"/>
            </a:endParaRPr>
          </a:p>
        </p:txBody>
      </p:sp>
      <p:sp>
        <p:nvSpPr>
          <p:cNvPr id="455685" name="AutoShape 5"/>
          <p:cNvSpPr>
            <a:spLocks noChangeArrowheads="1"/>
          </p:cNvSpPr>
          <p:nvPr/>
        </p:nvSpPr>
        <p:spPr bwMode="auto">
          <a:xfrm>
            <a:off x="1069243" y="1905000"/>
            <a:ext cx="304800" cy="2897740"/>
          </a:xfrm>
          <a:prstGeom prst="downArrow">
            <a:avLst>
              <a:gd name="adj1" fmla="val 50000"/>
              <a:gd name="adj2" fmla="val 21875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7" name="Text Box 4"/>
          <p:cNvSpPr txBox="1">
            <a:spLocks noChangeArrowheads="1"/>
          </p:cNvSpPr>
          <p:nvPr/>
        </p:nvSpPr>
        <p:spPr bwMode="auto">
          <a:xfrm>
            <a:off x="685799" y="4289119"/>
            <a:ext cx="7772401" cy="193899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000" dirty="0" smtClean="0">
                <a:latin typeface="+mn-lt"/>
                <a:cs typeface="Courier New" panose="02070309020205020404" pitchFamily="49" charset="0"/>
              </a:rPr>
              <a:t>100   </a:t>
            </a:r>
            <a:r>
              <a:rPr lang="en-US" altLang="en-US" sz="2000" dirty="0">
                <a:latin typeface="+mn-lt"/>
                <a:cs typeface="Courier New" panose="02070309020205020404" pitchFamily="49" charset="0"/>
              </a:rPr>
              <a:t>$a </a:t>
            </a:r>
            <a:r>
              <a:rPr lang="en-US" sz="2000" dirty="0">
                <a:latin typeface="+mn-lt"/>
                <a:cs typeface="Courier New" panose="02070309020205020404" pitchFamily="49" charset="0"/>
              </a:rPr>
              <a:t>Rousseau, </a:t>
            </a:r>
            <a:r>
              <a:rPr lang="en-US" sz="2000" dirty="0" smtClean="0">
                <a:latin typeface="+mn-lt"/>
                <a:cs typeface="Courier New" panose="02070309020205020404" pitchFamily="49" charset="0"/>
              </a:rPr>
              <a:t>Jean-Jacques, </a:t>
            </a:r>
            <a:r>
              <a:rPr lang="en-US" sz="2000" dirty="0">
                <a:latin typeface="+mn-lt"/>
                <a:cs typeface="Courier New" panose="02070309020205020404" pitchFamily="49" charset="0"/>
              </a:rPr>
              <a:t>$d 1712-1778</a:t>
            </a:r>
            <a:r>
              <a:rPr lang="en-US" altLang="en-US" sz="2000" dirty="0" smtClean="0">
                <a:latin typeface="+mn-lt"/>
                <a:cs typeface="Courier New" panose="02070309020205020404" pitchFamily="49" charset="0"/>
              </a:rPr>
              <a:t>. </a:t>
            </a:r>
            <a:endParaRPr lang="en-US" altLang="en-US" sz="2000" dirty="0">
              <a:latin typeface="+mn-lt"/>
              <a:cs typeface="Courier New" panose="02070309020205020404" pitchFamily="49" charset="0"/>
            </a:endParaRPr>
          </a:p>
          <a:p>
            <a:pPr marL="0" lvl="2" indent="0" eaLnBrk="1" hangingPunct="1"/>
            <a:r>
              <a:rPr lang="en-US" altLang="en-US" sz="2000" dirty="0">
                <a:solidFill>
                  <a:srgbClr val="00B050"/>
                </a:solidFill>
                <a:latin typeface="+mn-lt"/>
                <a:cs typeface="Courier New" panose="02070309020205020404" pitchFamily="49" charset="0"/>
              </a:rPr>
              <a:t>240 </a:t>
            </a:r>
            <a:r>
              <a:rPr lang="en-US" altLang="en-US" sz="2000" dirty="0" smtClean="0">
                <a:solidFill>
                  <a:srgbClr val="00B050"/>
                </a:solidFill>
                <a:latin typeface="+mn-lt"/>
                <a:cs typeface="Courier New" panose="02070309020205020404" pitchFamily="49" charset="0"/>
              </a:rPr>
              <a:t>  </a:t>
            </a:r>
            <a:r>
              <a:rPr lang="en-US" altLang="en-US" sz="2000" dirty="0">
                <a:solidFill>
                  <a:srgbClr val="00B050"/>
                </a:solidFill>
                <a:latin typeface="+mn-lt"/>
                <a:cs typeface="Courier New" panose="02070309020205020404" pitchFamily="49" charset="0"/>
              </a:rPr>
              <a:t>$a </a:t>
            </a:r>
            <a:r>
              <a:rPr lang="en-US" sz="2000" dirty="0" err="1">
                <a:solidFill>
                  <a:srgbClr val="00B050"/>
                </a:solidFill>
                <a:latin typeface="+mn-lt"/>
                <a:cs typeface="Courier New" panose="02070309020205020404" pitchFamily="49" charset="0"/>
              </a:rPr>
              <a:t>Considérations</a:t>
            </a:r>
            <a:r>
              <a:rPr lang="en-US" sz="2000" dirty="0">
                <a:solidFill>
                  <a:srgbClr val="00B050"/>
                </a:solidFill>
                <a:latin typeface="+mn-lt"/>
                <a:cs typeface="Courier New" panose="02070309020205020404" pitchFamily="49" charset="0"/>
              </a:rPr>
              <a:t> </a:t>
            </a:r>
            <a:r>
              <a:rPr lang="en-US" sz="2000" dirty="0" err="1">
                <a:solidFill>
                  <a:srgbClr val="00B050"/>
                </a:solidFill>
                <a:latin typeface="+mn-lt"/>
                <a:cs typeface="Courier New" panose="02070309020205020404" pitchFamily="49" charset="0"/>
              </a:rPr>
              <a:t>sur</a:t>
            </a:r>
            <a:r>
              <a:rPr lang="en-US" sz="2000" dirty="0">
                <a:solidFill>
                  <a:srgbClr val="00B050"/>
                </a:solidFill>
                <a:latin typeface="+mn-lt"/>
                <a:cs typeface="Courier New" panose="02070309020205020404" pitchFamily="49" charset="0"/>
              </a:rPr>
              <a:t> le </a:t>
            </a:r>
            <a:r>
              <a:rPr lang="en-US" sz="2000" dirty="0" err="1">
                <a:solidFill>
                  <a:srgbClr val="00B050"/>
                </a:solidFill>
                <a:latin typeface="+mn-lt"/>
                <a:cs typeface="Courier New" panose="02070309020205020404" pitchFamily="49" charset="0"/>
              </a:rPr>
              <a:t>gouvernement</a:t>
            </a:r>
            <a:r>
              <a:rPr lang="en-US" sz="2000" dirty="0">
                <a:solidFill>
                  <a:srgbClr val="00B050"/>
                </a:solidFill>
                <a:latin typeface="+mn-lt"/>
                <a:cs typeface="Courier New" panose="02070309020205020404" pitchFamily="49" charset="0"/>
              </a:rPr>
              <a:t> de </a:t>
            </a:r>
            <a:r>
              <a:rPr lang="en-US" sz="2000" dirty="0" err="1">
                <a:solidFill>
                  <a:srgbClr val="00B050"/>
                </a:solidFill>
                <a:latin typeface="+mn-lt"/>
                <a:cs typeface="Courier New" panose="02070309020205020404" pitchFamily="49" charset="0"/>
              </a:rPr>
              <a:t>Pologne</a:t>
            </a:r>
            <a:r>
              <a:rPr lang="en-US" sz="2000" dirty="0">
                <a:latin typeface="+mn-lt"/>
                <a:cs typeface="Courier New" panose="02070309020205020404" pitchFamily="49" charset="0"/>
              </a:rPr>
              <a:t>. </a:t>
            </a:r>
            <a:r>
              <a:rPr lang="en-US" sz="2000" dirty="0">
                <a:solidFill>
                  <a:srgbClr val="0000FF"/>
                </a:solidFill>
                <a:latin typeface="+mn-lt"/>
                <a:cs typeface="Courier New" panose="02070309020205020404" pitchFamily="49" charset="0"/>
              </a:rPr>
              <a:t>$l English </a:t>
            </a:r>
          </a:p>
          <a:p>
            <a:pPr marL="57150" indent="-342900">
              <a:buAutoNum type="arabicPlain" startAt="245"/>
            </a:pPr>
            <a:r>
              <a:rPr lang="en-US" altLang="en-US" sz="2000" dirty="0" smtClean="0">
                <a:latin typeface="+mn-lt"/>
                <a:cs typeface="Courier New" panose="02070309020205020404" pitchFamily="49" charset="0"/>
              </a:rPr>
              <a:t>$</a:t>
            </a:r>
            <a:r>
              <a:rPr lang="en-US" altLang="en-US" sz="2000" dirty="0">
                <a:latin typeface="+mn-lt"/>
                <a:cs typeface="Courier New" panose="02070309020205020404" pitchFamily="49" charset="0"/>
              </a:rPr>
              <a:t>a </a:t>
            </a:r>
            <a:r>
              <a:rPr lang="en-US" sz="2000" dirty="0">
                <a:latin typeface="+mn-lt"/>
                <a:cs typeface="Courier New" panose="02070309020205020404" pitchFamily="49" charset="0"/>
              </a:rPr>
              <a:t>Considerations on the government of Poland /$c by Jean-Jacques Rousseau ; translated from the French by </a:t>
            </a:r>
            <a:r>
              <a:rPr lang="en-US" sz="2000" dirty="0" err="1">
                <a:latin typeface="+mn-lt"/>
                <a:cs typeface="Courier New" panose="02070309020205020404" pitchFamily="49" charset="0"/>
              </a:rPr>
              <a:t>Willmoore</a:t>
            </a:r>
            <a:r>
              <a:rPr lang="en-US" sz="2000" dirty="0">
                <a:latin typeface="+mn-lt"/>
                <a:cs typeface="Courier New" panose="02070309020205020404" pitchFamily="49" charset="0"/>
              </a:rPr>
              <a:t> Kendall. </a:t>
            </a:r>
            <a:endParaRPr lang="en-US" sz="2000" dirty="0" smtClean="0">
              <a:latin typeface="+mn-lt"/>
              <a:cs typeface="Courier New" panose="02070309020205020404" pitchFamily="49" charset="0"/>
            </a:endParaRPr>
          </a:p>
          <a:p>
            <a:endParaRPr lang="en-US" sz="2000" dirty="0">
              <a:latin typeface="+mn-lt"/>
              <a:cs typeface="Courier New" panose="02070309020205020404" pitchFamily="49" charset="0"/>
            </a:endParaRPr>
          </a:p>
          <a:p>
            <a:pPr algn="ctr" eaLnBrk="1" hangingPunct="1"/>
            <a:r>
              <a:rPr lang="en-US" altLang="en-US" sz="2000" i="1" dirty="0" smtClean="0">
                <a:solidFill>
                  <a:srgbClr val="7030A0"/>
                </a:solidFill>
                <a:latin typeface="+mn-lt"/>
              </a:rPr>
              <a:t>[Translation]</a:t>
            </a:r>
            <a:endParaRPr lang="en-US" b="1" dirty="0">
              <a:latin typeface="+mn-lt"/>
              <a:cs typeface="Courier New" panose="02070309020205020404" pitchFamily="49" charset="0"/>
            </a:endParaRPr>
          </a:p>
        </p:txBody>
      </p:sp>
    </p:spTree>
    <p:extLst>
      <p:ext uri="{BB962C8B-B14F-4D97-AF65-F5344CB8AC3E}">
        <p14:creationId xmlns:p14="http://schemas.microsoft.com/office/powerpoint/2010/main" val="832602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Give it in 130/240</a:t>
            </a:r>
          </a:p>
        </p:txBody>
      </p:sp>
      <p:sp>
        <p:nvSpPr>
          <p:cNvPr id="3" name="Content Placeholder 2"/>
          <p:cNvSpPr>
            <a:spLocks noGrp="1"/>
          </p:cNvSpPr>
          <p:nvPr>
            <p:ph idx="1"/>
          </p:nvPr>
        </p:nvSpPr>
        <p:spPr>
          <a:xfrm>
            <a:off x="381000" y="1143000"/>
            <a:ext cx="8305800" cy="4983163"/>
          </a:xfrm>
        </p:spPr>
        <p:txBody>
          <a:bodyPr>
            <a:normAutofit/>
          </a:bodyPr>
          <a:lstStyle/>
          <a:p>
            <a:r>
              <a:rPr lang="en-US" dirty="0" smtClean="0">
                <a:latin typeface="+mn-lt"/>
              </a:rPr>
              <a:t>Give it in 130/240</a:t>
            </a:r>
          </a:p>
          <a:p>
            <a:pPr lvl="1"/>
            <a:r>
              <a:rPr lang="en-US" dirty="0" smtClean="0">
                <a:latin typeface="+mn-lt"/>
              </a:rPr>
              <a:t>To differentiate works</a:t>
            </a:r>
          </a:p>
          <a:p>
            <a:pPr lvl="2"/>
            <a:r>
              <a:rPr lang="en-US" dirty="0" smtClean="0">
                <a:latin typeface="+mn-lt"/>
              </a:rPr>
              <a:t>UCSD RDA Training Module 2, slides 86-95, with minor revision</a:t>
            </a:r>
          </a:p>
          <a:p>
            <a:pPr lvl="2"/>
            <a:r>
              <a:rPr lang="en-US" dirty="0" smtClean="0">
                <a:latin typeface="+mn-lt"/>
              </a:rPr>
              <a:t>Adam Schiff training slides</a:t>
            </a:r>
          </a:p>
          <a:p>
            <a:pPr lvl="1"/>
            <a:r>
              <a:rPr lang="en-US" dirty="0" smtClean="0">
                <a:latin typeface="+mn-lt"/>
              </a:rPr>
              <a:t>To relate multiple works in a compilation by the same creator (may need both 100/240 and 700)</a:t>
            </a:r>
          </a:p>
          <a:p>
            <a:pPr lvl="1"/>
            <a:r>
              <a:rPr lang="en-US" dirty="0" smtClean="0">
                <a:latin typeface="+mn-lt"/>
              </a:rPr>
              <a:t>To relate all expressions of a work</a:t>
            </a:r>
          </a:p>
          <a:p>
            <a:pPr lvl="2"/>
            <a:r>
              <a:rPr lang="en-US" dirty="0">
                <a:latin typeface="+mn-lt"/>
              </a:rPr>
              <a:t>New expression with changed title (revision with title change, see LC training module 3 and LC refresher training) </a:t>
            </a:r>
            <a:endParaRPr lang="en-US" dirty="0" smtClean="0">
              <a:latin typeface="+mn-lt"/>
            </a:endParaRPr>
          </a:p>
          <a:p>
            <a:pPr lvl="2"/>
            <a:r>
              <a:rPr lang="en-US" dirty="0" smtClean="0">
                <a:latin typeface="+mn-lt"/>
              </a:rPr>
              <a:t>Translation and language edition</a:t>
            </a:r>
          </a:p>
          <a:p>
            <a:pPr lvl="1"/>
            <a:r>
              <a:rPr lang="en-US" dirty="0" smtClean="0">
                <a:solidFill>
                  <a:srgbClr val="0000FF"/>
                </a:solidFill>
                <a:latin typeface="+mn-lt"/>
              </a:rPr>
              <a:t>To relate all manifestation of a work</a:t>
            </a:r>
          </a:p>
          <a:p>
            <a:pPr lvl="2"/>
            <a:r>
              <a:rPr lang="en-US" dirty="0" smtClean="0">
                <a:solidFill>
                  <a:srgbClr val="0000FF"/>
                </a:solidFill>
                <a:latin typeface="+mn-lt"/>
              </a:rPr>
              <a:t>New title, </a:t>
            </a:r>
            <a:r>
              <a:rPr lang="en-US" dirty="0">
                <a:solidFill>
                  <a:srgbClr val="0000FF"/>
                </a:solidFill>
                <a:latin typeface="+mn-lt"/>
              </a:rPr>
              <a:t>new </a:t>
            </a:r>
            <a:r>
              <a:rPr lang="en-US" dirty="0" smtClean="0">
                <a:solidFill>
                  <a:srgbClr val="0000FF"/>
                </a:solidFill>
                <a:latin typeface="+mn-lt"/>
              </a:rPr>
              <a:t>manifestation, same expression</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41</a:t>
            </a:fld>
            <a:endParaRPr lang="en-US"/>
          </a:p>
        </p:txBody>
      </p:sp>
    </p:spTree>
    <p:extLst>
      <p:ext uri="{BB962C8B-B14F-4D97-AF65-F5344CB8AC3E}">
        <p14:creationId xmlns:p14="http://schemas.microsoft.com/office/powerpoint/2010/main" val="3479616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7CECF16-C842-47AF-A6A7-FCF573880287}" type="slidenum">
              <a:rPr lang="en-US" altLang="en-US"/>
              <a:pPr eaLnBrk="1" hangingPunct="1"/>
              <a:t>42</a:t>
            </a:fld>
            <a:endParaRPr lang="en-US" altLang="en-US"/>
          </a:p>
        </p:txBody>
      </p:sp>
      <p:sp>
        <p:nvSpPr>
          <p:cNvPr id="71683" name="Rectangle 2"/>
          <p:cNvSpPr>
            <a:spLocks noGrp="1" noChangeArrowheads="1"/>
          </p:cNvSpPr>
          <p:nvPr>
            <p:ph type="title"/>
          </p:nvPr>
        </p:nvSpPr>
        <p:spPr/>
        <p:txBody>
          <a:bodyPr>
            <a:normAutofit fontScale="90000"/>
          </a:bodyPr>
          <a:lstStyle/>
          <a:p>
            <a:r>
              <a:rPr lang="en-US" altLang="en-US" sz="4000" dirty="0">
                <a:latin typeface="+mn-lt"/>
              </a:rPr>
              <a:t>Give it in 130/240 to relate: </a:t>
            </a:r>
            <a:r>
              <a:rPr lang="en-US" altLang="en-US" sz="3200" dirty="0">
                <a:latin typeface="+mn-lt"/>
              </a:rPr>
              <a:t/>
            </a:r>
            <a:br>
              <a:rPr lang="en-US" altLang="en-US" sz="3200" dirty="0">
                <a:latin typeface="+mn-lt"/>
              </a:rPr>
            </a:br>
            <a:r>
              <a:rPr lang="en-US" altLang="en-US" sz="3100" dirty="0">
                <a:latin typeface="+mn-lt"/>
              </a:rPr>
              <a:t>New Manifestation, New Title</a:t>
            </a:r>
            <a:endParaRPr lang="en-US" altLang="en-US" sz="3100" b="1" dirty="0" smtClean="0">
              <a:latin typeface="+mn-lt"/>
            </a:endParaRPr>
          </a:p>
        </p:txBody>
      </p:sp>
      <p:sp>
        <p:nvSpPr>
          <p:cNvPr id="71684" name="Rectangle 3"/>
          <p:cNvSpPr>
            <a:spLocks noGrp="1" noChangeArrowheads="1"/>
          </p:cNvSpPr>
          <p:nvPr>
            <p:ph type="body" idx="1"/>
          </p:nvPr>
        </p:nvSpPr>
        <p:spPr>
          <a:xfrm>
            <a:off x="762000" y="1333500"/>
            <a:ext cx="8077200" cy="723900"/>
          </a:xfrm>
        </p:spPr>
        <p:txBody>
          <a:bodyPr>
            <a:normAutofit/>
          </a:bodyPr>
          <a:lstStyle/>
          <a:p>
            <a:pPr>
              <a:lnSpc>
                <a:spcPct val="90000"/>
              </a:lnSpc>
            </a:pPr>
            <a:r>
              <a:rPr lang="en-US" altLang="en-US" sz="2600" dirty="0">
                <a:latin typeface="Calibri" panose="020F0502020204030204" pitchFamily="34" charset="0"/>
              </a:rPr>
              <a:t>New Title, Content Not Revised </a:t>
            </a:r>
            <a:r>
              <a:rPr lang="en-US" altLang="en-US" sz="2600" dirty="0" smtClean="0">
                <a:latin typeface="Calibri" panose="020F0502020204030204" pitchFamily="34" charset="0"/>
              </a:rPr>
              <a:t>– New </a:t>
            </a:r>
            <a:r>
              <a:rPr lang="en-US" altLang="en-US" sz="2600" dirty="0">
                <a:latin typeface="Calibri" panose="020F0502020204030204" pitchFamily="34" charset="0"/>
              </a:rPr>
              <a:t>Manifestation</a:t>
            </a:r>
            <a:endParaRPr lang="en-US" altLang="en-US" sz="2600" i="1" dirty="0" smtClean="0">
              <a:latin typeface="Calibri" panose="020F0502020204030204" pitchFamily="34" charset="0"/>
            </a:endParaRPr>
          </a:p>
        </p:txBody>
      </p:sp>
      <p:sp>
        <p:nvSpPr>
          <p:cNvPr id="71685" name="Text Box 4"/>
          <p:cNvSpPr txBox="1">
            <a:spLocks noChangeArrowheads="1"/>
          </p:cNvSpPr>
          <p:nvPr/>
        </p:nvSpPr>
        <p:spPr bwMode="auto">
          <a:xfrm>
            <a:off x="720903" y="2065106"/>
            <a:ext cx="7924800" cy="3751263"/>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i="1" dirty="0">
                <a:solidFill>
                  <a:schemeClr val="tx2"/>
                </a:solidFill>
              </a:rPr>
              <a:t>Original:</a:t>
            </a:r>
            <a:endParaRPr lang="en-US" altLang="en-US" dirty="0">
              <a:solidFill>
                <a:schemeClr val="tx2"/>
              </a:solidFill>
            </a:endParaRPr>
          </a:p>
          <a:p>
            <a:pPr eaLnBrk="1" hangingPunct="1"/>
            <a:r>
              <a:rPr lang="en-US" altLang="en-US" b="1" dirty="0">
                <a:latin typeface="Courier New" panose="02070309020205020404" pitchFamily="49" charset="0"/>
                <a:cs typeface="Courier New" panose="02070309020205020404" pitchFamily="49" charset="0"/>
              </a:rPr>
              <a:t>100 $a Smith, Lacey Baldwin, $d 1922-</a:t>
            </a:r>
          </a:p>
          <a:p>
            <a:pPr eaLnBrk="1" hangingPunct="1"/>
            <a:r>
              <a:rPr lang="en-US" altLang="en-US" b="1" dirty="0">
                <a:latin typeface="Courier New" panose="02070309020205020404" pitchFamily="49" charset="0"/>
                <a:cs typeface="Courier New" panose="02070309020205020404" pitchFamily="49" charset="0"/>
              </a:rPr>
              <a:t>245 $a </a:t>
            </a:r>
            <a:r>
              <a:rPr lang="en-US" altLang="en-US" b="1" dirty="0" err="1">
                <a:solidFill>
                  <a:srgbClr val="0000FF"/>
                </a:solidFill>
                <a:latin typeface="Courier New" panose="02070309020205020404" pitchFamily="49" charset="0"/>
                <a:cs typeface="Courier New" panose="02070309020205020404" pitchFamily="49" charset="0"/>
              </a:rPr>
              <a:t>A</a:t>
            </a:r>
            <a:r>
              <a:rPr lang="en-US" altLang="en-US" b="1" dirty="0">
                <a:solidFill>
                  <a:srgbClr val="0000FF"/>
                </a:solidFill>
                <a:latin typeface="Courier New" panose="02070309020205020404" pitchFamily="49" charset="0"/>
                <a:cs typeface="Courier New" panose="02070309020205020404" pitchFamily="49" charset="0"/>
              </a:rPr>
              <a:t> Tudor tragedy </a:t>
            </a:r>
            <a:r>
              <a:rPr lang="en-US" altLang="en-US" b="1" dirty="0">
                <a:latin typeface="Courier New" panose="02070309020205020404" pitchFamily="49" charset="0"/>
                <a:cs typeface="Courier New" panose="02070309020205020404" pitchFamily="49" charset="0"/>
              </a:rPr>
              <a:t>: $b the life and times of 	 	 Catherine Howard.</a:t>
            </a:r>
          </a:p>
          <a:p>
            <a:pPr eaLnBrk="1" hangingPunct="1"/>
            <a:r>
              <a:rPr lang="en-US" altLang="en-US" b="1" dirty="0">
                <a:latin typeface="Courier New" panose="02070309020205020404" pitchFamily="49" charset="0"/>
                <a:cs typeface="Courier New" panose="02070309020205020404" pitchFamily="49" charset="0"/>
              </a:rPr>
              <a:t>260 $a [New York] : $b Pantheon Books, $c [1961]</a:t>
            </a:r>
            <a:endParaRPr lang="en-US" altLang="en-US" b="1" i="1" dirty="0">
              <a:latin typeface="Courier New" panose="02070309020205020404" pitchFamily="49" charset="0"/>
              <a:cs typeface="Courier New" panose="02070309020205020404" pitchFamily="49" charset="0"/>
            </a:endParaRPr>
          </a:p>
          <a:p>
            <a:pPr eaLnBrk="1" hangingPunct="1"/>
            <a:endParaRPr lang="en-US" altLang="en-US" sz="2000" i="1" dirty="0">
              <a:solidFill>
                <a:schemeClr val="tx2"/>
              </a:solidFill>
              <a:latin typeface="Courier New" panose="02070309020205020404" pitchFamily="49" charset="0"/>
              <a:cs typeface="Courier New" panose="02070309020205020404" pitchFamily="49" charset="0"/>
            </a:endParaRPr>
          </a:p>
          <a:p>
            <a:pPr algn="ctr" eaLnBrk="1" hangingPunct="1"/>
            <a:r>
              <a:rPr lang="en-US" altLang="en-US" i="1" dirty="0">
                <a:solidFill>
                  <a:schemeClr val="tx2"/>
                </a:solidFill>
              </a:rPr>
              <a:t>Later title (no indication of revision):</a:t>
            </a:r>
            <a:endParaRPr lang="en-US" altLang="en-US" dirty="0">
              <a:solidFill>
                <a:schemeClr val="tx2"/>
              </a:solidFill>
            </a:endParaRPr>
          </a:p>
          <a:p>
            <a:pPr eaLnBrk="1" hangingPunct="1"/>
            <a:r>
              <a:rPr lang="en-US" altLang="en-US" b="1" dirty="0">
                <a:latin typeface="Courier New" panose="02070309020205020404" pitchFamily="49" charset="0"/>
                <a:cs typeface="Courier New" panose="02070309020205020404" pitchFamily="49" charset="0"/>
              </a:rPr>
              <a:t>100 $a Smith, Lacey Baldwin, $d 1922-</a:t>
            </a:r>
          </a:p>
          <a:p>
            <a:pPr eaLnBrk="1" hangingPunct="1"/>
            <a:r>
              <a:rPr lang="en-US" altLang="en-US" b="1" dirty="0">
                <a:solidFill>
                  <a:srgbClr val="0000FF"/>
                </a:solidFill>
                <a:latin typeface="Courier New" panose="02070309020205020404" pitchFamily="49" charset="0"/>
                <a:cs typeface="Courier New" panose="02070309020205020404" pitchFamily="49" charset="0"/>
              </a:rPr>
              <a:t>240 $a Tudor tragedy</a:t>
            </a:r>
          </a:p>
          <a:p>
            <a:pPr eaLnBrk="1" hangingPunct="1"/>
            <a:r>
              <a:rPr lang="en-US" altLang="en-US" b="1" dirty="0">
                <a:latin typeface="Courier New" panose="02070309020205020404" pitchFamily="49" charset="0"/>
                <a:cs typeface="Courier New" panose="02070309020205020404" pitchFamily="49" charset="0"/>
              </a:rPr>
              <a:t>245 $a </a:t>
            </a:r>
            <a:r>
              <a:rPr lang="en-US" altLang="en-US" b="1" dirty="0">
                <a:solidFill>
                  <a:srgbClr val="00B050"/>
                </a:solidFill>
                <a:latin typeface="Courier New" panose="02070309020205020404" pitchFamily="49" charset="0"/>
                <a:cs typeface="Courier New" panose="02070309020205020404" pitchFamily="49" charset="0"/>
              </a:rPr>
              <a:t>Catherine Howard </a:t>
            </a:r>
            <a:r>
              <a:rPr lang="en-US" altLang="en-US" b="1" dirty="0">
                <a:latin typeface="Courier New" panose="02070309020205020404" pitchFamily="49" charset="0"/>
                <a:cs typeface="Courier New" panose="02070309020205020404" pitchFamily="49" charset="0"/>
              </a:rPr>
              <a:t>/ $c Lacey Baldwin Smith.</a:t>
            </a:r>
          </a:p>
          <a:p>
            <a:pPr eaLnBrk="1" hangingPunct="1"/>
            <a:r>
              <a:rPr lang="en-US" altLang="en-US" b="1" dirty="0">
                <a:latin typeface="Courier New" panose="02070309020205020404" pitchFamily="49" charset="0"/>
                <a:cs typeface="Courier New" panose="02070309020205020404" pitchFamily="49" charset="0"/>
              </a:rPr>
              <a:t>260 $a Stroud Gloucestershire : $b </a:t>
            </a:r>
            <a:r>
              <a:rPr lang="en-US" altLang="en-US" b="1" dirty="0" err="1">
                <a:latin typeface="Courier New" panose="02070309020205020404" pitchFamily="49" charset="0"/>
                <a:cs typeface="Courier New" panose="02070309020205020404" pitchFamily="49" charset="0"/>
              </a:rPr>
              <a:t>Amberley</a:t>
            </a:r>
            <a:r>
              <a:rPr lang="en-US" altLang="en-US" b="1" dirty="0">
                <a:latin typeface="Courier New" panose="02070309020205020404" pitchFamily="49" charset="0"/>
                <a:cs typeface="Courier New" panose="02070309020205020404" pitchFamily="49" charset="0"/>
              </a:rPr>
              <a:t>, $c [2010], 	 ©2010.</a:t>
            </a:r>
          </a:p>
          <a:p>
            <a:pPr eaLnBrk="1" hangingPunct="1"/>
            <a:r>
              <a:rPr lang="en-US" altLang="en-US" b="1" dirty="0">
                <a:latin typeface="Courier New" panose="02070309020205020404" pitchFamily="49" charset="0"/>
                <a:cs typeface="Courier New" panose="02070309020205020404" pitchFamily="49" charset="0"/>
              </a:rPr>
              <a:t>500 $a Originally published under title: A Tudor tragedy</a:t>
            </a:r>
            <a:r>
              <a:rPr lang="en-US" altLang="en-US" sz="2000" b="1" dirty="0">
                <a:latin typeface="Courier New" panose="02070309020205020404" pitchFamily="49" charset="0"/>
                <a:cs typeface="Courier New" panose="02070309020205020404" pitchFamily="49" charset="0"/>
              </a:rPr>
              <a:t> </a:t>
            </a:r>
          </a:p>
        </p:txBody>
      </p:sp>
      <p:sp>
        <p:nvSpPr>
          <p:cNvPr id="451592" name="AutoShape 8"/>
          <p:cNvSpPr>
            <a:spLocks noChangeArrowheads="1"/>
          </p:cNvSpPr>
          <p:nvPr/>
        </p:nvSpPr>
        <p:spPr bwMode="auto">
          <a:xfrm>
            <a:off x="1116012" y="1752600"/>
            <a:ext cx="255588" cy="2667000"/>
          </a:xfrm>
          <a:prstGeom prst="downArrow">
            <a:avLst>
              <a:gd name="adj1" fmla="val 50000"/>
              <a:gd name="adj2" fmla="val 29068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7" name="Footer Placeholder 3"/>
          <p:cNvSpPr>
            <a:spLocks noGrp="1"/>
          </p:cNvSpPr>
          <p:nvPr>
            <p:ph type="ftr" sz="quarter" idx="10"/>
          </p:nvPr>
        </p:nvSpPr>
        <p:spPr>
          <a:xfrm>
            <a:off x="477749" y="6173787"/>
            <a:ext cx="3886200" cy="36512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LC Training for RDA, module 3, slide 68</a:t>
            </a:r>
            <a:endParaRPr lang="en-US" altLang="en-US" sz="1400" b="0" dirty="0"/>
          </a:p>
        </p:txBody>
      </p:sp>
    </p:spTree>
    <p:extLst>
      <p:ext uri="{BB962C8B-B14F-4D97-AF65-F5344CB8AC3E}">
        <p14:creationId xmlns:p14="http://schemas.microsoft.com/office/powerpoint/2010/main" val="810484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Give it in </a:t>
            </a:r>
            <a:r>
              <a:rPr lang="en-US" dirty="0" smtClean="0">
                <a:latin typeface="+mn-lt"/>
              </a:rPr>
              <a:t>700-730</a:t>
            </a:r>
            <a:endParaRPr lang="en-US" dirty="0">
              <a:latin typeface="+mn-lt"/>
            </a:endParaRPr>
          </a:p>
        </p:txBody>
      </p:sp>
      <p:sp>
        <p:nvSpPr>
          <p:cNvPr id="3" name="Content Placeholder 2"/>
          <p:cNvSpPr>
            <a:spLocks noGrp="1"/>
          </p:cNvSpPr>
          <p:nvPr>
            <p:ph idx="1"/>
          </p:nvPr>
        </p:nvSpPr>
        <p:spPr>
          <a:xfrm>
            <a:off x="685800" y="1600200"/>
            <a:ext cx="7696200" cy="4373563"/>
          </a:xfrm>
        </p:spPr>
        <p:txBody>
          <a:bodyPr>
            <a:normAutofit/>
          </a:bodyPr>
          <a:lstStyle/>
          <a:p>
            <a:r>
              <a:rPr lang="en-US" sz="3200" dirty="0" smtClean="0">
                <a:latin typeface="+mn-lt"/>
              </a:rPr>
              <a:t>Give it in 700-730</a:t>
            </a:r>
          </a:p>
          <a:p>
            <a:pPr lvl="1"/>
            <a:r>
              <a:rPr lang="en-US" sz="2800" dirty="0" smtClean="0">
                <a:latin typeface="+mn-lt"/>
              </a:rPr>
              <a:t>To relate one work to another</a:t>
            </a:r>
          </a:p>
          <a:p>
            <a:pPr lvl="2"/>
            <a:r>
              <a:rPr lang="en-US" sz="2400" dirty="0" smtClean="0">
                <a:latin typeface="+mn-lt"/>
              </a:rPr>
              <a:t>Same </a:t>
            </a:r>
            <a:r>
              <a:rPr lang="en-US" sz="2400" dirty="0">
                <a:latin typeface="+mn-lt"/>
              </a:rPr>
              <a:t>title, new creator, new expression</a:t>
            </a:r>
          </a:p>
          <a:p>
            <a:pPr lvl="2"/>
            <a:r>
              <a:rPr lang="en-US" sz="2400" dirty="0" smtClean="0">
                <a:latin typeface="+mn-lt"/>
              </a:rPr>
              <a:t>adaption, sequel, supplements, commentary, etc.</a:t>
            </a:r>
          </a:p>
          <a:p>
            <a:pPr lvl="2"/>
            <a:r>
              <a:rPr lang="en-US" sz="2400" dirty="0" smtClean="0">
                <a:latin typeface="+mn-lt"/>
              </a:rPr>
              <a:t>Compilation: whole-part</a:t>
            </a:r>
          </a:p>
          <a:p>
            <a:pPr lvl="1"/>
            <a:r>
              <a:rPr lang="en-US" sz="2800" dirty="0" smtClean="0">
                <a:latin typeface="+mn-lt"/>
              </a:rPr>
              <a:t>To relate one expression to another </a:t>
            </a:r>
          </a:p>
          <a:p>
            <a:pPr lvl="2"/>
            <a:r>
              <a:rPr lang="en-US" sz="2400" dirty="0" smtClean="0">
                <a:latin typeface="+mn-lt"/>
              </a:rPr>
              <a:t>Language edition in a compilation</a:t>
            </a:r>
          </a:p>
          <a:p>
            <a:pPr lvl="2"/>
            <a:r>
              <a:rPr lang="en-US" sz="2400" dirty="0" smtClean="0">
                <a:latin typeface="+mn-lt"/>
              </a:rPr>
              <a:t>Compilation of translation and original, or translations</a:t>
            </a:r>
          </a:p>
          <a:p>
            <a:pPr lvl="1"/>
            <a:endParaRPr lang="en-US" dirty="0" smtClean="0">
              <a:latin typeface="+mn-lt"/>
            </a:endParaRP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43</a:t>
            </a:fld>
            <a:endParaRPr lang="en-US"/>
          </a:p>
        </p:txBody>
      </p:sp>
    </p:spTree>
    <p:extLst>
      <p:ext uri="{BB962C8B-B14F-4D97-AF65-F5344CB8AC3E}">
        <p14:creationId xmlns:p14="http://schemas.microsoft.com/office/powerpoint/2010/main" val="3218609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Give it in </a:t>
            </a:r>
            <a:r>
              <a:rPr lang="en-US" sz="4000" dirty="0" smtClean="0">
                <a:latin typeface="+mn-lt"/>
              </a:rPr>
              <a:t>700-730:</a:t>
            </a:r>
            <a:br>
              <a:rPr lang="en-US" sz="4000" dirty="0" smtClean="0">
                <a:latin typeface="+mn-lt"/>
              </a:rPr>
            </a:br>
            <a:r>
              <a:rPr lang="en-US" sz="3100" dirty="0" smtClean="0">
                <a:latin typeface="+mn-lt"/>
              </a:rPr>
              <a:t>Same title, new expression, new creator</a:t>
            </a:r>
            <a:endParaRPr lang="en-US" sz="31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44</a:t>
            </a:fld>
            <a:endParaRPr lang="en-US"/>
          </a:p>
        </p:txBody>
      </p:sp>
      <p:sp>
        <p:nvSpPr>
          <p:cNvPr id="5" name="Text Box 4"/>
          <p:cNvSpPr txBox="1">
            <a:spLocks noGrp="1" noChangeArrowheads="1"/>
          </p:cNvSpPr>
          <p:nvPr>
            <p:ph idx="1"/>
          </p:nvPr>
        </p:nvSpPr>
        <p:spPr bwMode="auto">
          <a:xfrm>
            <a:off x="457200" y="1250023"/>
            <a:ext cx="8229600" cy="990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000" dirty="0">
                <a:solidFill>
                  <a:schemeClr val="tx1"/>
                </a:solidFill>
                <a:latin typeface="+mn-lt"/>
              </a:rPr>
              <a:t>100  </a:t>
            </a:r>
            <a:r>
              <a:rPr lang="en-US" altLang="en-US" sz="2000" dirty="0" smtClean="0">
                <a:solidFill>
                  <a:schemeClr val="tx1"/>
                </a:solidFill>
                <a:latin typeface="+mn-lt"/>
              </a:rPr>
              <a:t> $</a:t>
            </a:r>
            <a:r>
              <a:rPr lang="en-US" altLang="en-US" sz="2000" dirty="0">
                <a:solidFill>
                  <a:schemeClr val="tx1"/>
                </a:solidFill>
                <a:latin typeface="+mn-lt"/>
              </a:rPr>
              <a:t>a McLean, Andrew James.</a:t>
            </a:r>
          </a:p>
          <a:p>
            <a:pPr eaLnBrk="1" hangingPunct="1">
              <a:lnSpc>
                <a:spcPct val="90000"/>
              </a:lnSpc>
              <a:buFont typeface="Wingdings" panose="05000000000000000000" pitchFamily="2" charset="2"/>
              <a:buNone/>
            </a:pPr>
            <a:r>
              <a:rPr lang="en-US" altLang="en-US" sz="2000" dirty="0" smtClean="0">
                <a:solidFill>
                  <a:schemeClr val="tx1"/>
                </a:solidFill>
                <a:latin typeface="+mn-lt"/>
              </a:rPr>
              <a:t>245   $</a:t>
            </a:r>
            <a:r>
              <a:rPr lang="en-US" altLang="en-US" sz="2000" dirty="0">
                <a:solidFill>
                  <a:schemeClr val="tx1"/>
                </a:solidFill>
                <a:latin typeface="+mn-lt"/>
              </a:rPr>
              <a:t>a Investing in real estate / $c </a:t>
            </a:r>
            <a:r>
              <a:rPr lang="en-US" altLang="en-US" sz="2000" dirty="0">
                <a:solidFill>
                  <a:schemeClr val="hlink"/>
                </a:solidFill>
                <a:latin typeface="+mn-lt"/>
              </a:rPr>
              <a:t>Andrew James </a:t>
            </a:r>
            <a:r>
              <a:rPr lang="en-US" altLang="en-US" sz="2000" dirty="0" smtClean="0">
                <a:solidFill>
                  <a:schemeClr val="hlink"/>
                </a:solidFill>
                <a:latin typeface="+mn-lt"/>
              </a:rPr>
              <a:t>McLean.</a:t>
            </a:r>
          </a:p>
          <a:p>
            <a:pPr algn="ctr" eaLnBrk="1" hangingPunct="1">
              <a:lnSpc>
                <a:spcPct val="90000"/>
              </a:lnSpc>
              <a:buFont typeface="Wingdings" panose="05000000000000000000" pitchFamily="2" charset="2"/>
              <a:buNone/>
            </a:pPr>
            <a:r>
              <a:rPr lang="en-US" altLang="en-US" sz="2000" i="1" dirty="0" smtClean="0">
                <a:solidFill>
                  <a:srgbClr val="7030A0"/>
                </a:solidFill>
                <a:latin typeface="+mn-lt"/>
              </a:rPr>
              <a:t>[first edition]</a:t>
            </a:r>
            <a:endParaRPr lang="en-US" altLang="en-US" sz="2000" i="1" dirty="0">
              <a:solidFill>
                <a:srgbClr val="7030A0"/>
              </a:solidFill>
              <a:latin typeface="+mn-lt"/>
            </a:endParaRPr>
          </a:p>
        </p:txBody>
      </p:sp>
      <p:sp>
        <p:nvSpPr>
          <p:cNvPr id="6" name="Text Box 5"/>
          <p:cNvSpPr txBox="1">
            <a:spLocks noChangeArrowheads="1"/>
          </p:cNvSpPr>
          <p:nvPr/>
        </p:nvSpPr>
        <p:spPr bwMode="auto">
          <a:xfrm>
            <a:off x="457200" y="2402405"/>
            <a:ext cx="82296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000" dirty="0">
                <a:solidFill>
                  <a:schemeClr val="tx1"/>
                </a:solidFill>
                <a:latin typeface="+mn-lt"/>
              </a:rPr>
              <a:t>100  </a:t>
            </a:r>
            <a:r>
              <a:rPr lang="en-US" altLang="en-US" sz="2000" dirty="0" smtClean="0">
                <a:solidFill>
                  <a:schemeClr val="tx1"/>
                </a:solidFill>
                <a:latin typeface="+mn-lt"/>
              </a:rPr>
              <a:t> $</a:t>
            </a:r>
            <a:r>
              <a:rPr lang="en-US" altLang="en-US" sz="2000" dirty="0">
                <a:solidFill>
                  <a:schemeClr val="tx1"/>
                </a:solidFill>
                <a:latin typeface="+mn-lt"/>
              </a:rPr>
              <a:t>a McLean, Andrew James.</a:t>
            </a:r>
          </a:p>
          <a:p>
            <a:pPr eaLnBrk="1" hangingPunct="1">
              <a:lnSpc>
                <a:spcPct val="90000"/>
              </a:lnSpc>
              <a:buFont typeface="Wingdings" panose="05000000000000000000" pitchFamily="2" charset="2"/>
              <a:buNone/>
            </a:pPr>
            <a:r>
              <a:rPr lang="en-US" altLang="en-US" sz="2000" dirty="0">
                <a:solidFill>
                  <a:schemeClr val="tx1"/>
                </a:solidFill>
                <a:latin typeface="+mn-lt"/>
              </a:rPr>
              <a:t>245  </a:t>
            </a:r>
            <a:r>
              <a:rPr lang="en-US" altLang="en-US" sz="2000" dirty="0" smtClean="0">
                <a:solidFill>
                  <a:schemeClr val="tx1"/>
                </a:solidFill>
                <a:latin typeface="+mn-lt"/>
              </a:rPr>
              <a:t> $</a:t>
            </a:r>
            <a:r>
              <a:rPr lang="en-US" altLang="en-US" sz="2000" dirty="0">
                <a:solidFill>
                  <a:schemeClr val="tx1"/>
                </a:solidFill>
                <a:latin typeface="+mn-lt"/>
              </a:rPr>
              <a:t>a Investing in real estate / $c </a:t>
            </a:r>
            <a:r>
              <a:rPr lang="en-US" altLang="en-US" sz="2000" dirty="0">
                <a:solidFill>
                  <a:schemeClr val="hlink"/>
                </a:solidFill>
                <a:latin typeface="+mn-lt"/>
              </a:rPr>
              <a:t>Andrew 	James McLean and Gary Eldred.</a:t>
            </a:r>
          </a:p>
          <a:p>
            <a:pPr eaLnBrk="1" hangingPunct="1">
              <a:lnSpc>
                <a:spcPct val="90000"/>
              </a:lnSpc>
              <a:buFont typeface="Wingdings" panose="05000000000000000000" pitchFamily="2" charset="2"/>
              <a:buNone/>
            </a:pPr>
            <a:r>
              <a:rPr lang="en-US" altLang="en-US" sz="2000" dirty="0">
                <a:solidFill>
                  <a:schemeClr val="tx1"/>
                </a:solidFill>
                <a:latin typeface="+mn-lt"/>
              </a:rPr>
              <a:t>250	$a Second edition.   </a:t>
            </a:r>
          </a:p>
          <a:p>
            <a:pPr algn="ctr" eaLnBrk="1" hangingPunct="1">
              <a:lnSpc>
                <a:spcPct val="90000"/>
              </a:lnSpc>
              <a:buFont typeface="Wingdings" panose="05000000000000000000" pitchFamily="2" charset="2"/>
              <a:buNone/>
            </a:pPr>
            <a:r>
              <a:rPr lang="en-US" altLang="en-US" sz="2000" i="1" dirty="0" smtClean="0">
                <a:solidFill>
                  <a:srgbClr val="7030A0"/>
                </a:solidFill>
                <a:latin typeface="+mn-lt"/>
              </a:rPr>
              <a:t>[</a:t>
            </a:r>
            <a:r>
              <a:rPr lang="en-US" altLang="en-US" sz="2000" i="1" dirty="0">
                <a:solidFill>
                  <a:srgbClr val="7030A0"/>
                </a:solidFill>
                <a:latin typeface="+mn-lt"/>
              </a:rPr>
              <a:t>co-authors also true for Second-Fifth editions]</a:t>
            </a:r>
          </a:p>
        </p:txBody>
      </p:sp>
      <p:sp>
        <p:nvSpPr>
          <p:cNvPr id="7" name="Text Box 4"/>
          <p:cNvSpPr txBox="1">
            <a:spLocks noChangeArrowheads="1"/>
          </p:cNvSpPr>
          <p:nvPr/>
        </p:nvSpPr>
        <p:spPr>
          <a:xfrm>
            <a:off x="457200" y="4082265"/>
            <a:ext cx="8229600" cy="2133600"/>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Wingdings" panose="05000000000000000000" pitchFamily="2" charset="2"/>
              <a:buNone/>
            </a:pPr>
            <a:r>
              <a:rPr lang="en-US" altLang="en-US" sz="2000" dirty="0" smtClean="0">
                <a:latin typeface="+mn-lt"/>
              </a:rPr>
              <a:t>100   $a </a:t>
            </a:r>
            <a:r>
              <a:rPr lang="en-US" altLang="en-US" sz="2000" dirty="0" smtClean="0">
                <a:solidFill>
                  <a:srgbClr val="0000FF"/>
                </a:solidFill>
                <a:latin typeface="+mn-lt"/>
              </a:rPr>
              <a:t>Eldred, Gary.</a:t>
            </a:r>
          </a:p>
          <a:p>
            <a:pPr marL="571500" indent="-571500">
              <a:buFont typeface="Wingdings" panose="05000000000000000000" pitchFamily="2" charset="2"/>
              <a:buNone/>
            </a:pPr>
            <a:r>
              <a:rPr lang="en-US" altLang="en-US" sz="2000" dirty="0" smtClean="0">
                <a:latin typeface="+mn-lt"/>
              </a:rPr>
              <a:t>245   $a Investing in real estate / $c </a:t>
            </a:r>
            <a:r>
              <a:rPr lang="en-US" altLang="en-US" sz="2000" dirty="0" smtClean="0">
                <a:solidFill>
                  <a:schemeClr val="hlink"/>
                </a:solidFill>
                <a:latin typeface="+mn-lt"/>
              </a:rPr>
              <a:t>Gary Eldred.</a:t>
            </a:r>
          </a:p>
          <a:p>
            <a:pPr marL="571500" indent="-571500">
              <a:buFont typeface="Wingdings" panose="05000000000000000000" pitchFamily="2" charset="2"/>
              <a:buNone/>
            </a:pPr>
            <a:r>
              <a:rPr lang="en-US" altLang="en-US" sz="2000" dirty="0" smtClean="0">
                <a:latin typeface="+mn-lt"/>
              </a:rPr>
              <a:t>250	$a Sixth edition.</a:t>
            </a:r>
          </a:p>
          <a:p>
            <a:pPr marL="571500" indent="-571500">
              <a:buFont typeface="Wingdings" panose="05000000000000000000" pitchFamily="2" charset="2"/>
              <a:buNone/>
            </a:pPr>
            <a:r>
              <a:rPr lang="en-US" altLang="en-US" sz="2000" dirty="0" smtClean="0">
                <a:solidFill>
                  <a:srgbClr val="0000FF"/>
                </a:solidFill>
                <a:latin typeface="+mn-lt"/>
              </a:rPr>
              <a:t>700 </a:t>
            </a:r>
            <a:r>
              <a:rPr lang="en-US" altLang="en-US" sz="2000" dirty="0" smtClean="0">
                <a:solidFill>
                  <a:srgbClr val="008000"/>
                </a:solidFill>
                <a:latin typeface="+mn-lt"/>
              </a:rPr>
              <a:t>  $i Revision of: </a:t>
            </a:r>
            <a:r>
              <a:rPr lang="en-US" altLang="en-US" sz="2000" dirty="0" smtClean="0">
                <a:solidFill>
                  <a:srgbClr val="0000FF"/>
                </a:solidFill>
                <a:latin typeface="+mn-lt"/>
              </a:rPr>
              <a:t>$a McLean, Andrew James. $t Investing in real estate.</a:t>
            </a:r>
            <a:endParaRPr lang="en-US" altLang="en-US" sz="2000" dirty="0">
              <a:solidFill>
                <a:srgbClr val="0000FF"/>
              </a:solidFill>
              <a:latin typeface="+mn-lt"/>
            </a:endParaRPr>
          </a:p>
          <a:p>
            <a:pPr marL="571500" indent="-571500" algn="ctr">
              <a:buFont typeface="Wingdings" panose="05000000000000000000" pitchFamily="2" charset="2"/>
              <a:buNone/>
            </a:pPr>
            <a:r>
              <a:rPr lang="en-US" altLang="en-US" sz="2000" i="1" dirty="0" smtClean="0">
                <a:solidFill>
                  <a:srgbClr val="7030A0"/>
                </a:solidFill>
                <a:latin typeface="+mn-lt"/>
              </a:rPr>
              <a:t>[Original creator not presented, optional to relate to earlier work, but very useful to the user to connect the works]</a:t>
            </a:r>
          </a:p>
        </p:txBody>
      </p:sp>
      <p:sp>
        <p:nvSpPr>
          <p:cNvPr id="8" name="AutoShape 8"/>
          <p:cNvSpPr>
            <a:spLocks noChangeArrowheads="1"/>
          </p:cNvSpPr>
          <p:nvPr/>
        </p:nvSpPr>
        <p:spPr bwMode="auto">
          <a:xfrm>
            <a:off x="912278" y="2748765"/>
            <a:ext cx="255588" cy="2667000"/>
          </a:xfrm>
          <a:prstGeom prst="downArrow">
            <a:avLst>
              <a:gd name="adj1" fmla="val 50000"/>
              <a:gd name="adj2" fmla="val 29068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9" name="Footer Placeholder 3"/>
          <p:cNvSpPr>
            <a:spLocks noGrp="1"/>
          </p:cNvSpPr>
          <p:nvPr>
            <p:ph type="ftr" sz="quarter" idx="10"/>
          </p:nvPr>
        </p:nvSpPr>
        <p:spPr>
          <a:xfrm>
            <a:off x="228600" y="6356350"/>
            <a:ext cx="4343400" cy="36512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LC Revised </a:t>
            </a:r>
            <a:r>
              <a:rPr lang="en-US" altLang="en-US" sz="1400" b="0" dirty="0"/>
              <a:t>editions of </a:t>
            </a:r>
            <a:r>
              <a:rPr lang="en-US" altLang="en-US" sz="1400" b="0" dirty="0" smtClean="0"/>
              <a:t>monographs, slide 17-18</a:t>
            </a:r>
            <a:endParaRPr lang="en-US" altLang="en-US" sz="1400" b="0" dirty="0"/>
          </a:p>
        </p:txBody>
      </p:sp>
    </p:spTree>
    <p:extLst>
      <p:ext uri="{BB962C8B-B14F-4D97-AF65-F5344CB8AC3E}">
        <p14:creationId xmlns:p14="http://schemas.microsoft.com/office/powerpoint/2010/main" val="2600596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9933"/>
            <a:ext cx="6248401" cy="914400"/>
          </a:xfrm>
        </p:spPr>
        <p:txBody>
          <a:bodyPr>
            <a:noAutofit/>
          </a:bodyPr>
          <a:lstStyle/>
          <a:p>
            <a:r>
              <a:rPr lang="en-US" dirty="0">
                <a:latin typeface="+mn-lt"/>
              </a:rPr>
              <a:t>Give it in </a:t>
            </a:r>
            <a:r>
              <a:rPr lang="en-US" dirty="0" smtClean="0">
                <a:latin typeface="+mn-lt"/>
              </a:rPr>
              <a:t>700-730:</a:t>
            </a:r>
            <a:r>
              <a:rPr lang="en-US" sz="2800" dirty="0">
                <a:latin typeface="+mn-lt"/>
              </a:rPr>
              <a:t/>
            </a:r>
            <a:br>
              <a:rPr lang="en-US" sz="2800" dirty="0">
                <a:latin typeface="+mn-lt"/>
              </a:rPr>
            </a:br>
            <a:r>
              <a:rPr lang="en-US" sz="2800" dirty="0">
                <a:latin typeface="+mn-lt"/>
              </a:rPr>
              <a:t>Commentary, etc. </a:t>
            </a:r>
          </a:p>
        </p:txBody>
      </p:sp>
      <p:sp>
        <p:nvSpPr>
          <p:cNvPr id="3" name="Content Placeholder 2"/>
          <p:cNvSpPr>
            <a:spLocks noGrp="1"/>
          </p:cNvSpPr>
          <p:nvPr>
            <p:ph idx="1"/>
          </p:nvPr>
        </p:nvSpPr>
        <p:spPr>
          <a:xfrm>
            <a:off x="352746" y="1156164"/>
            <a:ext cx="8453063" cy="2089720"/>
          </a:xfrm>
        </p:spPr>
        <p:txBody>
          <a:bodyPr>
            <a:normAutofit fontScale="85000" lnSpcReduction="20000"/>
          </a:bodyPr>
          <a:lstStyle/>
          <a:p>
            <a:pPr marL="0" indent="0">
              <a:buNone/>
            </a:pPr>
            <a:r>
              <a:rPr lang="en-US" dirty="0">
                <a:latin typeface="+mn-lt"/>
              </a:rPr>
              <a:t>RDA 6.27.1.6 Commentary, annotation, illustrated contents, </a:t>
            </a:r>
            <a:r>
              <a:rPr lang="en-US" dirty="0" smtClean="0">
                <a:latin typeface="+mn-lt"/>
              </a:rPr>
              <a:t>etc. added to </a:t>
            </a:r>
            <a:r>
              <a:rPr lang="en-US" dirty="0">
                <a:latin typeface="+mn-lt"/>
              </a:rPr>
              <a:t>a previously existing </a:t>
            </a:r>
            <a:r>
              <a:rPr lang="en-US" dirty="0" smtClean="0">
                <a:latin typeface="+mn-lt"/>
              </a:rPr>
              <a:t>work</a:t>
            </a:r>
            <a:endParaRPr lang="en-US" dirty="0">
              <a:latin typeface="+mn-lt"/>
            </a:endParaRPr>
          </a:p>
          <a:p>
            <a:pPr lvl="1"/>
            <a:r>
              <a:rPr lang="en-US" altLang="en-US" dirty="0" smtClean="0">
                <a:latin typeface="+mn-lt"/>
              </a:rPr>
              <a:t>Formulating </a:t>
            </a:r>
            <a:r>
              <a:rPr lang="en-US" altLang="en-US" dirty="0">
                <a:latin typeface="+mn-lt"/>
              </a:rPr>
              <a:t>the </a:t>
            </a:r>
            <a:r>
              <a:rPr lang="en-US" altLang="en-US" dirty="0">
                <a:solidFill>
                  <a:srgbClr val="0000FF"/>
                </a:solidFill>
                <a:latin typeface="+mn-lt"/>
              </a:rPr>
              <a:t>Authorized Access Point for the work</a:t>
            </a:r>
          </a:p>
          <a:p>
            <a:pPr lvl="2"/>
            <a:r>
              <a:rPr lang="en-US" altLang="en-US" sz="2400" dirty="0">
                <a:latin typeface="+mn-lt"/>
              </a:rPr>
              <a:t>Start with </a:t>
            </a:r>
            <a:r>
              <a:rPr lang="en-US" altLang="en-US" sz="2400" dirty="0">
                <a:solidFill>
                  <a:srgbClr val="0000FF"/>
                </a:solidFill>
                <a:latin typeface="+mn-lt"/>
              </a:rPr>
              <a:t>preferred </a:t>
            </a:r>
            <a:r>
              <a:rPr lang="en-US" altLang="en-US" sz="2400" dirty="0" smtClean="0">
                <a:solidFill>
                  <a:srgbClr val="0000FF"/>
                </a:solidFill>
                <a:latin typeface="+mn-lt"/>
              </a:rPr>
              <a:t>title </a:t>
            </a:r>
            <a:r>
              <a:rPr lang="en-US" sz="2400" dirty="0">
                <a:latin typeface="+mn-lt"/>
              </a:rPr>
              <a:t>for the commentary, etc. </a:t>
            </a:r>
            <a:endParaRPr lang="en-US" altLang="en-US" sz="2400" dirty="0">
              <a:latin typeface="+mn-lt"/>
            </a:endParaRPr>
          </a:p>
          <a:p>
            <a:pPr lvl="2"/>
            <a:r>
              <a:rPr lang="en-US" altLang="en-US" sz="2400" dirty="0">
                <a:latin typeface="+mn-lt"/>
              </a:rPr>
              <a:t>Precede by </a:t>
            </a:r>
            <a:r>
              <a:rPr lang="en-US" altLang="en-US" sz="2400" dirty="0">
                <a:solidFill>
                  <a:srgbClr val="0000FF"/>
                </a:solidFill>
                <a:latin typeface="+mn-lt"/>
              </a:rPr>
              <a:t>creator</a:t>
            </a:r>
            <a:r>
              <a:rPr lang="en-US" altLang="en-US" sz="2400" dirty="0">
                <a:latin typeface="+mn-lt"/>
              </a:rPr>
              <a:t>, if </a:t>
            </a:r>
            <a:r>
              <a:rPr lang="en-US" altLang="en-US" sz="2400" dirty="0" smtClean="0">
                <a:latin typeface="+mn-lt"/>
              </a:rPr>
              <a:t>appropriate</a:t>
            </a:r>
          </a:p>
          <a:p>
            <a:pPr lvl="1">
              <a:spcBef>
                <a:spcPct val="0"/>
              </a:spcBef>
            </a:pPr>
            <a:r>
              <a:rPr lang="en-US" altLang="en-US" dirty="0">
                <a:latin typeface="+mn-lt"/>
              </a:rPr>
              <a:t>LC-PCC PS 25.1 </a:t>
            </a:r>
            <a:r>
              <a:rPr lang="en-US" dirty="0">
                <a:latin typeface="+mn-lt"/>
              </a:rPr>
              <a:t>Related work is a core element for </a:t>
            </a:r>
            <a:r>
              <a:rPr lang="en-US" dirty="0" smtClean="0">
                <a:latin typeface="+mn-lt"/>
              </a:rPr>
              <a:t>compilations. </a:t>
            </a:r>
            <a:r>
              <a:rPr lang="en-US" dirty="0" smtClean="0">
                <a:solidFill>
                  <a:srgbClr val="0000FF"/>
                </a:solidFill>
                <a:latin typeface="+mn-lt"/>
              </a:rPr>
              <a:t>Give </a:t>
            </a:r>
            <a:r>
              <a:rPr lang="en-US" dirty="0">
                <a:solidFill>
                  <a:srgbClr val="0000FF"/>
                </a:solidFill>
                <a:latin typeface="+mn-lt"/>
              </a:rPr>
              <a:t>an analytical authorized access point for the </a:t>
            </a:r>
            <a:r>
              <a:rPr lang="en-US" dirty="0" smtClean="0">
                <a:solidFill>
                  <a:srgbClr val="0000FF"/>
                </a:solidFill>
                <a:latin typeface="+mn-lt"/>
              </a:rPr>
              <a:t>original work</a:t>
            </a:r>
            <a:endParaRPr lang="en-US" altLang="en-US" i="1" dirty="0">
              <a:solidFill>
                <a:srgbClr val="0000FF"/>
              </a:solidFill>
              <a:latin typeface="+mn-lt"/>
            </a:endParaRPr>
          </a:p>
          <a:p>
            <a:pPr marL="914400" lvl="2" indent="0">
              <a:buNone/>
            </a:pPr>
            <a:endParaRPr lang="en-US" dirty="0" smtClean="0"/>
          </a:p>
          <a:p>
            <a:pPr lvl="1"/>
            <a:endParaRPr lang="en-US" dirty="0" smtClean="0"/>
          </a:p>
          <a:p>
            <a:pPr marL="0" indent="0">
              <a:buNone/>
            </a:pPr>
            <a:endParaRPr lang="en-US" dirty="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45</a:t>
            </a:fld>
            <a:endParaRPr lang="en-US"/>
          </a:p>
        </p:txBody>
      </p:sp>
      <p:sp>
        <p:nvSpPr>
          <p:cNvPr id="5" name="Text Box 4"/>
          <p:cNvSpPr txBox="1">
            <a:spLocks noChangeArrowheads="1"/>
          </p:cNvSpPr>
          <p:nvPr/>
        </p:nvSpPr>
        <p:spPr bwMode="auto">
          <a:xfrm>
            <a:off x="611982" y="3467100"/>
            <a:ext cx="7922418" cy="990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571500" indent="-571500" algn="l" defTabSz="457200" rtl="0" eaLnBrk="1" latinLnBrk="0" hangingPunct="1">
              <a:spcBef>
                <a:spcPct val="20000"/>
              </a:spcBef>
              <a:buClr>
                <a:schemeClr val="tx1"/>
              </a:buClr>
              <a:buSzPct val="70000"/>
              <a:buFont typeface="Wingdings" panose="05000000000000000000" pitchFamily="2" charset="2"/>
              <a:buChar char="¢"/>
              <a:defRPr sz="3000" kern="1200">
                <a:solidFill>
                  <a:schemeClr val="tx2"/>
                </a:solidFill>
                <a:latin typeface="Arial" panose="020B0604020202020204" pitchFamily="34" charset="0"/>
                <a:ea typeface="+mn-ea"/>
                <a:cs typeface="+mn-cs"/>
              </a:defRPr>
            </a:lvl1pPr>
            <a:lvl2pPr marL="990600" indent="-533400" algn="l" defTabSz="457200" rtl="0" eaLnBrk="1" latinLnBrk="0" hangingPunct="1">
              <a:spcBef>
                <a:spcPct val="20000"/>
              </a:spcBef>
              <a:buClr>
                <a:schemeClr val="accent1"/>
              </a:buClr>
              <a:buSzPct val="75000"/>
              <a:buFont typeface="Wingdings" panose="05000000000000000000" pitchFamily="2" charset="2"/>
              <a:buChar char="l"/>
              <a:defRPr sz="2800" kern="1200">
                <a:solidFill>
                  <a:schemeClr val="tx2"/>
                </a:solidFill>
                <a:latin typeface="Arial" panose="020B0604020202020204" pitchFamily="34" charset="0"/>
                <a:ea typeface="+mn-ea"/>
                <a:cs typeface="+mn-cs"/>
              </a:defRPr>
            </a:lvl2pPr>
            <a:lvl3pPr marL="1371600" indent="-457200" algn="l" defTabSz="457200" rtl="0" eaLnBrk="1" latinLnBrk="0" hangingPunct="1">
              <a:spcBef>
                <a:spcPct val="20000"/>
              </a:spcBef>
              <a:buClr>
                <a:schemeClr val="accent2"/>
              </a:buClr>
              <a:buFont typeface="Arial"/>
              <a:buChar char="•"/>
              <a:defRPr sz="2400" kern="1200">
                <a:solidFill>
                  <a:schemeClr val="tx2"/>
                </a:solidFill>
                <a:latin typeface="Arial" panose="020B0604020202020204" pitchFamily="34" charset="0"/>
                <a:ea typeface="+mn-ea"/>
                <a:cs typeface="+mn-cs"/>
              </a:defRPr>
            </a:lvl3pPr>
            <a:lvl4pPr marL="1752600" indent="-381000" algn="l" defTabSz="457200" rtl="0" eaLnBrk="1" latinLnBrk="0" hangingPunct="1">
              <a:spcBef>
                <a:spcPct val="20000"/>
              </a:spcBef>
              <a:buClr>
                <a:schemeClr val="tx1"/>
              </a:buClr>
              <a:buFont typeface="Arial"/>
              <a:buChar char="•"/>
              <a:defRPr sz="2000" kern="1200">
                <a:solidFill>
                  <a:schemeClr val="tx2"/>
                </a:solidFill>
                <a:latin typeface="Arial" panose="020B0604020202020204" pitchFamily="34" charset="0"/>
                <a:ea typeface="+mn-ea"/>
                <a:cs typeface="+mn-cs"/>
              </a:defRPr>
            </a:lvl4pPr>
            <a:lvl5pPr marL="2209800" indent="-381000" algn="l" defTabSz="457200" rtl="0" eaLnBrk="1" latinLnBrk="0" hangingPunct="1">
              <a:spcBef>
                <a:spcPct val="20000"/>
              </a:spcBef>
              <a:buFont typeface="Arial"/>
              <a:buChar char="•"/>
              <a:defRPr sz="2000" kern="1200">
                <a:solidFill>
                  <a:schemeClr val="tx2"/>
                </a:solidFill>
                <a:latin typeface="Arial" panose="020B0604020202020204" pitchFamily="34" charset="0"/>
                <a:ea typeface="+mn-ea"/>
                <a:cs typeface="+mn-cs"/>
              </a:defRPr>
            </a:lvl5pPr>
            <a:lvl6pPr marL="2667000" indent="-381000" algn="l" defTabSz="457200" rtl="0" eaLnBrk="0" fontAlgn="base" latinLnBrk="0" hangingPunct="0">
              <a:spcBef>
                <a:spcPct val="20000"/>
              </a:spcBef>
              <a:spcAft>
                <a:spcPct val="0"/>
              </a:spcAft>
              <a:buFont typeface="Arial"/>
              <a:buChar char="•"/>
              <a:defRPr sz="2000" kern="1200">
                <a:solidFill>
                  <a:schemeClr val="tx2"/>
                </a:solidFill>
                <a:latin typeface="Arial" panose="020B0604020202020204" pitchFamily="34" charset="0"/>
                <a:ea typeface="+mn-ea"/>
                <a:cs typeface="+mn-cs"/>
              </a:defRPr>
            </a:lvl6pPr>
            <a:lvl7pPr marL="3124200" indent="-381000" algn="l" defTabSz="457200" rtl="0" eaLnBrk="0" fontAlgn="base" latinLnBrk="0" hangingPunct="0">
              <a:spcBef>
                <a:spcPct val="20000"/>
              </a:spcBef>
              <a:spcAft>
                <a:spcPct val="0"/>
              </a:spcAft>
              <a:buFont typeface="Arial"/>
              <a:buChar char="•"/>
              <a:defRPr sz="2000" kern="1200">
                <a:solidFill>
                  <a:schemeClr val="tx2"/>
                </a:solidFill>
                <a:latin typeface="Arial" panose="020B0604020202020204" pitchFamily="34" charset="0"/>
                <a:ea typeface="+mn-ea"/>
                <a:cs typeface="+mn-cs"/>
              </a:defRPr>
            </a:lvl7pPr>
            <a:lvl8pPr marL="3581400" indent="-381000" algn="l" defTabSz="457200" rtl="0" eaLnBrk="0" fontAlgn="base" latinLnBrk="0" hangingPunct="0">
              <a:spcBef>
                <a:spcPct val="20000"/>
              </a:spcBef>
              <a:spcAft>
                <a:spcPct val="0"/>
              </a:spcAft>
              <a:buFont typeface="Arial"/>
              <a:buChar char="•"/>
              <a:defRPr sz="2000" kern="1200">
                <a:solidFill>
                  <a:schemeClr val="tx2"/>
                </a:solidFill>
                <a:latin typeface="Arial" panose="020B0604020202020204" pitchFamily="34" charset="0"/>
                <a:ea typeface="+mn-ea"/>
                <a:cs typeface="+mn-cs"/>
              </a:defRPr>
            </a:lvl8pPr>
            <a:lvl9pPr marL="4038600" indent="-381000" algn="l" defTabSz="457200" rtl="0" eaLnBrk="0" fontAlgn="base" latinLnBrk="0" hangingPunct="0">
              <a:spcBef>
                <a:spcPct val="20000"/>
              </a:spcBef>
              <a:spcAft>
                <a:spcPct val="0"/>
              </a:spcAft>
              <a:buFont typeface="Arial"/>
              <a:buChar char="•"/>
              <a:defRPr sz="2000" kern="1200">
                <a:solidFill>
                  <a:schemeClr val="tx2"/>
                </a:solidFill>
                <a:latin typeface="Arial" panose="020B0604020202020204" pitchFamily="34" charset="0"/>
                <a:ea typeface="+mn-ea"/>
                <a:cs typeface="+mn-cs"/>
              </a:defRPr>
            </a:lvl9pPr>
          </a:lstStyle>
          <a:p>
            <a:pPr>
              <a:lnSpc>
                <a:spcPct val="90000"/>
              </a:lnSpc>
              <a:buFont typeface="Wingdings" panose="05000000000000000000" pitchFamily="2" charset="2"/>
              <a:buNone/>
            </a:pPr>
            <a:r>
              <a:rPr lang="en-US" altLang="en-US" sz="2000" dirty="0" smtClean="0">
                <a:solidFill>
                  <a:schemeClr val="tx1"/>
                </a:solidFill>
                <a:latin typeface="+mn-lt"/>
                <a:ea typeface="SimSun" panose="02010600030101010101" pitchFamily="2" charset="-122"/>
              </a:rPr>
              <a:t>100   $a </a:t>
            </a:r>
            <a:r>
              <a:rPr lang="ja-JP" altLang="en-US" sz="2000" dirty="0" smtClean="0">
                <a:solidFill>
                  <a:schemeClr val="tx1"/>
                </a:solidFill>
                <a:latin typeface="+mn-lt"/>
                <a:ea typeface="SimSun" panose="02010600030101010101" pitchFamily="2" charset="-122"/>
              </a:rPr>
              <a:t>嚴羽</a:t>
            </a:r>
            <a:r>
              <a:rPr lang="en-US" altLang="ja-JP" sz="2000" dirty="0" smtClean="0">
                <a:solidFill>
                  <a:schemeClr val="tx1"/>
                </a:solidFill>
                <a:latin typeface="+mn-lt"/>
                <a:ea typeface="SimSun" panose="02010600030101010101" pitchFamily="2" charset="-122"/>
              </a:rPr>
              <a:t>, </a:t>
            </a:r>
            <a:r>
              <a:rPr lang="en-US" altLang="en-US" sz="2000" dirty="0" smtClean="0">
                <a:solidFill>
                  <a:schemeClr val="tx1"/>
                </a:solidFill>
                <a:latin typeface="+mn-lt"/>
                <a:ea typeface="SimSun" panose="02010600030101010101" pitchFamily="2" charset="-122"/>
              </a:rPr>
              <a:t>$d active 12th century. </a:t>
            </a:r>
          </a:p>
          <a:p>
            <a:pPr>
              <a:lnSpc>
                <a:spcPct val="90000"/>
              </a:lnSpc>
              <a:buFont typeface="Wingdings" panose="05000000000000000000" pitchFamily="2" charset="2"/>
              <a:buNone/>
            </a:pPr>
            <a:r>
              <a:rPr lang="en-US" altLang="en-US" sz="2000" dirty="0" smtClean="0">
                <a:solidFill>
                  <a:schemeClr val="tx1"/>
                </a:solidFill>
                <a:latin typeface="+mn-lt"/>
                <a:ea typeface="SimSun" panose="02010600030101010101" pitchFamily="2" charset="-122"/>
              </a:rPr>
              <a:t>245   $a </a:t>
            </a:r>
            <a:r>
              <a:rPr lang="ja-JP" altLang="en-US" sz="2000" dirty="0" smtClean="0">
                <a:solidFill>
                  <a:schemeClr val="tx1"/>
                </a:solidFill>
                <a:latin typeface="+mn-lt"/>
                <a:ea typeface="SimSun" panose="02010600030101010101" pitchFamily="2" charset="-122"/>
              </a:rPr>
              <a:t>滄浪詩話 </a:t>
            </a:r>
            <a:r>
              <a:rPr lang="en-US" altLang="en-US" sz="2000" dirty="0" smtClean="0">
                <a:solidFill>
                  <a:schemeClr val="tx1"/>
                </a:solidFill>
                <a:latin typeface="+mn-lt"/>
                <a:ea typeface="SimSun" panose="02010600030101010101" pitchFamily="2" charset="-122"/>
              </a:rPr>
              <a:t>/ $c</a:t>
            </a:r>
            <a:r>
              <a:rPr lang="ja-JP" altLang="en-US" sz="2000" dirty="0" smtClean="0">
                <a:solidFill>
                  <a:schemeClr val="tx1"/>
                </a:solidFill>
                <a:latin typeface="+mn-lt"/>
                <a:ea typeface="SimSun" panose="02010600030101010101" pitchFamily="2" charset="-122"/>
              </a:rPr>
              <a:t>嚴羽</a:t>
            </a:r>
            <a:r>
              <a:rPr lang="zh-CN" altLang="en-US" sz="2000" dirty="0" smtClean="0">
                <a:solidFill>
                  <a:schemeClr val="tx1"/>
                </a:solidFill>
                <a:latin typeface="+mn-lt"/>
                <a:ea typeface="SimSun" panose="02010600030101010101" pitchFamily="2" charset="-122"/>
              </a:rPr>
              <a:t>著</a:t>
            </a:r>
            <a:r>
              <a:rPr lang="en-US" altLang="en-US" sz="2000" dirty="0" smtClean="0">
                <a:solidFill>
                  <a:schemeClr val="tx1"/>
                </a:solidFill>
                <a:latin typeface="+mn-lt"/>
                <a:ea typeface="SimSun" panose="02010600030101010101" pitchFamily="2" charset="-122"/>
              </a:rPr>
              <a:t>.</a:t>
            </a:r>
          </a:p>
          <a:p>
            <a:pPr algn="ctr">
              <a:lnSpc>
                <a:spcPct val="90000"/>
              </a:lnSpc>
              <a:buFont typeface="Wingdings" panose="05000000000000000000" pitchFamily="2" charset="2"/>
              <a:buNone/>
            </a:pPr>
            <a:r>
              <a:rPr lang="en-US" altLang="en-US" sz="2000" i="1" dirty="0" smtClean="0">
                <a:solidFill>
                  <a:srgbClr val="7030A0"/>
                </a:solidFill>
                <a:latin typeface="+mn-lt"/>
              </a:rPr>
              <a:t>[original work]</a:t>
            </a:r>
            <a:endParaRPr lang="en-US" altLang="en-US" sz="2000" i="1" dirty="0">
              <a:solidFill>
                <a:srgbClr val="7030A0"/>
              </a:solidFill>
              <a:latin typeface="+mn-lt"/>
            </a:endParaRPr>
          </a:p>
        </p:txBody>
      </p:sp>
      <p:sp>
        <p:nvSpPr>
          <p:cNvPr id="6" name="Text Box 4"/>
          <p:cNvSpPr txBox="1">
            <a:spLocks noChangeArrowheads="1"/>
          </p:cNvSpPr>
          <p:nvPr/>
        </p:nvSpPr>
        <p:spPr>
          <a:xfrm>
            <a:off x="609600" y="4678915"/>
            <a:ext cx="7924800" cy="1606122"/>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Wingdings" panose="05000000000000000000" pitchFamily="2" charset="2"/>
              <a:buNone/>
            </a:pPr>
            <a:r>
              <a:rPr lang="en-US" altLang="en-US" sz="2000" dirty="0" smtClean="0">
                <a:latin typeface="+mn-lt"/>
                <a:ea typeface="SimSun" panose="02010600030101010101" pitchFamily="2" charset="-122"/>
              </a:rPr>
              <a:t>100   $a </a:t>
            </a:r>
            <a:r>
              <a:rPr lang="ja-JP" altLang="en-US" sz="2000" dirty="0">
                <a:solidFill>
                  <a:srgbClr val="0000FF"/>
                </a:solidFill>
                <a:latin typeface="+mn-lt"/>
                <a:ea typeface="SimSun" panose="02010600030101010101" pitchFamily="2" charset="-122"/>
              </a:rPr>
              <a:t>陈超敏</a:t>
            </a:r>
            <a:r>
              <a:rPr lang="en-US" altLang="en-US" sz="2000" dirty="0" smtClean="0">
                <a:latin typeface="+mn-lt"/>
                <a:ea typeface="SimSun" panose="02010600030101010101" pitchFamily="2" charset="-122"/>
              </a:rPr>
              <a:t>.</a:t>
            </a:r>
          </a:p>
          <a:p>
            <a:pPr marL="571500" indent="-571500">
              <a:buFont typeface="Wingdings" panose="05000000000000000000" pitchFamily="2" charset="2"/>
              <a:buNone/>
            </a:pPr>
            <a:r>
              <a:rPr lang="en-US" altLang="en-US" sz="2000" dirty="0" smtClean="0">
                <a:latin typeface="+mn-lt"/>
                <a:ea typeface="SimSun" panose="02010600030101010101" pitchFamily="2" charset="-122"/>
              </a:rPr>
              <a:t>245   $a </a:t>
            </a:r>
            <a:r>
              <a:rPr lang="zh-CN" altLang="en-US" sz="2000" dirty="0">
                <a:solidFill>
                  <a:srgbClr val="0000FF"/>
                </a:solidFill>
                <a:latin typeface="+mn-lt"/>
                <a:ea typeface="SimSun" panose="02010600030101010101" pitchFamily="2" charset="-122"/>
              </a:rPr>
              <a:t>沧浪诗话评注</a:t>
            </a:r>
            <a:r>
              <a:rPr lang="zh-CN" altLang="en-US" sz="2000" dirty="0">
                <a:latin typeface="+mn-lt"/>
                <a:ea typeface="SimSun" panose="02010600030101010101" pitchFamily="2" charset="-122"/>
              </a:rPr>
              <a:t> </a:t>
            </a:r>
            <a:r>
              <a:rPr lang="zh-CN" altLang="en-US" sz="2000" dirty="0" smtClean="0">
                <a:latin typeface="+mn-lt"/>
                <a:ea typeface="SimSun" panose="02010600030101010101" pitchFamily="2" charset="-122"/>
              </a:rPr>
              <a:t> </a:t>
            </a:r>
            <a:r>
              <a:rPr lang="en-US" altLang="en-US" sz="2000" dirty="0" smtClean="0">
                <a:latin typeface="+mn-lt"/>
                <a:ea typeface="SimSun" panose="02010600030101010101" pitchFamily="2" charset="-122"/>
              </a:rPr>
              <a:t>/ $c </a:t>
            </a:r>
            <a:r>
              <a:rPr lang="ja-JP" altLang="en-US" sz="2000" dirty="0">
                <a:latin typeface="+mn-lt"/>
                <a:ea typeface="SimSun" panose="02010600030101010101" pitchFamily="2" charset="-122"/>
              </a:rPr>
              <a:t>陈超敏评注</a:t>
            </a:r>
            <a:r>
              <a:rPr lang="en-US" altLang="en-US" sz="2000" dirty="0" smtClean="0">
                <a:latin typeface="+mn-lt"/>
                <a:ea typeface="SimSun" panose="02010600030101010101" pitchFamily="2" charset="-122"/>
              </a:rPr>
              <a:t>.</a:t>
            </a:r>
          </a:p>
          <a:p>
            <a:pPr marL="571500" indent="-571500">
              <a:buFont typeface="Wingdings" panose="05000000000000000000" pitchFamily="2" charset="2"/>
              <a:buNone/>
            </a:pPr>
            <a:r>
              <a:rPr lang="en-US" altLang="en-US" sz="2000" dirty="0" smtClean="0">
                <a:solidFill>
                  <a:srgbClr val="0000FF"/>
                </a:solidFill>
                <a:latin typeface="+mn-lt"/>
                <a:ea typeface="SimSun" panose="02010600030101010101" pitchFamily="2" charset="-122"/>
              </a:rPr>
              <a:t>700</a:t>
            </a:r>
            <a:r>
              <a:rPr lang="en-US" altLang="en-US" sz="2000" dirty="0" smtClean="0">
                <a:solidFill>
                  <a:srgbClr val="008000"/>
                </a:solidFill>
                <a:latin typeface="+mn-lt"/>
                <a:ea typeface="SimSun" panose="02010600030101010101" pitchFamily="2" charset="-122"/>
              </a:rPr>
              <a:t>   $i Container of (work): </a:t>
            </a:r>
            <a:r>
              <a:rPr lang="en-US" altLang="en-US" sz="2000" dirty="0" smtClean="0">
                <a:solidFill>
                  <a:srgbClr val="0000FF"/>
                </a:solidFill>
                <a:latin typeface="+mn-lt"/>
                <a:ea typeface="SimSun" panose="02010600030101010101" pitchFamily="2" charset="-122"/>
              </a:rPr>
              <a:t>$a </a:t>
            </a:r>
            <a:r>
              <a:rPr lang="ja-JP" altLang="en-US" sz="2000" dirty="0">
                <a:solidFill>
                  <a:srgbClr val="0000FF"/>
                </a:solidFill>
                <a:latin typeface="+mn-lt"/>
                <a:ea typeface="SimSun" panose="02010600030101010101" pitchFamily="2" charset="-122"/>
              </a:rPr>
              <a:t>嚴羽</a:t>
            </a:r>
            <a:r>
              <a:rPr lang="en-US" altLang="ja-JP" sz="2000" dirty="0">
                <a:solidFill>
                  <a:srgbClr val="0000FF"/>
                </a:solidFill>
                <a:latin typeface="+mn-lt"/>
                <a:ea typeface="SimSun" panose="02010600030101010101" pitchFamily="2" charset="-122"/>
              </a:rPr>
              <a:t>, </a:t>
            </a:r>
            <a:r>
              <a:rPr lang="en-US" altLang="en-US" sz="2000" dirty="0" smtClean="0">
                <a:solidFill>
                  <a:srgbClr val="0000FF"/>
                </a:solidFill>
                <a:latin typeface="+mn-lt"/>
                <a:ea typeface="SimSun" panose="02010600030101010101" pitchFamily="2" charset="-122"/>
              </a:rPr>
              <a:t>$d </a:t>
            </a:r>
            <a:r>
              <a:rPr lang="en-US" altLang="en-US" sz="2000" dirty="0">
                <a:solidFill>
                  <a:srgbClr val="0000FF"/>
                </a:solidFill>
                <a:latin typeface="+mn-lt"/>
                <a:ea typeface="SimSun" panose="02010600030101010101" pitchFamily="2" charset="-122"/>
              </a:rPr>
              <a:t>active 12th century. $</a:t>
            </a:r>
            <a:r>
              <a:rPr lang="en-US" altLang="en-US" sz="2000" dirty="0" smtClean="0">
                <a:solidFill>
                  <a:srgbClr val="0000FF"/>
                </a:solidFill>
                <a:latin typeface="+mn-lt"/>
                <a:ea typeface="SimSun" panose="02010600030101010101" pitchFamily="2" charset="-122"/>
              </a:rPr>
              <a:t>t </a:t>
            </a:r>
            <a:r>
              <a:rPr lang="ja-JP" altLang="en-US" sz="2000" dirty="0">
                <a:solidFill>
                  <a:srgbClr val="0000FF"/>
                </a:solidFill>
                <a:latin typeface="+mn-lt"/>
                <a:ea typeface="SimSun" panose="02010600030101010101" pitchFamily="2" charset="-122"/>
              </a:rPr>
              <a:t>滄浪詩</a:t>
            </a:r>
            <a:r>
              <a:rPr lang="ja-JP" altLang="en-US" sz="2000" dirty="0" smtClean="0">
                <a:solidFill>
                  <a:srgbClr val="0000FF"/>
                </a:solidFill>
                <a:latin typeface="+mn-lt"/>
                <a:ea typeface="SimSun" panose="02010600030101010101" pitchFamily="2" charset="-122"/>
              </a:rPr>
              <a:t>話</a:t>
            </a:r>
            <a:r>
              <a:rPr lang="en-US" altLang="en-US" sz="2000" dirty="0" smtClean="0">
                <a:solidFill>
                  <a:srgbClr val="0000FF"/>
                </a:solidFill>
                <a:latin typeface="+mn-lt"/>
                <a:ea typeface="SimSun" panose="02010600030101010101" pitchFamily="2" charset="-122"/>
              </a:rPr>
              <a:t>.</a:t>
            </a:r>
            <a:endParaRPr lang="en-US" altLang="en-US" sz="2000" dirty="0">
              <a:solidFill>
                <a:srgbClr val="0000FF"/>
              </a:solidFill>
              <a:latin typeface="+mn-lt"/>
              <a:ea typeface="SimSun" panose="02010600030101010101" pitchFamily="2" charset="-122"/>
            </a:endParaRPr>
          </a:p>
          <a:p>
            <a:pPr marL="571500" indent="-571500" algn="ctr">
              <a:buFont typeface="Wingdings" panose="05000000000000000000" pitchFamily="2" charset="2"/>
              <a:buNone/>
            </a:pPr>
            <a:r>
              <a:rPr lang="en-US" altLang="en-US" sz="2000" i="1" dirty="0" smtClean="0">
                <a:solidFill>
                  <a:srgbClr val="7030A0"/>
                </a:solidFill>
                <a:latin typeface="+mn-lt"/>
              </a:rPr>
              <a:t>[Commentary]</a:t>
            </a:r>
          </a:p>
        </p:txBody>
      </p:sp>
      <p:sp>
        <p:nvSpPr>
          <p:cNvPr id="7" name="AutoShape 8"/>
          <p:cNvSpPr>
            <a:spLocks noChangeArrowheads="1"/>
          </p:cNvSpPr>
          <p:nvPr/>
        </p:nvSpPr>
        <p:spPr bwMode="auto">
          <a:xfrm>
            <a:off x="1066800" y="3352800"/>
            <a:ext cx="255588" cy="2086902"/>
          </a:xfrm>
          <a:prstGeom prst="downArrow">
            <a:avLst>
              <a:gd name="adj1" fmla="val 50000"/>
              <a:gd name="adj2" fmla="val 29068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594307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Give it in </a:t>
            </a:r>
            <a:r>
              <a:rPr lang="en-US" sz="4000" dirty="0" smtClean="0">
                <a:latin typeface="+mn-lt"/>
              </a:rPr>
              <a:t>700-730: </a:t>
            </a:r>
            <a:r>
              <a:rPr lang="en-US" sz="4000" dirty="0">
                <a:latin typeface="+mn-lt"/>
              </a:rPr>
              <a:t>Whole-part</a:t>
            </a:r>
            <a:r>
              <a:rPr lang="en-US" dirty="0" smtClean="0">
                <a:latin typeface="+mn-lt"/>
              </a:rPr>
              <a:t/>
            </a:r>
            <a:br>
              <a:rPr lang="en-US" dirty="0" smtClean="0">
                <a:latin typeface="+mn-lt"/>
              </a:rPr>
            </a:br>
            <a:r>
              <a:rPr lang="en-US" sz="3100" dirty="0" smtClean="0">
                <a:latin typeface="+mn-lt"/>
              </a:rPr>
              <a:t>By the same creator</a:t>
            </a:r>
            <a:endParaRPr lang="en-US" sz="31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46</a:t>
            </a:fld>
            <a:endParaRPr lang="en-US"/>
          </a:p>
        </p:txBody>
      </p:sp>
      <p:sp>
        <p:nvSpPr>
          <p:cNvPr id="6" name="Text Box 5"/>
          <p:cNvSpPr txBox="1">
            <a:spLocks noChangeArrowheads="1"/>
          </p:cNvSpPr>
          <p:nvPr/>
        </p:nvSpPr>
        <p:spPr bwMode="auto">
          <a:xfrm>
            <a:off x="342900" y="6048998"/>
            <a:ext cx="632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sz="2000" i="1" dirty="0"/>
              <a:t>* </a:t>
            </a:r>
            <a:r>
              <a:rPr lang="en-US" i="1" dirty="0"/>
              <a:t>2</a:t>
            </a:r>
            <a:r>
              <a:rPr lang="en-US" i="1" baseline="30000" dirty="0"/>
              <a:t>nd </a:t>
            </a:r>
            <a:r>
              <a:rPr lang="en-US" i="1" dirty="0"/>
              <a:t>700 not a core requirement but helpful to the user</a:t>
            </a:r>
          </a:p>
        </p:txBody>
      </p:sp>
      <p:sp>
        <p:nvSpPr>
          <p:cNvPr id="7" name="Text Box 4"/>
          <p:cNvSpPr txBox="1">
            <a:spLocks noChangeArrowheads="1"/>
          </p:cNvSpPr>
          <p:nvPr/>
        </p:nvSpPr>
        <p:spPr>
          <a:xfrm>
            <a:off x="342900" y="3844717"/>
            <a:ext cx="8343900" cy="2180455"/>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800" dirty="0" smtClean="0">
                <a:latin typeface="+mn-lt"/>
                <a:ea typeface="ＭＳ Ｐゴシック" panose="020B0600070205080204" pitchFamily="34" charset="-128"/>
              </a:rPr>
              <a:t> </a:t>
            </a:r>
            <a:r>
              <a:rPr lang="en-US" altLang="en-US" sz="1800" dirty="0" smtClean="0">
                <a:solidFill>
                  <a:srgbClr val="0000FF"/>
                </a:solidFill>
                <a:latin typeface="+mn-lt"/>
                <a:ea typeface="ＭＳ Ｐゴシック" panose="020B0600070205080204" pitchFamily="34" charset="-128"/>
              </a:rPr>
              <a:t>100 </a:t>
            </a:r>
            <a:r>
              <a:rPr lang="en-US" altLang="en-US" sz="1800" dirty="0">
                <a:solidFill>
                  <a:srgbClr val="0000FF"/>
                </a:solidFill>
                <a:latin typeface="+mn-lt"/>
                <a:ea typeface="ＭＳ Ｐゴシック" panose="020B0600070205080204" pitchFamily="34" charset="-128"/>
              </a:rPr>
              <a:t>1# $a Miller, Arthur, $d 1915-2005</a:t>
            </a:r>
          </a:p>
          <a:p>
            <a:pPr marL="0" indent="0">
              <a:buNone/>
            </a:pPr>
            <a:r>
              <a:rPr lang="en-US" altLang="en-US" sz="1800" dirty="0">
                <a:solidFill>
                  <a:srgbClr val="0000FF"/>
                </a:solidFill>
                <a:latin typeface="+mn-lt"/>
                <a:ea typeface="ＭＳ Ｐゴシック" panose="020B0600070205080204" pitchFamily="34" charset="-128"/>
              </a:rPr>
              <a:t> 240 10 $a Plays. $k Selections</a:t>
            </a:r>
          </a:p>
          <a:p>
            <a:pPr marL="0" indent="0">
              <a:buNone/>
            </a:pPr>
            <a:r>
              <a:rPr lang="en-US" altLang="en-US" sz="1800" dirty="0">
                <a:latin typeface="+mn-lt"/>
                <a:ea typeface="ＭＳ Ｐゴシック" panose="020B0600070205080204" pitchFamily="34" charset="-128"/>
              </a:rPr>
              <a:t> 245 10 $a Two plays / $c Arthur Miller.</a:t>
            </a:r>
          </a:p>
          <a:p>
            <a:pPr marL="0" indent="0">
              <a:buNone/>
            </a:pPr>
            <a:r>
              <a:rPr lang="en-US" altLang="en-US" sz="1800" dirty="0">
                <a:latin typeface="+mn-lt"/>
                <a:ea typeface="ＭＳ Ｐゴシック" panose="020B0600070205080204" pitchFamily="34" charset="-128"/>
              </a:rPr>
              <a:t> 505 0# $a The Archbishop’s ceiling – The American clock.</a:t>
            </a:r>
          </a:p>
          <a:p>
            <a:pPr marL="0" indent="0">
              <a:buNone/>
            </a:pPr>
            <a:r>
              <a:rPr lang="en-US" altLang="en-US" sz="1800" dirty="0">
                <a:solidFill>
                  <a:schemeClr val="tx2"/>
                </a:solidFill>
                <a:latin typeface="+mn-lt"/>
                <a:ea typeface="ＭＳ Ｐゴシック" panose="020B0600070205080204" pitchFamily="34" charset="-128"/>
              </a:rPr>
              <a:t> </a:t>
            </a:r>
            <a:r>
              <a:rPr lang="en-US" altLang="en-US" sz="1800" dirty="0">
                <a:solidFill>
                  <a:srgbClr val="0000FF"/>
                </a:solidFill>
                <a:latin typeface="+mn-lt"/>
                <a:ea typeface="ＭＳ Ｐゴシック" panose="020B0600070205080204" pitchFamily="34" charset="-128"/>
              </a:rPr>
              <a:t>700 12 </a:t>
            </a:r>
            <a:r>
              <a:rPr lang="en-US" altLang="en-US" sz="1800" dirty="0">
                <a:solidFill>
                  <a:srgbClr val="008000"/>
                </a:solidFill>
                <a:latin typeface="+mn-lt"/>
                <a:ea typeface="SimSun" panose="02010600030101010101" pitchFamily="2" charset="-122"/>
              </a:rPr>
              <a:t>$i Container of (work): </a:t>
            </a:r>
            <a:r>
              <a:rPr lang="en-US" altLang="en-US" sz="1800" dirty="0" smtClean="0">
                <a:solidFill>
                  <a:srgbClr val="0000FF"/>
                </a:solidFill>
                <a:latin typeface="+mn-lt"/>
                <a:ea typeface="ＭＳ Ｐゴシック" panose="020B0600070205080204" pitchFamily="34" charset="-128"/>
              </a:rPr>
              <a:t>$</a:t>
            </a:r>
            <a:r>
              <a:rPr lang="en-US" altLang="en-US" sz="1800" dirty="0">
                <a:solidFill>
                  <a:srgbClr val="0000FF"/>
                </a:solidFill>
                <a:latin typeface="+mn-lt"/>
                <a:ea typeface="ＭＳ Ｐゴシック" panose="020B0600070205080204" pitchFamily="34" charset="-128"/>
              </a:rPr>
              <a:t>a Miller, Arthur, $d 1915-2005. $t Archbishop’s ceiling.</a:t>
            </a:r>
          </a:p>
          <a:p>
            <a:pPr marL="0" indent="0">
              <a:buNone/>
            </a:pPr>
            <a:r>
              <a:rPr lang="en-US" altLang="en-US" sz="1800" dirty="0">
                <a:solidFill>
                  <a:srgbClr val="0000FF"/>
                </a:solidFill>
                <a:latin typeface="+mn-lt"/>
                <a:ea typeface="ＭＳ Ｐゴシック" panose="020B0600070205080204" pitchFamily="34" charset="-128"/>
              </a:rPr>
              <a:t>*700 12 </a:t>
            </a:r>
            <a:r>
              <a:rPr lang="en-US" altLang="en-US" sz="1800" dirty="0">
                <a:solidFill>
                  <a:srgbClr val="008000"/>
                </a:solidFill>
                <a:latin typeface="+mn-lt"/>
                <a:ea typeface="SimSun" panose="02010600030101010101" pitchFamily="2" charset="-122"/>
              </a:rPr>
              <a:t>$i Container of (work): </a:t>
            </a:r>
            <a:r>
              <a:rPr lang="en-US" altLang="en-US" sz="1800" dirty="0" smtClean="0">
                <a:solidFill>
                  <a:srgbClr val="0000FF"/>
                </a:solidFill>
                <a:latin typeface="+mn-lt"/>
                <a:ea typeface="ＭＳ Ｐゴシック" panose="020B0600070205080204" pitchFamily="34" charset="-128"/>
              </a:rPr>
              <a:t>$</a:t>
            </a:r>
            <a:r>
              <a:rPr lang="en-US" altLang="en-US" sz="1800" dirty="0">
                <a:solidFill>
                  <a:srgbClr val="0000FF"/>
                </a:solidFill>
                <a:latin typeface="+mn-lt"/>
                <a:ea typeface="ＭＳ Ｐゴシック" panose="020B0600070205080204" pitchFamily="34" charset="-128"/>
              </a:rPr>
              <a:t>a Miller, Arthur, $d 1915-2005. $t American clock.</a:t>
            </a:r>
          </a:p>
        </p:txBody>
      </p:sp>
      <p:sp>
        <p:nvSpPr>
          <p:cNvPr id="9" name="Content Placeholder 2"/>
          <p:cNvSpPr txBox="1">
            <a:spLocks/>
          </p:cNvSpPr>
          <p:nvPr/>
        </p:nvSpPr>
        <p:spPr>
          <a:xfrm>
            <a:off x="233737" y="1219200"/>
            <a:ext cx="8577209" cy="267885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dirty="0">
                <a:latin typeface="+mn-lt"/>
              </a:rPr>
              <a:t>RDA 6.27.1.2 </a:t>
            </a:r>
            <a:r>
              <a:rPr lang="en-US" sz="4000" dirty="0" smtClean="0">
                <a:latin typeface="+mn-lt"/>
              </a:rPr>
              <a:t>Compilation </a:t>
            </a:r>
            <a:r>
              <a:rPr lang="en-US" sz="4000" dirty="0">
                <a:latin typeface="+mn-lt"/>
              </a:rPr>
              <a:t>of </a:t>
            </a:r>
            <a:r>
              <a:rPr lang="en-US" sz="4000" dirty="0" smtClean="0">
                <a:latin typeface="+mn-lt"/>
              </a:rPr>
              <a:t>works </a:t>
            </a:r>
            <a:r>
              <a:rPr lang="en-US" sz="4000" dirty="0">
                <a:latin typeface="+mn-lt"/>
              </a:rPr>
              <a:t>by the same creator</a:t>
            </a:r>
          </a:p>
          <a:p>
            <a:pPr lvl="1"/>
            <a:r>
              <a:rPr lang="en-US" altLang="en-US" sz="3600" dirty="0">
                <a:latin typeface="+mn-lt"/>
              </a:rPr>
              <a:t>Formulating the </a:t>
            </a:r>
            <a:r>
              <a:rPr lang="en-US" altLang="en-US" sz="3600" dirty="0">
                <a:solidFill>
                  <a:srgbClr val="0000FF"/>
                </a:solidFill>
                <a:latin typeface="+mn-lt"/>
              </a:rPr>
              <a:t>Authorized Access Point for the </a:t>
            </a:r>
            <a:r>
              <a:rPr lang="en-US" altLang="en-US" sz="3600" dirty="0" smtClean="0">
                <a:solidFill>
                  <a:srgbClr val="0000FF"/>
                </a:solidFill>
                <a:latin typeface="+mn-lt"/>
              </a:rPr>
              <a:t>work     </a:t>
            </a:r>
          </a:p>
          <a:p>
            <a:pPr lvl="2"/>
            <a:r>
              <a:rPr lang="en-US" altLang="en-US" sz="3600" dirty="0" smtClean="0">
                <a:latin typeface="+mn-lt"/>
              </a:rPr>
              <a:t>Start with </a:t>
            </a:r>
            <a:r>
              <a:rPr lang="en-US" altLang="en-US" sz="3600" dirty="0" smtClean="0">
                <a:solidFill>
                  <a:srgbClr val="0000FF"/>
                </a:solidFill>
                <a:latin typeface="+mn-lt"/>
              </a:rPr>
              <a:t>preferred title</a:t>
            </a:r>
          </a:p>
          <a:p>
            <a:pPr lvl="2"/>
            <a:r>
              <a:rPr lang="en-US" altLang="en-US" sz="3600" dirty="0" smtClean="0">
                <a:latin typeface="+mn-lt"/>
              </a:rPr>
              <a:t>Precede </a:t>
            </a:r>
            <a:r>
              <a:rPr lang="en-US" altLang="en-US" sz="3600" dirty="0">
                <a:latin typeface="+mn-lt"/>
              </a:rPr>
              <a:t>by </a:t>
            </a:r>
            <a:r>
              <a:rPr lang="en-US" altLang="en-US" sz="3600" dirty="0">
                <a:solidFill>
                  <a:srgbClr val="0000FF"/>
                </a:solidFill>
                <a:latin typeface="+mn-lt"/>
              </a:rPr>
              <a:t>creator</a:t>
            </a:r>
            <a:r>
              <a:rPr lang="en-US" altLang="en-US" sz="3600" dirty="0">
                <a:latin typeface="+mn-lt"/>
              </a:rPr>
              <a:t>, if appropriate</a:t>
            </a:r>
          </a:p>
          <a:p>
            <a:pPr lvl="1"/>
            <a:r>
              <a:rPr lang="en-US" sz="3600" dirty="0" smtClean="0">
                <a:latin typeface="+mn-lt"/>
              </a:rPr>
              <a:t>RDA </a:t>
            </a:r>
            <a:r>
              <a:rPr lang="en-US" sz="3600" dirty="0">
                <a:latin typeface="+mn-lt"/>
              </a:rPr>
              <a:t>6.2.2.10.3 </a:t>
            </a:r>
            <a:r>
              <a:rPr lang="en-US" sz="3600" dirty="0" smtClean="0">
                <a:latin typeface="+mn-lt"/>
              </a:rPr>
              <a:t>Compilation </a:t>
            </a:r>
            <a:r>
              <a:rPr lang="en-US" sz="3600" dirty="0">
                <a:latin typeface="+mn-lt"/>
              </a:rPr>
              <a:t>of two or more </a:t>
            </a:r>
            <a:r>
              <a:rPr lang="en-US" sz="3600" dirty="0" smtClean="0">
                <a:latin typeface="+mn-lt"/>
              </a:rPr>
              <a:t>works: </a:t>
            </a:r>
            <a:r>
              <a:rPr lang="en-US" sz="3600" dirty="0">
                <a:latin typeface="+mn-lt"/>
              </a:rPr>
              <a:t>LCPS </a:t>
            </a:r>
            <a:r>
              <a:rPr lang="en-US" sz="3600" dirty="0" smtClean="0">
                <a:latin typeface="+mn-lt"/>
              </a:rPr>
              <a:t>for the alternative</a:t>
            </a:r>
            <a:r>
              <a:rPr lang="en-US" sz="3600" dirty="0">
                <a:latin typeface="+mn-lt"/>
              </a:rPr>
              <a:t>: Instead of recording the preferred title for each of the works in the compilation, record a conventional collective title followed by "Selections." Give an authorized access point for the first or predominant work (LC-PCC PS 25.1) or expression (LC-PCC PS 26.1)</a:t>
            </a:r>
          </a:p>
          <a:p>
            <a:pPr marL="914400" lvl="2" indent="0">
              <a:buFont typeface="Arial"/>
              <a:buNone/>
            </a:pPr>
            <a:endParaRPr lang="en-US" dirty="0" smtClean="0"/>
          </a:p>
          <a:p>
            <a:pPr marL="457200" lvl="1" indent="0">
              <a:buNone/>
            </a:pPr>
            <a:endParaRPr lang="en-US" dirty="0" smtClean="0"/>
          </a:p>
          <a:p>
            <a:pPr marL="0" indent="0">
              <a:buFont typeface="Arial"/>
              <a:buNone/>
            </a:pPr>
            <a:endParaRPr lang="en-US" dirty="0" smtClean="0">
              <a:solidFill>
                <a:srgbClr val="0000FF"/>
              </a:solidFill>
            </a:endParaRPr>
          </a:p>
          <a:p>
            <a:pPr marL="457200" lvl="1" indent="0">
              <a:buFont typeface="Arial"/>
              <a:buNone/>
            </a:pPr>
            <a:endParaRPr lang="en-US" dirty="0" smtClean="0"/>
          </a:p>
          <a:p>
            <a:pPr marL="457200" lvl="1" indent="0">
              <a:buFont typeface="Arial"/>
              <a:buNone/>
            </a:pPr>
            <a:endParaRPr lang="en-US" dirty="0">
              <a:solidFill>
                <a:srgbClr val="0000FF"/>
              </a:solidFill>
            </a:endParaRPr>
          </a:p>
        </p:txBody>
      </p:sp>
      <p:sp>
        <p:nvSpPr>
          <p:cNvPr id="10" name="Oval Callout 9"/>
          <p:cNvSpPr/>
          <p:nvPr/>
        </p:nvSpPr>
        <p:spPr>
          <a:xfrm>
            <a:off x="6743700" y="1257300"/>
            <a:ext cx="2247900" cy="114452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010400" y="1562503"/>
            <a:ext cx="1800545" cy="646331"/>
          </a:xfrm>
          <a:prstGeom prst="rect">
            <a:avLst/>
          </a:prstGeom>
          <a:noFill/>
        </p:spPr>
        <p:txBody>
          <a:bodyPr wrap="square" rtlCol="0">
            <a:spAutoFit/>
          </a:bodyPr>
          <a:lstStyle/>
          <a:p>
            <a:r>
              <a:rPr lang="en-US" dirty="0" smtClean="0">
                <a:solidFill>
                  <a:srgbClr val="FF0000"/>
                </a:solidFill>
              </a:rPr>
              <a:t>Remember the Local Practice</a:t>
            </a:r>
            <a:endParaRPr lang="en-US" dirty="0">
              <a:solidFill>
                <a:srgbClr val="FF0000"/>
              </a:solidFill>
            </a:endParaRPr>
          </a:p>
        </p:txBody>
      </p:sp>
      <p:sp>
        <p:nvSpPr>
          <p:cNvPr id="11" name="TextBox 10"/>
          <p:cNvSpPr txBox="1"/>
          <p:nvPr/>
        </p:nvSpPr>
        <p:spPr>
          <a:xfrm>
            <a:off x="457200" y="6400626"/>
            <a:ext cx="4174835" cy="369332"/>
          </a:xfrm>
          <a:prstGeom prst="rect">
            <a:avLst/>
          </a:prstGeom>
          <a:noFill/>
        </p:spPr>
        <p:txBody>
          <a:bodyPr wrap="square" rtlCol="0">
            <a:spAutoFit/>
          </a:bodyPr>
          <a:lstStyle/>
          <a:p>
            <a:r>
              <a:rPr lang="en-US" dirty="0" smtClean="0"/>
              <a:t>UCSD RDA Training, Module 2, slide 74</a:t>
            </a:r>
            <a:endParaRPr lang="en-US" dirty="0"/>
          </a:p>
        </p:txBody>
      </p:sp>
    </p:spTree>
    <p:extLst>
      <p:ext uri="{BB962C8B-B14F-4D97-AF65-F5344CB8AC3E}">
        <p14:creationId xmlns:p14="http://schemas.microsoft.com/office/powerpoint/2010/main" val="416568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Give it in </a:t>
            </a:r>
            <a:r>
              <a:rPr lang="en-US" dirty="0" smtClean="0">
                <a:latin typeface="+mn-lt"/>
              </a:rPr>
              <a:t>700-730: Whole-part</a:t>
            </a:r>
            <a:br>
              <a:rPr lang="en-US" dirty="0" smtClean="0">
                <a:latin typeface="+mn-lt"/>
              </a:rPr>
            </a:br>
            <a:r>
              <a:rPr lang="en-US" sz="3100" dirty="0">
                <a:latin typeface="+mn-lt"/>
              </a:rPr>
              <a:t>B</a:t>
            </a:r>
            <a:r>
              <a:rPr lang="en-US" sz="3100" dirty="0" smtClean="0">
                <a:latin typeface="+mn-lt"/>
              </a:rPr>
              <a:t>y different creators, has collective title</a:t>
            </a:r>
            <a:endParaRPr lang="en-US" sz="31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47</a:t>
            </a:fld>
            <a:endParaRPr lang="en-US"/>
          </a:p>
        </p:txBody>
      </p:sp>
      <p:sp>
        <p:nvSpPr>
          <p:cNvPr id="5" name="Text Box 3"/>
          <p:cNvSpPr txBox="1">
            <a:spLocks noGrp="1" noChangeArrowheads="1"/>
          </p:cNvSpPr>
          <p:nvPr>
            <p:ph idx="1"/>
          </p:nvPr>
        </p:nvSpPr>
        <p:spPr bwMode="auto">
          <a:xfrm>
            <a:off x="476892" y="2028139"/>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buNone/>
            </a:pPr>
            <a:r>
              <a:rPr lang="en-US" altLang="en-US" sz="2400" b="1" dirty="0">
                <a:latin typeface="Calibri" panose="020F0502020204030204" pitchFamily="34" charset="0"/>
                <a:ea typeface="ＭＳ Ｐゴシック" panose="020B0600070205080204" pitchFamily="34" charset="-128"/>
              </a:rPr>
              <a:t>	   </a:t>
            </a:r>
          </a:p>
        </p:txBody>
      </p:sp>
      <p:sp>
        <p:nvSpPr>
          <p:cNvPr id="6" name="Text Box 5"/>
          <p:cNvSpPr txBox="1">
            <a:spLocks noChangeArrowheads="1"/>
          </p:cNvSpPr>
          <p:nvPr/>
        </p:nvSpPr>
        <p:spPr bwMode="auto">
          <a:xfrm>
            <a:off x="533400" y="5715000"/>
            <a:ext cx="83631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sz="2000" b="1" i="1" dirty="0">
                <a:latin typeface="+mj-lt"/>
              </a:rPr>
              <a:t>* 2</a:t>
            </a:r>
            <a:r>
              <a:rPr lang="en-US" sz="2000" b="1" i="1" baseline="30000" dirty="0">
                <a:latin typeface="+mj-lt"/>
              </a:rPr>
              <a:t>nd </a:t>
            </a:r>
            <a:r>
              <a:rPr lang="en-US" sz="2000" b="1" i="1" dirty="0">
                <a:latin typeface="+mj-lt"/>
              </a:rPr>
              <a:t>700 not a core requirement but helpful to the user</a:t>
            </a:r>
          </a:p>
        </p:txBody>
      </p:sp>
      <p:sp>
        <p:nvSpPr>
          <p:cNvPr id="8" name="Text Box 4"/>
          <p:cNvSpPr txBox="1">
            <a:spLocks noChangeArrowheads="1"/>
          </p:cNvSpPr>
          <p:nvPr/>
        </p:nvSpPr>
        <p:spPr>
          <a:xfrm>
            <a:off x="299663" y="3452758"/>
            <a:ext cx="8564366" cy="2012440"/>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0000FF"/>
                </a:solidFill>
                <a:latin typeface="Calibri" panose="020F0502020204030204" pitchFamily="34" charset="0"/>
              </a:rPr>
              <a:t>245 00 $a Two American classic novels.</a:t>
            </a:r>
          </a:p>
          <a:p>
            <a:pPr marL="0" indent="0">
              <a:buNone/>
            </a:pPr>
            <a:r>
              <a:rPr lang="en-US" sz="2000" dirty="0">
                <a:latin typeface="Calibri" panose="020F0502020204030204" pitchFamily="34" charset="0"/>
              </a:rPr>
              <a:t>505 0# $a The red pony / John Steinbeck – The catcher in the rye / J.D. Salinger.</a:t>
            </a:r>
          </a:p>
          <a:p>
            <a:pPr marL="0" indent="0">
              <a:buNone/>
            </a:pPr>
            <a:r>
              <a:rPr lang="en-US" sz="2000" dirty="0">
                <a:solidFill>
                  <a:srgbClr val="0000FF"/>
                </a:solidFill>
                <a:latin typeface="+mn-lt"/>
              </a:rPr>
              <a:t>700 12 </a:t>
            </a:r>
            <a:r>
              <a:rPr lang="en-US" altLang="en-US" sz="2000" dirty="0">
                <a:solidFill>
                  <a:srgbClr val="00B050"/>
                </a:solidFill>
                <a:latin typeface="+mn-lt"/>
                <a:ea typeface="SimSun" panose="02010600030101010101" pitchFamily="2" charset="-122"/>
              </a:rPr>
              <a:t>$i Container of (work): </a:t>
            </a:r>
            <a:r>
              <a:rPr lang="en-US" sz="2000" dirty="0" smtClean="0">
                <a:solidFill>
                  <a:srgbClr val="0000FF"/>
                </a:solidFill>
                <a:latin typeface="+mn-lt"/>
              </a:rPr>
              <a:t>$</a:t>
            </a:r>
            <a:r>
              <a:rPr lang="en-US" sz="2000" dirty="0">
                <a:solidFill>
                  <a:srgbClr val="0000FF"/>
                </a:solidFill>
                <a:latin typeface="+mn-lt"/>
              </a:rPr>
              <a:t>a Steinbeck, John, $d </a:t>
            </a:r>
            <a:r>
              <a:rPr lang="en-US" sz="2000" dirty="0" smtClean="0">
                <a:solidFill>
                  <a:srgbClr val="0000FF"/>
                </a:solidFill>
                <a:latin typeface="+mn-lt"/>
              </a:rPr>
              <a:t>1902-968</a:t>
            </a:r>
            <a:r>
              <a:rPr lang="en-US" sz="2000" dirty="0">
                <a:solidFill>
                  <a:srgbClr val="0000FF"/>
                </a:solidFill>
                <a:latin typeface="+mn-lt"/>
              </a:rPr>
              <a:t>. $t Red pony.</a:t>
            </a:r>
          </a:p>
          <a:p>
            <a:pPr marL="0" indent="0">
              <a:buNone/>
            </a:pPr>
            <a:r>
              <a:rPr lang="en-US" altLang="en-US" sz="2000" dirty="0">
                <a:solidFill>
                  <a:srgbClr val="0000FF"/>
                </a:solidFill>
                <a:latin typeface="+mn-lt"/>
                <a:ea typeface="ＭＳ Ｐゴシック" panose="020B0600070205080204" pitchFamily="34" charset="-128"/>
              </a:rPr>
              <a:t>*700 12 </a:t>
            </a:r>
            <a:r>
              <a:rPr lang="en-US" altLang="en-US" sz="2000" dirty="0">
                <a:solidFill>
                  <a:srgbClr val="00B050"/>
                </a:solidFill>
                <a:latin typeface="+mn-lt"/>
                <a:ea typeface="SimSun" panose="02010600030101010101" pitchFamily="2" charset="-122"/>
              </a:rPr>
              <a:t>$i Container of (work): </a:t>
            </a:r>
            <a:r>
              <a:rPr lang="en-US" altLang="en-US" sz="2000" dirty="0" smtClean="0">
                <a:solidFill>
                  <a:srgbClr val="0000FF"/>
                </a:solidFill>
                <a:latin typeface="+mn-lt"/>
                <a:ea typeface="ＭＳ Ｐゴシック" panose="020B0600070205080204" pitchFamily="34" charset="-128"/>
              </a:rPr>
              <a:t>$</a:t>
            </a:r>
            <a:r>
              <a:rPr lang="en-US" altLang="en-US" sz="2000" dirty="0">
                <a:solidFill>
                  <a:srgbClr val="0000FF"/>
                </a:solidFill>
                <a:latin typeface="+mn-lt"/>
                <a:ea typeface="ＭＳ Ｐゴシック" panose="020B0600070205080204" pitchFamily="34" charset="-128"/>
              </a:rPr>
              <a:t>a Salinger, J. D. $q (Jerome David), $d 1919-2010. $t Catcher in the rye. </a:t>
            </a:r>
          </a:p>
        </p:txBody>
      </p:sp>
      <p:sp>
        <p:nvSpPr>
          <p:cNvPr id="9" name="Content Placeholder 2"/>
          <p:cNvSpPr txBox="1">
            <a:spLocks/>
          </p:cNvSpPr>
          <p:nvPr/>
        </p:nvSpPr>
        <p:spPr>
          <a:xfrm>
            <a:off x="476892" y="1371600"/>
            <a:ext cx="8209908" cy="208972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mn-lt"/>
              </a:rPr>
              <a:t>RDA 6.27.1.4 Compilation of works by different creators. </a:t>
            </a:r>
          </a:p>
          <a:p>
            <a:pPr lvl="1"/>
            <a:r>
              <a:rPr lang="en-US" altLang="en-US" dirty="0" smtClean="0">
                <a:latin typeface="+mn-lt"/>
              </a:rPr>
              <a:t>Formulating the </a:t>
            </a:r>
            <a:r>
              <a:rPr lang="en-US" altLang="en-US" dirty="0" smtClean="0">
                <a:solidFill>
                  <a:srgbClr val="0000FF"/>
                </a:solidFill>
                <a:latin typeface="+mn-lt"/>
              </a:rPr>
              <a:t>Authorized Access Point for the work</a:t>
            </a:r>
          </a:p>
          <a:p>
            <a:pPr lvl="2"/>
            <a:r>
              <a:rPr lang="en-US" altLang="en-US" sz="2400" dirty="0" smtClean="0">
                <a:latin typeface="+mn-lt"/>
              </a:rPr>
              <a:t>Use </a:t>
            </a:r>
            <a:r>
              <a:rPr lang="en-US" altLang="en-US" sz="2400" dirty="0" smtClean="0">
                <a:solidFill>
                  <a:srgbClr val="0000FF"/>
                </a:solidFill>
                <a:latin typeface="+mn-lt"/>
              </a:rPr>
              <a:t>preferred title </a:t>
            </a:r>
            <a:r>
              <a:rPr lang="en-US" sz="2400" dirty="0" smtClean="0">
                <a:latin typeface="+mn-lt"/>
              </a:rPr>
              <a:t>for the compilation. </a:t>
            </a:r>
            <a:endParaRPr lang="en-US" altLang="en-US" sz="2400" dirty="0" smtClean="0">
              <a:latin typeface="+mn-lt"/>
            </a:endParaRPr>
          </a:p>
          <a:p>
            <a:pPr lvl="1">
              <a:spcBef>
                <a:spcPct val="0"/>
              </a:spcBef>
            </a:pPr>
            <a:r>
              <a:rPr lang="en-US" dirty="0">
                <a:latin typeface="+mn-lt"/>
              </a:rPr>
              <a:t>RDA </a:t>
            </a:r>
            <a:r>
              <a:rPr lang="en-US" dirty="0" smtClean="0">
                <a:latin typeface="+mn-lt"/>
              </a:rPr>
              <a:t>6.2.2.11.1 </a:t>
            </a:r>
            <a:r>
              <a:rPr lang="en-US" dirty="0">
                <a:latin typeface="+mn-lt"/>
              </a:rPr>
              <a:t>Record the </a:t>
            </a:r>
            <a:r>
              <a:rPr lang="en-US" dirty="0" smtClean="0">
                <a:latin typeface="+mn-lt"/>
              </a:rPr>
              <a:t>collective </a:t>
            </a:r>
            <a:r>
              <a:rPr lang="en-US" dirty="0">
                <a:latin typeface="+mn-lt"/>
              </a:rPr>
              <a:t>title </a:t>
            </a:r>
            <a:r>
              <a:rPr lang="en-US" dirty="0" smtClean="0">
                <a:latin typeface="+mn-lt"/>
              </a:rPr>
              <a:t>as the preferred title</a:t>
            </a:r>
            <a:endParaRPr lang="en-US" altLang="en-US" b="1" i="1" dirty="0">
              <a:solidFill>
                <a:schemeClr val="tx2"/>
              </a:solidFill>
              <a:latin typeface="+mn-lt"/>
            </a:endParaRPr>
          </a:p>
          <a:p>
            <a:pPr lvl="1">
              <a:spcBef>
                <a:spcPct val="0"/>
              </a:spcBef>
            </a:pPr>
            <a:r>
              <a:rPr lang="en-US" altLang="en-US" dirty="0" smtClean="0">
                <a:latin typeface="+mn-lt"/>
              </a:rPr>
              <a:t>LC-PCC PS 25.1 </a:t>
            </a:r>
            <a:r>
              <a:rPr lang="en-US" dirty="0" smtClean="0">
                <a:latin typeface="+mn-lt"/>
              </a:rPr>
              <a:t>Related work is a core element for compilations. </a:t>
            </a:r>
            <a:r>
              <a:rPr lang="en-US" dirty="0" smtClean="0">
                <a:solidFill>
                  <a:srgbClr val="0000FF"/>
                </a:solidFill>
                <a:latin typeface="+mn-lt"/>
              </a:rPr>
              <a:t>Give an analytical authorized access point for the </a:t>
            </a:r>
            <a:r>
              <a:rPr lang="en-US" dirty="0">
                <a:solidFill>
                  <a:srgbClr val="0000FF"/>
                </a:solidFill>
                <a:latin typeface="+mn-lt"/>
              </a:rPr>
              <a:t>predominate or first work in the compilation</a:t>
            </a:r>
            <a:endParaRPr lang="en-US" altLang="en-US" i="1" dirty="0" smtClean="0">
              <a:solidFill>
                <a:srgbClr val="0000FF"/>
              </a:solidFill>
              <a:latin typeface="+mn-lt"/>
            </a:endParaRPr>
          </a:p>
          <a:p>
            <a:pPr marL="914400" lvl="2" indent="0">
              <a:buFont typeface="Arial"/>
              <a:buNone/>
            </a:pPr>
            <a:endParaRPr lang="en-US" dirty="0" smtClean="0"/>
          </a:p>
          <a:p>
            <a:pPr marL="457200" lvl="1" indent="0">
              <a:buNone/>
            </a:pPr>
            <a:endParaRPr lang="en-US" dirty="0" smtClean="0"/>
          </a:p>
          <a:p>
            <a:pPr marL="0" indent="0">
              <a:buFont typeface="Arial"/>
              <a:buNone/>
            </a:pPr>
            <a:endParaRPr lang="en-US" dirty="0" smtClean="0"/>
          </a:p>
          <a:p>
            <a:pPr marL="457200" lvl="1" indent="0">
              <a:buFont typeface="Arial"/>
              <a:buNone/>
            </a:pPr>
            <a:endParaRPr lang="en-US" dirty="0" smtClean="0"/>
          </a:p>
          <a:p>
            <a:pPr marL="457200" lvl="1" indent="0">
              <a:buFont typeface="Arial"/>
              <a:buNone/>
            </a:pPr>
            <a:endParaRPr lang="en-US" dirty="0">
              <a:solidFill>
                <a:srgbClr val="0000FF"/>
              </a:solidFill>
            </a:endParaRPr>
          </a:p>
        </p:txBody>
      </p:sp>
      <p:sp>
        <p:nvSpPr>
          <p:cNvPr id="10" name="TextBox 2"/>
          <p:cNvSpPr txBox="1"/>
          <p:nvPr/>
        </p:nvSpPr>
        <p:spPr>
          <a:xfrm>
            <a:off x="533400" y="6243486"/>
            <a:ext cx="464820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UCSD RDA Training, Compilations pt.1, slide 19</a:t>
            </a:r>
            <a:endParaRPr lang="en-US" dirty="0"/>
          </a:p>
        </p:txBody>
      </p:sp>
    </p:spTree>
    <p:extLst>
      <p:ext uri="{BB962C8B-B14F-4D97-AF65-F5344CB8AC3E}">
        <p14:creationId xmlns:p14="http://schemas.microsoft.com/office/powerpoint/2010/main" val="1039826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Give it in </a:t>
            </a:r>
            <a:r>
              <a:rPr lang="en-US" dirty="0" smtClean="0">
                <a:latin typeface="+mn-lt"/>
              </a:rPr>
              <a:t>700-730: Whole-part</a:t>
            </a:r>
            <a:br>
              <a:rPr lang="en-US" dirty="0" smtClean="0">
                <a:latin typeface="+mn-lt"/>
              </a:rPr>
            </a:br>
            <a:r>
              <a:rPr lang="en-US" sz="3100" dirty="0">
                <a:latin typeface="+mn-lt"/>
              </a:rPr>
              <a:t>B</a:t>
            </a:r>
            <a:r>
              <a:rPr lang="en-US" sz="3100" dirty="0" smtClean="0">
                <a:latin typeface="+mn-lt"/>
              </a:rPr>
              <a:t>y different creators, has no collective title</a:t>
            </a:r>
            <a:endParaRPr lang="en-US" sz="31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48</a:t>
            </a:fld>
            <a:endParaRPr lang="en-US"/>
          </a:p>
        </p:txBody>
      </p:sp>
      <p:sp>
        <p:nvSpPr>
          <p:cNvPr id="5" name="Text Box 3"/>
          <p:cNvSpPr txBox="1">
            <a:spLocks noGrp="1" noChangeArrowheads="1"/>
          </p:cNvSpPr>
          <p:nvPr>
            <p:ph idx="1"/>
          </p:nvPr>
        </p:nvSpPr>
        <p:spPr bwMode="auto">
          <a:xfrm>
            <a:off x="476892" y="2028139"/>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buNone/>
            </a:pPr>
            <a:r>
              <a:rPr lang="en-US" altLang="en-US" sz="2400" b="1" dirty="0">
                <a:latin typeface="Calibri" panose="020F0502020204030204" pitchFamily="34" charset="0"/>
                <a:ea typeface="ＭＳ Ｐゴシック" panose="020B0600070205080204" pitchFamily="34" charset="-128"/>
              </a:rPr>
              <a:t>	   </a:t>
            </a:r>
          </a:p>
        </p:txBody>
      </p:sp>
      <p:sp>
        <p:nvSpPr>
          <p:cNvPr id="6" name="Text Box 5"/>
          <p:cNvSpPr txBox="1">
            <a:spLocks noChangeArrowheads="1"/>
          </p:cNvSpPr>
          <p:nvPr/>
        </p:nvSpPr>
        <p:spPr bwMode="auto">
          <a:xfrm>
            <a:off x="533400" y="5715000"/>
            <a:ext cx="83631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sz="2000" i="1" dirty="0">
                <a:latin typeface="+mj-lt"/>
              </a:rPr>
              <a:t>* 2</a:t>
            </a:r>
            <a:r>
              <a:rPr lang="en-US" sz="2000" i="1" baseline="30000" dirty="0">
                <a:latin typeface="+mj-lt"/>
              </a:rPr>
              <a:t>nd </a:t>
            </a:r>
            <a:r>
              <a:rPr lang="en-US" sz="2000" i="1" dirty="0">
                <a:latin typeface="+mj-lt"/>
              </a:rPr>
              <a:t>700 not a core requirement but helpful to the user</a:t>
            </a:r>
          </a:p>
        </p:txBody>
      </p:sp>
      <p:sp>
        <p:nvSpPr>
          <p:cNvPr id="8" name="Text Box 4"/>
          <p:cNvSpPr txBox="1">
            <a:spLocks noChangeArrowheads="1"/>
          </p:cNvSpPr>
          <p:nvPr/>
        </p:nvSpPr>
        <p:spPr>
          <a:xfrm>
            <a:off x="457200" y="3890148"/>
            <a:ext cx="8077200" cy="1748652"/>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en-US" sz="2000" dirty="0">
                <a:solidFill>
                  <a:srgbClr val="0000FF"/>
                </a:solidFill>
                <a:latin typeface="+mn-lt"/>
                <a:ea typeface="ＭＳ Ｐゴシック" panose="020B0600070205080204" pitchFamily="34" charset="-128"/>
              </a:rPr>
              <a:t>245 00  $a Community band concerts / $c Sharon Polk. Fall harvest festivals / Terri Swanson.</a:t>
            </a:r>
          </a:p>
          <a:p>
            <a:pPr marL="0" indent="0">
              <a:buNone/>
            </a:pPr>
            <a:r>
              <a:rPr kumimoji="1" lang="en-US" altLang="en-US" sz="2000" dirty="0">
                <a:solidFill>
                  <a:srgbClr val="FF0000"/>
                </a:solidFill>
                <a:latin typeface="+mn-lt"/>
                <a:ea typeface="ＭＳ Ｐゴシック" panose="020B0600070205080204" pitchFamily="34" charset="-128"/>
              </a:rPr>
              <a:t> </a:t>
            </a:r>
            <a:r>
              <a:rPr kumimoji="1" lang="en-US" altLang="en-US" sz="2000" dirty="0">
                <a:solidFill>
                  <a:srgbClr val="0000FF"/>
                </a:solidFill>
                <a:latin typeface="+mn-lt"/>
                <a:ea typeface="ＭＳ Ｐゴシック" panose="020B0600070205080204" pitchFamily="34" charset="-128"/>
              </a:rPr>
              <a:t>700 12  </a:t>
            </a:r>
            <a:r>
              <a:rPr kumimoji="1" lang="en-US" altLang="en-US" sz="2000" dirty="0" smtClean="0">
                <a:solidFill>
                  <a:srgbClr val="00B050"/>
                </a:solidFill>
                <a:latin typeface="+mn-lt"/>
                <a:ea typeface="ＭＳ Ｐゴシック" panose="020B0600070205080204" pitchFamily="34" charset="-128"/>
              </a:rPr>
              <a:t>$i Container of (Work): </a:t>
            </a:r>
            <a:r>
              <a:rPr kumimoji="1" lang="en-US" altLang="en-US" sz="2000" dirty="0" smtClean="0">
                <a:solidFill>
                  <a:srgbClr val="0000FF"/>
                </a:solidFill>
                <a:latin typeface="+mn-lt"/>
                <a:ea typeface="ＭＳ Ｐゴシック" panose="020B0600070205080204" pitchFamily="34" charset="-128"/>
              </a:rPr>
              <a:t>$a </a:t>
            </a:r>
            <a:r>
              <a:rPr kumimoji="1" lang="en-US" altLang="en-US" sz="2000" dirty="0">
                <a:solidFill>
                  <a:srgbClr val="0000FF"/>
                </a:solidFill>
                <a:latin typeface="+mn-lt"/>
                <a:ea typeface="ＭＳ Ｐゴシック" panose="020B0600070205080204" pitchFamily="34" charset="-128"/>
              </a:rPr>
              <a:t>Polk, Sharon. $t Community band concerts.</a:t>
            </a:r>
          </a:p>
          <a:p>
            <a:pPr marL="0" indent="0">
              <a:buNone/>
            </a:pPr>
            <a:r>
              <a:rPr kumimoji="1" lang="en-US" altLang="en-US" sz="2000" dirty="0">
                <a:solidFill>
                  <a:srgbClr val="0000FF"/>
                </a:solidFill>
                <a:latin typeface="+mn-lt"/>
                <a:ea typeface="ＭＳ Ｐゴシック" panose="020B0600070205080204" pitchFamily="34" charset="-128"/>
              </a:rPr>
              <a:t>*700 12 </a:t>
            </a:r>
            <a:r>
              <a:rPr kumimoji="1" lang="en-US" altLang="en-US" sz="2000" dirty="0">
                <a:solidFill>
                  <a:srgbClr val="00B050"/>
                </a:solidFill>
                <a:latin typeface="+mn-lt"/>
                <a:ea typeface="ＭＳ Ｐゴシック" panose="020B0600070205080204" pitchFamily="34" charset="-128"/>
              </a:rPr>
              <a:t>$i Container of (Work): </a:t>
            </a:r>
            <a:r>
              <a:rPr kumimoji="1" lang="en-US" altLang="en-US" sz="2000" dirty="0" smtClean="0">
                <a:solidFill>
                  <a:srgbClr val="0000FF"/>
                </a:solidFill>
                <a:latin typeface="+mn-lt"/>
                <a:ea typeface="ＭＳ Ｐゴシック" panose="020B0600070205080204" pitchFamily="34" charset="-128"/>
              </a:rPr>
              <a:t>$</a:t>
            </a:r>
            <a:r>
              <a:rPr kumimoji="1" lang="en-US" altLang="en-US" sz="2000" dirty="0">
                <a:solidFill>
                  <a:srgbClr val="0000FF"/>
                </a:solidFill>
                <a:latin typeface="+mn-lt"/>
                <a:ea typeface="ＭＳ Ｐゴシック" panose="020B0600070205080204" pitchFamily="34" charset="-128"/>
              </a:rPr>
              <a:t>a Swanson, Terri. $t Fall harvest festivals.</a:t>
            </a:r>
            <a:endParaRPr lang="en-US" altLang="en-US" sz="2000" dirty="0">
              <a:solidFill>
                <a:srgbClr val="0000FF"/>
              </a:solidFill>
              <a:latin typeface="+mn-lt"/>
              <a:ea typeface="ＭＳ Ｐゴシック" panose="020B0600070205080204" pitchFamily="34" charset="-128"/>
            </a:endParaRPr>
          </a:p>
        </p:txBody>
      </p:sp>
      <p:sp>
        <p:nvSpPr>
          <p:cNvPr id="9" name="Content Placeholder 2"/>
          <p:cNvSpPr txBox="1">
            <a:spLocks/>
          </p:cNvSpPr>
          <p:nvPr/>
        </p:nvSpPr>
        <p:spPr>
          <a:xfrm>
            <a:off x="233737" y="1231840"/>
            <a:ext cx="8577209" cy="257094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800" dirty="0" smtClean="0">
                <a:latin typeface="+mn-lt"/>
              </a:rPr>
              <a:t>RDA 6.27.1.4 Compilation of works by different creators. </a:t>
            </a:r>
          </a:p>
          <a:p>
            <a:pPr lvl="1"/>
            <a:r>
              <a:rPr lang="en-US" altLang="en-US" sz="3200" dirty="0" smtClean="0">
                <a:latin typeface="+mn-lt"/>
              </a:rPr>
              <a:t>Formulating the </a:t>
            </a:r>
            <a:r>
              <a:rPr lang="en-US" altLang="en-US" sz="3200" dirty="0" smtClean="0">
                <a:solidFill>
                  <a:srgbClr val="0000FF"/>
                </a:solidFill>
                <a:latin typeface="+mn-lt"/>
              </a:rPr>
              <a:t>Authorized Access Point for the work lack collective title</a:t>
            </a:r>
          </a:p>
          <a:p>
            <a:pPr lvl="2"/>
            <a:r>
              <a:rPr lang="en-US" sz="3200" dirty="0">
                <a:latin typeface="+mn-lt"/>
              </a:rPr>
              <a:t>construct separate access points for each of the works in the </a:t>
            </a:r>
            <a:r>
              <a:rPr lang="en-US" sz="3200" dirty="0" smtClean="0">
                <a:latin typeface="+mn-lt"/>
              </a:rPr>
              <a:t>compilation. </a:t>
            </a:r>
          </a:p>
          <a:p>
            <a:pPr lvl="1"/>
            <a:r>
              <a:rPr lang="en-US" sz="3200" dirty="0">
                <a:latin typeface="+mn-lt"/>
              </a:rPr>
              <a:t>RDA 6.2.2.11.2 Record the preferred title for each of the individual works. </a:t>
            </a:r>
            <a:r>
              <a:rPr lang="en-US" altLang="en-US" sz="3200" b="1" i="1" dirty="0">
                <a:solidFill>
                  <a:srgbClr val="0000FF"/>
                </a:solidFill>
                <a:latin typeface="+mn-lt"/>
              </a:rPr>
              <a:t>(do </a:t>
            </a:r>
            <a:r>
              <a:rPr lang="en-US" altLang="en-US" sz="3200" b="1" i="1" u="sng" dirty="0">
                <a:solidFill>
                  <a:srgbClr val="0000FF"/>
                </a:solidFill>
                <a:latin typeface="+mn-lt"/>
              </a:rPr>
              <a:t>not</a:t>
            </a:r>
            <a:r>
              <a:rPr lang="en-US" altLang="en-US" sz="3200" b="1" i="1" dirty="0">
                <a:solidFill>
                  <a:srgbClr val="0000FF"/>
                </a:solidFill>
                <a:latin typeface="+mn-lt"/>
              </a:rPr>
              <a:t> devise a title)</a:t>
            </a:r>
          </a:p>
          <a:p>
            <a:pPr lvl="1">
              <a:spcBef>
                <a:spcPct val="0"/>
              </a:spcBef>
            </a:pPr>
            <a:r>
              <a:rPr lang="en-US" altLang="en-US" sz="3200" dirty="0" smtClean="0">
                <a:latin typeface="+mn-lt"/>
              </a:rPr>
              <a:t>LC-PCC PS 25.1 </a:t>
            </a:r>
            <a:r>
              <a:rPr lang="en-US" sz="3200" dirty="0" smtClean="0">
                <a:latin typeface="+mn-lt"/>
              </a:rPr>
              <a:t>Related work is a core element for compilations. </a:t>
            </a:r>
            <a:r>
              <a:rPr lang="en-US" sz="3200" dirty="0" smtClean="0">
                <a:solidFill>
                  <a:srgbClr val="0000FF"/>
                </a:solidFill>
                <a:latin typeface="+mn-lt"/>
              </a:rPr>
              <a:t>Give an analytical authorized access point for the </a:t>
            </a:r>
            <a:r>
              <a:rPr lang="en-US" sz="3200" dirty="0">
                <a:solidFill>
                  <a:srgbClr val="0000FF"/>
                </a:solidFill>
                <a:latin typeface="+mn-lt"/>
              </a:rPr>
              <a:t>predominate or first work in the compilation</a:t>
            </a:r>
            <a:endParaRPr lang="en-US" altLang="en-US" sz="3200" i="1" dirty="0" smtClean="0">
              <a:solidFill>
                <a:srgbClr val="0000FF"/>
              </a:solidFill>
              <a:latin typeface="+mn-lt"/>
            </a:endParaRPr>
          </a:p>
          <a:p>
            <a:pPr marL="914400" lvl="2" indent="0">
              <a:buFont typeface="Arial"/>
              <a:buNone/>
            </a:pPr>
            <a:endParaRPr lang="en-US" sz="2900" dirty="0" smtClean="0"/>
          </a:p>
          <a:p>
            <a:pPr marL="457200" lvl="1" indent="0">
              <a:buNone/>
            </a:pPr>
            <a:endParaRPr lang="en-US" dirty="0" smtClean="0"/>
          </a:p>
          <a:p>
            <a:pPr marL="0" indent="0">
              <a:buFont typeface="Arial"/>
              <a:buNone/>
            </a:pPr>
            <a:endParaRPr lang="en-US" dirty="0" smtClean="0"/>
          </a:p>
          <a:p>
            <a:pPr marL="457200" lvl="1" indent="0">
              <a:buFont typeface="Arial"/>
              <a:buNone/>
            </a:pPr>
            <a:endParaRPr lang="en-US" dirty="0" smtClean="0"/>
          </a:p>
          <a:p>
            <a:pPr marL="457200" lvl="1" indent="0">
              <a:buFont typeface="Arial"/>
              <a:buNone/>
            </a:pPr>
            <a:endParaRPr lang="en-US" dirty="0"/>
          </a:p>
        </p:txBody>
      </p:sp>
      <p:sp>
        <p:nvSpPr>
          <p:cNvPr id="3" name="TextBox 2"/>
          <p:cNvSpPr txBox="1"/>
          <p:nvPr/>
        </p:nvSpPr>
        <p:spPr>
          <a:xfrm>
            <a:off x="701965" y="6292334"/>
            <a:ext cx="4174835" cy="369332"/>
          </a:xfrm>
          <a:prstGeom prst="rect">
            <a:avLst/>
          </a:prstGeom>
          <a:noFill/>
        </p:spPr>
        <p:txBody>
          <a:bodyPr wrap="square" rtlCol="0">
            <a:spAutoFit/>
          </a:bodyPr>
          <a:lstStyle/>
          <a:p>
            <a:r>
              <a:rPr lang="en-US" dirty="0" smtClean="0"/>
              <a:t>UCSD RDA Training, Module 2, slide 79</a:t>
            </a:r>
            <a:endParaRPr lang="en-US" dirty="0"/>
          </a:p>
        </p:txBody>
      </p:sp>
    </p:spTree>
    <p:extLst>
      <p:ext uri="{BB962C8B-B14F-4D97-AF65-F5344CB8AC3E}">
        <p14:creationId xmlns:p14="http://schemas.microsoft.com/office/powerpoint/2010/main" val="812639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Give it in 700-730</a:t>
            </a:r>
            <a:r>
              <a:rPr lang="en-US" sz="4000" dirty="0" smtClean="0">
                <a:latin typeface="+mn-lt"/>
              </a:rPr>
              <a:t>:</a:t>
            </a:r>
            <a:r>
              <a:rPr lang="en-US" dirty="0" smtClean="0">
                <a:latin typeface="+mn-lt"/>
              </a:rPr>
              <a:t/>
            </a:r>
            <a:br>
              <a:rPr lang="en-US" dirty="0" smtClean="0">
                <a:latin typeface="+mn-lt"/>
              </a:rPr>
            </a:br>
            <a:r>
              <a:rPr lang="en-US" sz="3100" dirty="0" smtClean="0">
                <a:latin typeface="+mn-lt"/>
              </a:rPr>
              <a:t>Compilation of Translations</a:t>
            </a:r>
            <a:endParaRPr lang="en-US" sz="3100" dirty="0">
              <a:latin typeface="+mn-lt"/>
            </a:endParaRPr>
          </a:p>
        </p:txBody>
      </p:sp>
      <p:sp>
        <p:nvSpPr>
          <p:cNvPr id="3" name="Content Placeholder 2"/>
          <p:cNvSpPr>
            <a:spLocks noGrp="1"/>
          </p:cNvSpPr>
          <p:nvPr>
            <p:ph idx="1"/>
          </p:nvPr>
        </p:nvSpPr>
        <p:spPr>
          <a:xfrm>
            <a:off x="228600" y="1143001"/>
            <a:ext cx="8458200" cy="2590800"/>
          </a:xfrm>
        </p:spPr>
        <p:txBody>
          <a:bodyPr>
            <a:normAutofit fontScale="77500" lnSpcReduction="20000"/>
          </a:bodyPr>
          <a:lstStyle/>
          <a:p>
            <a:pPr marL="0" indent="0">
              <a:buNone/>
            </a:pPr>
            <a:r>
              <a:rPr lang="en-US" sz="3300" dirty="0">
                <a:latin typeface="+mn-lt"/>
              </a:rPr>
              <a:t>RDA 6.27.3. LC-PCC PS on Translations: AAP</a:t>
            </a:r>
          </a:p>
          <a:p>
            <a:pPr>
              <a:buFont typeface="Arial" panose="020B0604020202020204" pitchFamily="34" charset="0"/>
              <a:buChar char="•"/>
            </a:pPr>
            <a:r>
              <a:rPr lang="en-US" sz="3300" dirty="0">
                <a:latin typeface="+mn-lt"/>
              </a:rPr>
              <a:t>Compilations: </a:t>
            </a:r>
            <a:r>
              <a:rPr lang="en-US" sz="3300" dirty="0">
                <a:solidFill>
                  <a:srgbClr val="0000FF"/>
                </a:solidFill>
                <a:latin typeface="+mn-lt"/>
              </a:rPr>
              <a:t>original + translation (+ …)</a:t>
            </a:r>
          </a:p>
          <a:p>
            <a:pPr lvl="1"/>
            <a:r>
              <a:rPr lang="en-US" altLang="en-US" dirty="0">
                <a:latin typeface="+mn-lt"/>
              </a:rPr>
              <a:t>An analytical authorized access point for the </a:t>
            </a:r>
            <a:r>
              <a:rPr lang="en-US" altLang="en-US" u="sng" dirty="0">
                <a:solidFill>
                  <a:srgbClr val="0000FF"/>
                </a:solidFill>
                <a:latin typeface="+mn-lt"/>
              </a:rPr>
              <a:t>original</a:t>
            </a:r>
            <a:r>
              <a:rPr lang="en-US" altLang="en-US" dirty="0">
                <a:latin typeface="+mn-lt"/>
              </a:rPr>
              <a:t>  and </a:t>
            </a:r>
          </a:p>
          <a:p>
            <a:pPr lvl="1"/>
            <a:r>
              <a:rPr lang="en-US" altLang="en-US" dirty="0">
                <a:latin typeface="+mn-lt"/>
              </a:rPr>
              <a:t>An analytical authorized access point for the (first) </a:t>
            </a:r>
            <a:r>
              <a:rPr lang="en-US" altLang="en-US" u="sng" dirty="0">
                <a:solidFill>
                  <a:srgbClr val="0000FF"/>
                </a:solidFill>
                <a:latin typeface="+mn-lt"/>
              </a:rPr>
              <a:t>translation(s)</a:t>
            </a:r>
            <a:r>
              <a:rPr lang="en-US" altLang="en-US" dirty="0">
                <a:latin typeface="+mn-lt"/>
              </a:rPr>
              <a:t> with the language ($l) added </a:t>
            </a:r>
          </a:p>
          <a:p>
            <a:pPr>
              <a:buFont typeface="Arial" panose="020B0604020202020204" pitchFamily="34" charset="0"/>
              <a:buChar char="•"/>
            </a:pPr>
            <a:r>
              <a:rPr lang="en-US" sz="3300" dirty="0">
                <a:latin typeface="+mn-lt"/>
              </a:rPr>
              <a:t>Compilations: </a:t>
            </a:r>
            <a:r>
              <a:rPr lang="en-US" sz="3300" dirty="0">
                <a:solidFill>
                  <a:srgbClr val="0000FF"/>
                </a:solidFill>
                <a:latin typeface="+mn-lt"/>
              </a:rPr>
              <a:t>translation + translation (+ …)  </a:t>
            </a:r>
          </a:p>
          <a:p>
            <a:pPr lvl="1"/>
            <a:r>
              <a:rPr lang="en-US" altLang="en-US" dirty="0">
                <a:latin typeface="+mn-lt"/>
              </a:rPr>
              <a:t>An analytical authorized access point for each the </a:t>
            </a:r>
            <a:r>
              <a:rPr lang="en-US" altLang="en-US" u="sng" dirty="0">
                <a:solidFill>
                  <a:srgbClr val="0000FF"/>
                </a:solidFill>
                <a:latin typeface="+mn-lt"/>
              </a:rPr>
              <a:t>translation(s)</a:t>
            </a:r>
            <a:r>
              <a:rPr lang="en-US" altLang="en-US" dirty="0">
                <a:latin typeface="+mn-lt"/>
              </a:rPr>
              <a:t> with the language ($l) added </a:t>
            </a:r>
          </a:p>
          <a:p>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49</a:t>
            </a:fld>
            <a:endParaRPr lang="en-US"/>
          </a:p>
        </p:txBody>
      </p:sp>
      <p:sp>
        <p:nvSpPr>
          <p:cNvPr id="5" name="Text Box 4"/>
          <p:cNvSpPr txBox="1">
            <a:spLocks noChangeArrowheads="1"/>
          </p:cNvSpPr>
          <p:nvPr/>
        </p:nvSpPr>
        <p:spPr>
          <a:xfrm>
            <a:off x="457200" y="3733801"/>
            <a:ext cx="8229600" cy="2590798"/>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800" dirty="0">
                <a:latin typeface="Calibri" panose="020F0502020204030204" pitchFamily="34" charset="0"/>
                <a:cs typeface="Courier New" pitchFamily="49" charset="0"/>
              </a:rPr>
              <a:t>041 1# $a </a:t>
            </a:r>
            <a:r>
              <a:rPr lang="en-US" altLang="en-US" sz="1800" dirty="0" err="1">
                <a:latin typeface="Calibri" panose="020F0502020204030204" pitchFamily="34" charset="0"/>
                <a:cs typeface="Courier New" pitchFamily="49" charset="0"/>
              </a:rPr>
              <a:t>eng</a:t>
            </a:r>
            <a:r>
              <a:rPr lang="en-US" altLang="en-US" sz="1800" dirty="0">
                <a:latin typeface="Calibri" panose="020F0502020204030204" pitchFamily="34" charset="0"/>
                <a:cs typeface="Courier New" pitchFamily="49" charset="0"/>
              </a:rPr>
              <a:t> $a spa $h </a:t>
            </a:r>
            <a:r>
              <a:rPr lang="en-US" altLang="en-US" sz="1800" dirty="0" err="1">
                <a:latin typeface="Calibri" panose="020F0502020204030204" pitchFamily="34" charset="0"/>
                <a:cs typeface="Courier New" pitchFamily="49" charset="0"/>
              </a:rPr>
              <a:t>eng</a:t>
            </a:r>
            <a:endParaRPr lang="en-US" altLang="en-US" sz="1800" dirty="0">
              <a:latin typeface="Calibri" panose="020F0502020204030204" pitchFamily="34" charset="0"/>
              <a:cs typeface="Courier New" pitchFamily="49" charset="0"/>
            </a:endParaRPr>
          </a:p>
          <a:p>
            <a:pPr marL="0" indent="0">
              <a:buNone/>
            </a:pPr>
            <a:r>
              <a:rPr lang="en-US" altLang="en-US" sz="1800" dirty="0">
                <a:latin typeface="Calibri" panose="020F0502020204030204" pitchFamily="34" charset="0"/>
                <a:cs typeface="Courier New" pitchFamily="49" charset="0"/>
              </a:rPr>
              <a:t>100 1# $a </a:t>
            </a:r>
            <a:r>
              <a:rPr lang="en-US" altLang="en-US" sz="1800" dirty="0" err="1">
                <a:latin typeface="Calibri" panose="020F0502020204030204" pitchFamily="34" charset="0"/>
                <a:cs typeface="Courier New" pitchFamily="49" charset="0"/>
              </a:rPr>
              <a:t>Macken</a:t>
            </a:r>
            <a:r>
              <a:rPr lang="en-US" altLang="en-US" sz="1800" dirty="0">
                <a:latin typeface="Calibri" panose="020F0502020204030204" pitchFamily="34" charset="0"/>
                <a:cs typeface="Courier New" pitchFamily="49" charset="0"/>
              </a:rPr>
              <a:t>, JoAnn Early, $d 1953-</a:t>
            </a:r>
          </a:p>
          <a:p>
            <a:pPr marL="0" indent="0">
              <a:buNone/>
            </a:pPr>
            <a:r>
              <a:rPr lang="en-US" altLang="en-US" sz="1800" dirty="0">
                <a:latin typeface="Calibri" panose="020F0502020204030204" pitchFamily="34" charset="0"/>
                <a:cs typeface="Courier New" pitchFamily="49" charset="0"/>
              </a:rPr>
              <a:t>245 10 $a Mail carrier = $b El </a:t>
            </a:r>
            <a:r>
              <a:rPr lang="en-US" altLang="en-US" sz="1800" dirty="0" err="1">
                <a:latin typeface="Calibri" panose="020F0502020204030204" pitchFamily="34" charset="0"/>
                <a:cs typeface="Courier New" pitchFamily="49" charset="0"/>
              </a:rPr>
              <a:t>cartero</a:t>
            </a:r>
            <a:r>
              <a:rPr lang="en-US" altLang="en-US" sz="1800" dirty="0">
                <a:latin typeface="Calibri" panose="020F0502020204030204" pitchFamily="34" charset="0"/>
                <a:cs typeface="Courier New" pitchFamily="49" charset="0"/>
              </a:rPr>
              <a:t> / </a:t>
            </a:r>
            <a:r>
              <a:rPr lang="en-US" altLang="en-US" sz="1800" dirty="0" smtClean="0">
                <a:latin typeface="Calibri" panose="020F0502020204030204" pitchFamily="34" charset="0"/>
                <a:cs typeface="Courier New" pitchFamily="49" charset="0"/>
              </a:rPr>
              <a:t>$</a:t>
            </a:r>
            <a:r>
              <a:rPr lang="en-US" altLang="en-US" sz="1800" dirty="0">
                <a:latin typeface="Calibri" panose="020F0502020204030204" pitchFamily="34" charset="0"/>
                <a:cs typeface="Courier New" pitchFamily="49" charset="0"/>
              </a:rPr>
              <a:t>c JoAnn Early </a:t>
            </a:r>
            <a:r>
              <a:rPr lang="en-US" altLang="en-US" sz="1800" dirty="0" err="1">
                <a:latin typeface="Calibri" panose="020F0502020204030204" pitchFamily="34" charset="0"/>
                <a:cs typeface="Courier New" pitchFamily="49" charset="0"/>
              </a:rPr>
              <a:t>Macken</a:t>
            </a:r>
            <a:r>
              <a:rPr lang="en-US" altLang="en-US" sz="1800" dirty="0">
                <a:latin typeface="Calibri" panose="020F0502020204030204" pitchFamily="34" charset="0"/>
                <a:cs typeface="Courier New" pitchFamily="49" charset="0"/>
              </a:rPr>
              <a:t>.</a:t>
            </a:r>
          </a:p>
          <a:p>
            <a:pPr marL="0" indent="0">
              <a:buNone/>
            </a:pPr>
            <a:r>
              <a:rPr lang="en-US" altLang="en-US" sz="1800" dirty="0">
                <a:latin typeface="Calibri" panose="020F0502020204030204" pitchFamily="34" charset="0"/>
                <a:cs typeface="Courier New" pitchFamily="49" charset="0"/>
              </a:rPr>
              <a:t>246 31 $a </a:t>
            </a:r>
            <a:r>
              <a:rPr lang="en-US" altLang="en-US" sz="1800" dirty="0" err="1">
                <a:latin typeface="Calibri" panose="020F0502020204030204" pitchFamily="34" charset="0"/>
                <a:cs typeface="Courier New" pitchFamily="49" charset="0"/>
              </a:rPr>
              <a:t>Cartero</a:t>
            </a:r>
            <a:endParaRPr lang="en-US" altLang="en-US" sz="1800" dirty="0">
              <a:latin typeface="Calibri" panose="020F0502020204030204" pitchFamily="34" charset="0"/>
              <a:cs typeface="Courier New" pitchFamily="49" charset="0"/>
            </a:endParaRPr>
          </a:p>
          <a:p>
            <a:pPr marL="0" indent="0">
              <a:buNone/>
            </a:pPr>
            <a:r>
              <a:rPr lang="en-US" altLang="en-US" sz="1800" dirty="0">
                <a:latin typeface="Calibri" panose="020F0502020204030204" pitchFamily="34" charset="0"/>
                <a:cs typeface="Courier New" pitchFamily="49" charset="0"/>
              </a:rPr>
              <a:t>546 ## $a English and Spanish.</a:t>
            </a:r>
          </a:p>
          <a:p>
            <a:pPr marL="0" indent="0">
              <a:buNone/>
            </a:pPr>
            <a:r>
              <a:rPr lang="en-US" altLang="en-US" sz="1800" dirty="0">
                <a:latin typeface="Calibri" panose="020F0502020204030204" pitchFamily="34" charset="0"/>
                <a:cs typeface="Courier New" pitchFamily="49" charset="0"/>
              </a:rPr>
              <a:t>700 12 </a:t>
            </a:r>
            <a:r>
              <a:rPr lang="en-US" altLang="en-US" sz="1800" dirty="0">
                <a:solidFill>
                  <a:srgbClr val="00B050"/>
                </a:solidFill>
                <a:latin typeface="Calibri" panose="020F0502020204030204" pitchFamily="34" charset="0"/>
                <a:cs typeface="Courier New" pitchFamily="49" charset="0"/>
              </a:rPr>
              <a:t>$i </a:t>
            </a:r>
            <a:r>
              <a:rPr lang="en-US" altLang="en-US" sz="1800" dirty="0" smtClean="0">
                <a:solidFill>
                  <a:srgbClr val="00B050"/>
                </a:solidFill>
                <a:latin typeface="Calibri" panose="020F0502020204030204" pitchFamily="34" charset="0"/>
                <a:cs typeface="Courier New" pitchFamily="49" charset="0"/>
              </a:rPr>
              <a:t>Container of  </a:t>
            </a:r>
            <a:r>
              <a:rPr lang="en-US" altLang="en-US" sz="1800" dirty="0">
                <a:solidFill>
                  <a:srgbClr val="00B050"/>
                </a:solidFill>
                <a:latin typeface="Calibri" panose="020F0502020204030204" pitchFamily="34" charset="0"/>
                <a:cs typeface="Courier New" pitchFamily="49" charset="0"/>
              </a:rPr>
              <a:t>(expression): </a:t>
            </a:r>
            <a:r>
              <a:rPr lang="en-US" altLang="en-US" sz="1800" dirty="0">
                <a:latin typeface="Calibri" panose="020F0502020204030204" pitchFamily="34" charset="0"/>
                <a:cs typeface="Courier New" pitchFamily="49" charset="0"/>
              </a:rPr>
              <a:t>$a </a:t>
            </a:r>
            <a:r>
              <a:rPr lang="en-US" altLang="en-US" sz="1800" dirty="0" err="1">
                <a:latin typeface="Calibri" panose="020F0502020204030204" pitchFamily="34" charset="0"/>
                <a:cs typeface="Courier New" pitchFamily="49" charset="0"/>
              </a:rPr>
              <a:t>Macken</a:t>
            </a:r>
            <a:r>
              <a:rPr lang="en-US" altLang="en-US" sz="1800" dirty="0">
                <a:latin typeface="Calibri" panose="020F0502020204030204" pitchFamily="34" charset="0"/>
                <a:cs typeface="Courier New" pitchFamily="49" charset="0"/>
              </a:rPr>
              <a:t>, JoAnn </a:t>
            </a:r>
            <a:r>
              <a:rPr lang="en-US" altLang="en-US" sz="1800" dirty="0" smtClean="0">
                <a:latin typeface="Calibri" panose="020F0502020204030204" pitchFamily="34" charset="0"/>
                <a:cs typeface="Courier New" pitchFamily="49" charset="0"/>
              </a:rPr>
              <a:t>Early</a:t>
            </a:r>
            <a:r>
              <a:rPr lang="en-US" altLang="en-US" sz="1800" dirty="0">
                <a:latin typeface="Calibri" panose="020F0502020204030204" pitchFamily="34" charset="0"/>
                <a:cs typeface="Courier New" pitchFamily="49" charset="0"/>
              </a:rPr>
              <a:t>, $d 1953- </a:t>
            </a:r>
            <a:r>
              <a:rPr lang="en-US" altLang="en-US" sz="1800" dirty="0">
                <a:solidFill>
                  <a:srgbClr val="0000FF"/>
                </a:solidFill>
                <a:latin typeface="Calibri" panose="020F0502020204030204" pitchFamily="34" charset="0"/>
                <a:cs typeface="Courier New" pitchFamily="49" charset="0"/>
              </a:rPr>
              <a:t>$t Mail carrier.</a:t>
            </a:r>
          </a:p>
          <a:p>
            <a:pPr marL="0" indent="0">
              <a:buNone/>
            </a:pPr>
            <a:r>
              <a:rPr lang="en-US" altLang="en-US" sz="1800" dirty="0">
                <a:latin typeface="Calibri" panose="020F0502020204030204" pitchFamily="34" charset="0"/>
                <a:cs typeface="Courier New" pitchFamily="49" charset="0"/>
              </a:rPr>
              <a:t>700 12 </a:t>
            </a:r>
            <a:r>
              <a:rPr lang="en-US" altLang="en-US" sz="1800" dirty="0">
                <a:solidFill>
                  <a:srgbClr val="00B050"/>
                </a:solidFill>
                <a:latin typeface="Calibri" panose="020F0502020204030204" pitchFamily="34" charset="0"/>
                <a:cs typeface="Courier New" pitchFamily="49" charset="0"/>
              </a:rPr>
              <a:t>$i </a:t>
            </a:r>
            <a:r>
              <a:rPr lang="en-US" altLang="en-US" sz="1800" dirty="0" smtClean="0">
                <a:solidFill>
                  <a:srgbClr val="00B050"/>
                </a:solidFill>
                <a:latin typeface="Calibri" panose="020F0502020204030204" pitchFamily="34" charset="0"/>
                <a:cs typeface="Courier New" pitchFamily="49" charset="0"/>
              </a:rPr>
              <a:t>Container of </a:t>
            </a:r>
            <a:r>
              <a:rPr lang="en-US" altLang="en-US" sz="1800" dirty="0">
                <a:solidFill>
                  <a:srgbClr val="00B050"/>
                </a:solidFill>
                <a:latin typeface="Calibri" panose="020F0502020204030204" pitchFamily="34" charset="0"/>
                <a:cs typeface="Courier New" pitchFamily="49" charset="0"/>
              </a:rPr>
              <a:t>(expression): </a:t>
            </a:r>
            <a:r>
              <a:rPr lang="en-US" altLang="en-US" sz="1800" dirty="0">
                <a:latin typeface="Calibri" panose="020F0502020204030204" pitchFamily="34" charset="0"/>
                <a:cs typeface="Courier New" pitchFamily="49" charset="0"/>
              </a:rPr>
              <a:t>$a </a:t>
            </a:r>
            <a:r>
              <a:rPr lang="en-US" altLang="en-US" sz="1800" dirty="0" err="1">
                <a:latin typeface="Calibri" panose="020F0502020204030204" pitchFamily="34" charset="0"/>
                <a:cs typeface="Courier New" pitchFamily="49" charset="0"/>
              </a:rPr>
              <a:t>Macken</a:t>
            </a:r>
            <a:r>
              <a:rPr lang="en-US" altLang="en-US" sz="1800" dirty="0">
                <a:latin typeface="Calibri" panose="020F0502020204030204" pitchFamily="34" charset="0"/>
                <a:cs typeface="Courier New" pitchFamily="49" charset="0"/>
              </a:rPr>
              <a:t>, JoAnn </a:t>
            </a:r>
            <a:r>
              <a:rPr lang="en-US" altLang="en-US" sz="1800" dirty="0" smtClean="0">
                <a:latin typeface="Calibri" panose="020F0502020204030204" pitchFamily="34" charset="0"/>
                <a:cs typeface="Courier New" pitchFamily="49" charset="0"/>
              </a:rPr>
              <a:t>Early</a:t>
            </a:r>
            <a:r>
              <a:rPr lang="en-US" altLang="en-US" sz="1800" dirty="0">
                <a:latin typeface="Calibri" panose="020F0502020204030204" pitchFamily="34" charset="0"/>
                <a:cs typeface="Courier New" pitchFamily="49" charset="0"/>
              </a:rPr>
              <a:t>, $d 1953- </a:t>
            </a:r>
            <a:r>
              <a:rPr lang="en-US" altLang="en-US" sz="1800" dirty="0">
                <a:solidFill>
                  <a:srgbClr val="0000FF"/>
                </a:solidFill>
                <a:latin typeface="Calibri" panose="020F0502020204030204" pitchFamily="34" charset="0"/>
                <a:cs typeface="Courier New" pitchFamily="49" charset="0"/>
              </a:rPr>
              <a:t>$t Mail carrier. $l Spanish.</a:t>
            </a:r>
          </a:p>
        </p:txBody>
      </p:sp>
      <p:sp>
        <p:nvSpPr>
          <p:cNvPr id="6" name="TextBox 5"/>
          <p:cNvSpPr txBox="1"/>
          <p:nvPr/>
        </p:nvSpPr>
        <p:spPr>
          <a:xfrm>
            <a:off x="533400" y="6369193"/>
            <a:ext cx="5867400" cy="369332"/>
          </a:xfrm>
          <a:prstGeom prst="rect">
            <a:avLst/>
          </a:prstGeom>
          <a:noFill/>
        </p:spPr>
        <p:txBody>
          <a:bodyPr wrap="square" rtlCol="0">
            <a:spAutoFit/>
          </a:bodyPr>
          <a:lstStyle/>
          <a:p>
            <a:r>
              <a:rPr lang="en-US" dirty="0" smtClean="0"/>
              <a:t>LC RDA Training, Module 3, slide 26</a:t>
            </a:r>
            <a:endParaRPr lang="en-US" dirty="0"/>
          </a:p>
        </p:txBody>
      </p:sp>
    </p:spTree>
    <p:extLst>
      <p:ext uri="{BB962C8B-B14F-4D97-AF65-F5344CB8AC3E}">
        <p14:creationId xmlns:p14="http://schemas.microsoft.com/office/powerpoint/2010/main" val="3071189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629400" cy="914400"/>
          </a:xfrm>
        </p:spPr>
        <p:txBody>
          <a:bodyPr>
            <a:noAutofit/>
          </a:bodyPr>
          <a:lstStyle/>
          <a:p>
            <a:r>
              <a:rPr lang="en-US" sz="3200" dirty="0" smtClean="0">
                <a:latin typeface="+mn-lt"/>
              </a:rPr>
              <a:t>Recording Relationship Between WEMI</a:t>
            </a:r>
            <a:endParaRPr lang="en-US" sz="3200" dirty="0">
              <a:latin typeface="+mn-lt"/>
            </a:endParaRPr>
          </a:p>
        </p:txBody>
      </p:sp>
      <p:sp>
        <p:nvSpPr>
          <p:cNvPr id="3" name="Content Placeholder 2"/>
          <p:cNvSpPr>
            <a:spLocks noGrp="1"/>
          </p:cNvSpPr>
          <p:nvPr>
            <p:ph idx="1"/>
          </p:nvPr>
        </p:nvSpPr>
        <p:spPr>
          <a:xfrm>
            <a:off x="609600" y="1295400"/>
            <a:ext cx="8001000" cy="4830763"/>
          </a:xfrm>
        </p:spPr>
        <p:txBody>
          <a:bodyPr>
            <a:normAutofit/>
          </a:bodyPr>
          <a:lstStyle/>
          <a:p>
            <a:pPr marL="0" indent="0">
              <a:buNone/>
            </a:pPr>
            <a:r>
              <a:rPr lang="en-US" dirty="0" smtClean="0">
                <a:latin typeface="+mn-lt"/>
              </a:rPr>
              <a:t>RDA 24.4</a:t>
            </a:r>
          </a:p>
          <a:p>
            <a:pPr marL="0" indent="0">
              <a:buNone/>
            </a:pPr>
            <a:r>
              <a:rPr lang="en-US" sz="2400" dirty="0">
                <a:latin typeface="+mn-lt"/>
              </a:rPr>
              <a:t>Record the relationship between a work, expression, manifestation, or item and a related work, expression, manifestation, or item by using one or more of these techniques, as </a:t>
            </a:r>
            <a:r>
              <a:rPr lang="en-US" sz="2400" dirty="0" smtClean="0">
                <a:latin typeface="+mn-lt"/>
              </a:rPr>
              <a:t>applicable:</a:t>
            </a:r>
          </a:p>
          <a:p>
            <a:pPr marL="514350" indent="-514350">
              <a:buAutoNum type="alphaLcParenR"/>
            </a:pPr>
            <a:r>
              <a:rPr lang="en-US" sz="2400" dirty="0" smtClean="0">
                <a:latin typeface="+mn-lt"/>
              </a:rPr>
              <a:t>identifier </a:t>
            </a:r>
            <a:r>
              <a:rPr lang="en-US" sz="2400" dirty="0">
                <a:latin typeface="+mn-lt"/>
              </a:rPr>
              <a:t>for the related work, expression, manifestation, or item </a:t>
            </a:r>
            <a:r>
              <a:rPr lang="en-US" sz="2400" dirty="0" smtClean="0">
                <a:latin typeface="+mn-lt"/>
              </a:rPr>
              <a:t>(</a:t>
            </a:r>
            <a:r>
              <a:rPr lang="en-US" sz="2400" dirty="0" smtClean="0">
                <a:latin typeface="+mn-lt"/>
                <a:hlinkClick r:id="rId3"/>
              </a:rPr>
              <a:t>RDA 24.4.1</a:t>
            </a:r>
            <a:r>
              <a:rPr lang="en-US" sz="2400" dirty="0" smtClean="0">
                <a:latin typeface="+mn-lt"/>
              </a:rPr>
              <a:t>)</a:t>
            </a:r>
          </a:p>
          <a:p>
            <a:pPr marL="514350" indent="-514350">
              <a:buAutoNum type="alphaLcParenR"/>
            </a:pPr>
            <a:r>
              <a:rPr lang="en-US" sz="2400" b="1" dirty="0">
                <a:latin typeface="+mn-lt"/>
              </a:rPr>
              <a:t>authorized access point representing the related work or expression </a:t>
            </a:r>
            <a:r>
              <a:rPr lang="en-US" sz="2400" b="1" dirty="0" smtClean="0">
                <a:latin typeface="+mn-lt"/>
              </a:rPr>
              <a:t> (</a:t>
            </a:r>
            <a:r>
              <a:rPr lang="en-US" sz="2400" b="1" dirty="0" smtClean="0">
                <a:latin typeface="+mn-lt"/>
                <a:hlinkClick r:id="rId4"/>
              </a:rPr>
              <a:t>RDA 24.4.2</a:t>
            </a:r>
            <a:r>
              <a:rPr lang="en-US" sz="2400" b="1" dirty="0" smtClean="0">
                <a:latin typeface="+mn-lt"/>
              </a:rPr>
              <a:t>)</a:t>
            </a:r>
          </a:p>
          <a:p>
            <a:pPr marL="514350" indent="-514350">
              <a:buAutoNum type="alphaLcParenR"/>
            </a:pPr>
            <a:r>
              <a:rPr lang="en-US" sz="2400" dirty="0">
                <a:latin typeface="+mn-lt"/>
              </a:rPr>
              <a:t>description of the related work, expression, manifestation, or item </a:t>
            </a:r>
            <a:r>
              <a:rPr lang="en-US" sz="2400" dirty="0" smtClean="0">
                <a:latin typeface="+mn-lt"/>
              </a:rPr>
              <a:t>(</a:t>
            </a:r>
            <a:r>
              <a:rPr lang="en-US" sz="2400" dirty="0" smtClean="0">
                <a:latin typeface="+mn-lt"/>
                <a:hlinkClick r:id="rId5"/>
              </a:rPr>
              <a:t>RDA 24.4.3</a:t>
            </a:r>
            <a:r>
              <a:rPr lang="en-US" sz="2400" dirty="0" smtClean="0">
                <a:latin typeface="+mn-lt"/>
              </a:rPr>
              <a:t>)</a:t>
            </a:r>
            <a:endParaRPr lang="en-US" sz="24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5</a:t>
            </a:fld>
            <a:endParaRPr lang="en-US"/>
          </a:p>
        </p:txBody>
      </p:sp>
    </p:spTree>
    <p:extLst>
      <p:ext uri="{BB962C8B-B14F-4D97-AF65-F5344CB8AC3E}">
        <p14:creationId xmlns:p14="http://schemas.microsoft.com/office/powerpoint/2010/main" val="2878318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Give it in </a:t>
            </a:r>
            <a:r>
              <a:rPr lang="en-US" dirty="0" smtClean="0">
                <a:latin typeface="+mn-lt"/>
              </a:rPr>
              <a:t>245</a:t>
            </a:r>
            <a:endParaRPr lang="en-US" dirty="0">
              <a:latin typeface="+mn-lt"/>
            </a:endParaRPr>
          </a:p>
        </p:txBody>
      </p:sp>
      <p:sp>
        <p:nvSpPr>
          <p:cNvPr id="3" name="Content Placeholder 2"/>
          <p:cNvSpPr>
            <a:spLocks noGrp="1"/>
          </p:cNvSpPr>
          <p:nvPr>
            <p:ph idx="1"/>
          </p:nvPr>
        </p:nvSpPr>
        <p:spPr>
          <a:xfrm>
            <a:off x="381000" y="1676400"/>
            <a:ext cx="8305800" cy="4449763"/>
          </a:xfrm>
        </p:spPr>
        <p:txBody>
          <a:bodyPr>
            <a:normAutofit/>
          </a:bodyPr>
          <a:lstStyle/>
          <a:p>
            <a:r>
              <a:rPr lang="en-US" dirty="0" smtClean="0">
                <a:latin typeface="+mn-lt"/>
              </a:rPr>
              <a:t>No need to give it in either 130/240 or in 700-730</a:t>
            </a:r>
            <a:endParaRPr lang="en-US" dirty="0">
              <a:latin typeface="+mn-lt"/>
            </a:endParaRPr>
          </a:p>
          <a:p>
            <a:r>
              <a:rPr lang="en-US" dirty="0" smtClean="0">
                <a:latin typeface="+mn-lt"/>
              </a:rPr>
              <a:t>Give it in 245 is sufficient when other data elements are presented</a:t>
            </a:r>
          </a:p>
          <a:p>
            <a:pPr lvl="1"/>
            <a:r>
              <a:rPr lang="en-US" dirty="0" smtClean="0">
                <a:latin typeface="+mn-lt"/>
              </a:rPr>
              <a:t>New edition (same title, content revised, new expression), e.g.</a:t>
            </a:r>
          </a:p>
          <a:p>
            <a:pPr lvl="2"/>
            <a:r>
              <a:rPr lang="en-US" sz="2400" dirty="0" smtClean="0">
                <a:latin typeface="+mn-lt"/>
              </a:rPr>
              <a:t>Second edition </a:t>
            </a:r>
          </a:p>
          <a:p>
            <a:pPr lvl="2"/>
            <a:r>
              <a:rPr lang="en-US" sz="2400" dirty="0" smtClean="0">
                <a:latin typeface="+mn-lt"/>
              </a:rPr>
              <a:t>Revised edition</a:t>
            </a:r>
          </a:p>
          <a:p>
            <a:pPr lvl="1"/>
            <a:r>
              <a:rPr lang="en-US" dirty="0" smtClean="0">
                <a:latin typeface="+mn-lt"/>
              </a:rPr>
              <a:t>New edition, same creator plus additional creator</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50</a:t>
            </a:fld>
            <a:endParaRPr lang="en-US"/>
          </a:p>
        </p:txBody>
      </p:sp>
    </p:spTree>
    <p:extLst>
      <p:ext uri="{BB962C8B-B14F-4D97-AF65-F5344CB8AC3E}">
        <p14:creationId xmlns:p14="http://schemas.microsoft.com/office/powerpoint/2010/main" val="893128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xfrm>
            <a:off x="228600" y="6324600"/>
            <a:ext cx="3886200" cy="36512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LC Revised </a:t>
            </a:r>
            <a:r>
              <a:rPr lang="en-US" altLang="en-US" sz="1400" b="0" dirty="0"/>
              <a:t>editions of </a:t>
            </a:r>
            <a:r>
              <a:rPr lang="en-US" altLang="en-US" sz="1400" b="0" dirty="0" smtClean="0"/>
              <a:t>monographs, slide 8</a:t>
            </a:r>
            <a:endParaRPr lang="en-US" altLang="en-US" sz="1400" b="0" dirty="0"/>
          </a:p>
        </p:txBody>
      </p:sp>
      <p:sp>
        <p:nvSpPr>
          <p:cNvPr id="19460" name="Rectangle 2"/>
          <p:cNvSpPr>
            <a:spLocks noGrp="1" noChangeArrowheads="1"/>
          </p:cNvSpPr>
          <p:nvPr>
            <p:ph type="title"/>
          </p:nvPr>
        </p:nvSpPr>
        <p:spPr/>
        <p:txBody>
          <a:bodyPr>
            <a:normAutofit fontScale="90000"/>
          </a:bodyPr>
          <a:lstStyle/>
          <a:p>
            <a:r>
              <a:rPr lang="en-US" dirty="0">
                <a:latin typeface="+mn-lt"/>
              </a:rPr>
              <a:t>Give it in </a:t>
            </a:r>
            <a:r>
              <a:rPr lang="en-US" dirty="0" smtClean="0">
                <a:latin typeface="+mn-lt"/>
              </a:rPr>
              <a:t>245: </a:t>
            </a:r>
            <a:r>
              <a:rPr lang="en-US" altLang="en-US" dirty="0" smtClean="0">
                <a:latin typeface="+mn-lt"/>
              </a:rPr>
              <a:t>Example </a:t>
            </a:r>
            <a:br>
              <a:rPr lang="en-US" altLang="en-US" dirty="0" smtClean="0">
                <a:latin typeface="+mn-lt"/>
              </a:rPr>
            </a:br>
            <a:r>
              <a:rPr lang="en-US" altLang="en-US" sz="3100" dirty="0" smtClean="0">
                <a:latin typeface="+mn-lt"/>
              </a:rPr>
              <a:t>New expression, no title change</a:t>
            </a:r>
          </a:p>
        </p:txBody>
      </p:sp>
      <p:sp>
        <p:nvSpPr>
          <p:cNvPr id="19461" name="Text Box 4"/>
          <p:cNvSpPr>
            <a:spLocks noGrp="1" noChangeArrowheads="1"/>
          </p:cNvSpPr>
          <p:nvPr>
            <p:ph type="body" idx="1"/>
          </p:nvPr>
        </p:nvSpPr>
        <p:spPr>
          <a:xfrm>
            <a:off x="762000" y="1523999"/>
            <a:ext cx="7543800" cy="1966914"/>
          </a:xfrm>
          <a:noFill/>
          <a:ln>
            <a:solidFill>
              <a:schemeClr val="tx1"/>
            </a:solidFill>
            <a:miter lim="800000"/>
            <a:headEnd/>
            <a:tailEnd/>
          </a:ln>
        </p:spPr>
        <p:txBody>
          <a:bodyPr>
            <a:normAutofit lnSpcReduction="10000"/>
          </a:bodyPr>
          <a:lstStyle/>
          <a:p>
            <a:pPr eaLnBrk="1" hangingPunct="1">
              <a:lnSpc>
                <a:spcPct val="90000"/>
              </a:lnSpc>
              <a:buFont typeface="Wingdings" panose="05000000000000000000" pitchFamily="2" charset="2"/>
              <a:buNone/>
            </a:pPr>
            <a:r>
              <a:rPr lang="en-US" altLang="en-US" sz="2100" dirty="0" smtClean="0">
                <a:latin typeface="+mn-lt"/>
              </a:rPr>
              <a:t>100 1# $a </a:t>
            </a:r>
            <a:r>
              <a:rPr lang="en-US" altLang="en-US" sz="2100" dirty="0" smtClean="0">
                <a:solidFill>
                  <a:schemeClr val="hlink"/>
                </a:solidFill>
                <a:latin typeface="+mn-lt"/>
              </a:rPr>
              <a:t>Harwood, Gregory W.</a:t>
            </a:r>
          </a:p>
          <a:p>
            <a:pPr eaLnBrk="1" hangingPunct="1">
              <a:lnSpc>
                <a:spcPct val="90000"/>
              </a:lnSpc>
              <a:buFont typeface="Wingdings" panose="05000000000000000000" pitchFamily="2" charset="2"/>
              <a:buNone/>
            </a:pPr>
            <a:r>
              <a:rPr lang="en-US" altLang="en-US" sz="2100" dirty="0" smtClean="0">
                <a:latin typeface="+mn-lt"/>
              </a:rPr>
              <a:t>245 10 $a </a:t>
            </a:r>
            <a:r>
              <a:rPr lang="en-US" altLang="en-US" sz="2100" dirty="0" smtClean="0">
                <a:solidFill>
                  <a:schemeClr val="hlink"/>
                </a:solidFill>
                <a:latin typeface="+mn-lt"/>
              </a:rPr>
              <a:t>Giuseppe Verdi</a:t>
            </a:r>
            <a:r>
              <a:rPr lang="en-US" altLang="en-US" sz="2100" dirty="0" smtClean="0">
                <a:latin typeface="+mn-lt"/>
              </a:rPr>
              <a:t> : $b a guide to research / $c Gregory Harwood.</a:t>
            </a:r>
          </a:p>
          <a:p>
            <a:pPr eaLnBrk="1" hangingPunct="1">
              <a:lnSpc>
                <a:spcPct val="90000"/>
              </a:lnSpc>
              <a:buFont typeface="Wingdings" panose="05000000000000000000" pitchFamily="2" charset="2"/>
              <a:buNone/>
            </a:pPr>
            <a:r>
              <a:rPr lang="en-US" altLang="en-US" sz="2100" dirty="0" smtClean="0">
                <a:latin typeface="+mn-lt"/>
              </a:rPr>
              <a:t>260 ##  $a New York : $b Garland Pub., $c 1998.</a:t>
            </a:r>
          </a:p>
          <a:p>
            <a:pPr eaLnBrk="1" hangingPunct="1">
              <a:lnSpc>
                <a:spcPct val="90000"/>
              </a:lnSpc>
              <a:buFont typeface="Wingdings" panose="05000000000000000000" pitchFamily="2" charset="2"/>
              <a:buNone/>
            </a:pPr>
            <a:endParaRPr lang="en-US" altLang="en-US" sz="2100" dirty="0">
              <a:latin typeface="+mn-lt"/>
            </a:endParaRPr>
          </a:p>
          <a:p>
            <a:pPr algn="ctr">
              <a:lnSpc>
                <a:spcPct val="90000"/>
              </a:lnSpc>
              <a:buNone/>
            </a:pPr>
            <a:r>
              <a:rPr lang="en-US" altLang="en-US" sz="2000" i="1" dirty="0">
                <a:solidFill>
                  <a:srgbClr val="7030A0"/>
                </a:solidFill>
                <a:latin typeface="+mn-lt"/>
              </a:rPr>
              <a:t>[Original work]</a:t>
            </a:r>
          </a:p>
          <a:p>
            <a:pPr eaLnBrk="1" hangingPunct="1">
              <a:lnSpc>
                <a:spcPct val="90000"/>
              </a:lnSpc>
              <a:buFont typeface="Wingdings" panose="05000000000000000000" pitchFamily="2" charset="2"/>
              <a:buNone/>
            </a:pPr>
            <a:endParaRPr lang="en-US" altLang="en-US" sz="2100" dirty="0" smtClean="0">
              <a:latin typeface="+mn-lt"/>
            </a:endParaRPr>
          </a:p>
        </p:txBody>
      </p:sp>
      <p:sp>
        <p:nvSpPr>
          <p:cNvPr id="19462" name="Text Box 5"/>
          <p:cNvSpPr txBox="1">
            <a:spLocks noChangeArrowheads="1"/>
          </p:cNvSpPr>
          <p:nvPr/>
        </p:nvSpPr>
        <p:spPr bwMode="auto">
          <a:xfrm>
            <a:off x="762000" y="3733800"/>
            <a:ext cx="7543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lnSpc>
                <a:spcPct val="80000"/>
              </a:lnSpc>
              <a:buFont typeface="Wingdings" panose="05000000000000000000" pitchFamily="2" charset="2"/>
              <a:buNone/>
            </a:pPr>
            <a:r>
              <a:rPr lang="en-US" altLang="en-US" sz="2100" dirty="0">
                <a:solidFill>
                  <a:schemeClr val="tx1"/>
                </a:solidFill>
                <a:latin typeface="+mn-lt"/>
              </a:rPr>
              <a:t>100  $a</a:t>
            </a:r>
            <a:r>
              <a:rPr lang="en-US" altLang="en-US" sz="2100" dirty="0">
                <a:latin typeface="+mn-lt"/>
              </a:rPr>
              <a:t> </a:t>
            </a:r>
            <a:r>
              <a:rPr lang="en-US" altLang="en-US" sz="2100" dirty="0">
                <a:solidFill>
                  <a:schemeClr val="hlink"/>
                </a:solidFill>
                <a:latin typeface="+mn-lt"/>
              </a:rPr>
              <a:t>Harwood, Gregory W.</a:t>
            </a:r>
          </a:p>
          <a:p>
            <a:pPr eaLnBrk="1" hangingPunct="1">
              <a:lnSpc>
                <a:spcPct val="80000"/>
              </a:lnSpc>
              <a:buFont typeface="Wingdings" panose="05000000000000000000" pitchFamily="2" charset="2"/>
              <a:buNone/>
            </a:pPr>
            <a:r>
              <a:rPr lang="en-US" altLang="en-US" sz="2100" dirty="0">
                <a:solidFill>
                  <a:schemeClr val="tx1"/>
                </a:solidFill>
                <a:latin typeface="+mn-lt"/>
              </a:rPr>
              <a:t>245  $a</a:t>
            </a:r>
            <a:r>
              <a:rPr lang="en-US" altLang="en-US" sz="2100" dirty="0">
                <a:latin typeface="+mn-lt"/>
              </a:rPr>
              <a:t> </a:t>
            </a:r>
            <a:r>
              <a:rPr lang="en-US" altLang="en-US" sz="2100" dirty="0">
                <a:solidFill>
                  <a:schemeClr val="hlink"/>
                </a:solidFill>
                <a:latin typeface="+mn-lt"/>
              </a:rPr>
              <a:t>Giuseppe Verdi</a:t>
            </a:r>
            <a:r>
              <a:rPr lang="en-US" altLang="en-US" sz="2100" dirty="0">
                <a:latin typeface="+mn-lt"/>
              </a:rPr>
              <a:t> : </a:t>
            </a:r>
            <a:r>
              <a:rPr lang="en-US" altLang="en-US" sz="2100" dirty="0">
                <a:solidFill>
                  <a:schemeClr val="tx1"/>
                </a:solidFill>
                <a:latin typeface="+mn-lt"/>
              </a:rPr>
              <a:t>$b a research and information guide / $c Gregory W. Harwood.</a:t>
            </a:r>
          </a:p>
          <a:p>
            <a:pPr eaLnBrk="1" hangingPunct="1">
              <a:lnSpc>
                <a:spcPct val="80000"/>
              </a:lnSpc>
              <a:buFont typeface="Wingdings" panose="05000000000000000000" pitchFamily="2" charset="2"/>
              <a:buNone/>
            </a:pPr>
            <a:r>
              <a:rPr lang="en-US" altLang="en-US" sz="2100" dirty="0">
                <a:solidFill>
                  <a:schemeClr val="tx1"/>
                </a:solidFill>
                <a:latin typeface="+mn-lt"/>
              </a:rPr>
              <a:t>250  $a</a:t>
            </a:r>
            <a:r>
              <a:rPr lang="en-US" altLang="en-US" sz="2100" dirty="0">
                <a:latin typeface="+mn-lt"/>
              </a:rPr>
              <a:t> </a:t>
            </a:r>
            <a:r>
              <a:rPr lang="en-US" altLang="en-US" sz="2100" dirty="0">
                <a:solidFill>
                  <a:srgbClr val="008000"/>
                </a:solidFill>
                <a:latin typeface="+mn-lt"/>
              </a:rPr>
              <a:t>Second edition.</a:t>
            </a:r>
          </a:p>
          <a:p>
            <a:pPr eaLnBrk="1" hangingPunct="1">
              <a:lnSpc>
                <a:spcPct val="80000"/>
              </a:lnSpc>
              <a:buFont typeface="Wingdings" panose="05000000000000000000" pitchFamily="2" charset="2"/>
              <a:buNone/>
            </a:pPr>
            <a:r>
              <a:rPr lang="en-US" altLang="en-US" sz="2100" dirty="0" smtClean="0">
                <a:solidFill>
                  <a:schemeClr val="tx1"/>
                </a:solidFill>
                <a:latin typeface="+mn-lt"/>
              </a:rPr>
              <a:t>260  $</a:t>
            </a:r>
            <a:r>
              <a:rPr lang="en-US" altLang="en-US" sz="2100" dirty="0">
                <a:solidFill>
                  <a:schemeClr val="tx1"/>
                </a:solidFill>
                <a:latin typeface="+mn-lt"/>
              </a:rPr>
              <a:t>a New York, NY ; $a Abingdon, Oxon : $b Routledge, $c 2012</a:t>
            </a:r>
            <a:r>
              <a:rPr lang="en-US" altLang="en-US" sz="2100" dirty="0" smtClean="0">
                <a:solidFill>
                  <a:schemeClr val="tx1"/>
                </a:solidFill>
                <a:latin typeface="+mn-lt"/>
              </a:rPr>
              <a:t>.</a:t>
            </a:r>
          </a:p>
          <a:p>
            <a:pPr eaLnBrk="1" hangingPunct="1">
              <a:lnSpc>
                <a:spcPct val="80000"/>
              </a:lnSpc>
              <a:buFont typeface="Wingdings" panose="05000000000000000000" pitchFamily="2" charset="2"/>
              <a:buNone/>
            </a:pPr>
            <a:endParaRPr lang="en-US" altLang="en-US" sz="2100" dirty="0" smtClean="0">
              <a:solidFill>
                <a:schemeClr val="tx1"/>
              </a:solidFill>
              <a:latin typeface="+mn-lt"/>
            </a:endParaRPr>
          </a:p>
          <a:p>
            <a:pPr algn="ctr">
              <a:lnSpc>
                <a:spcPct val="80000"/>
              </a:lnSpc>
              <a:buNone/>
            </a:pPr>
            <a:r>
              <a:rPr lang="en-US" altLang="en-US" sz="2000" i="1" dirty="0" smtClean="0">
                <a:solidFill>
                  <a:srgbClr val="7030A0"/>
                </a:solidFill>
                <a:latin typeface="+mn-lt"/>
              </a:rPr>
              <a:t>[Revision]</a:t>
            </a:r>
            <a:endParaRPr lang="en-US" altLang="en-US" sz="2000" i="1" dirty="0">
              <a:solidFill>
                <a:srgbClr val="7030A0"/>
              </a:solidFill>
              <a:latin typeface="+mn-lt"/>
            </a:endParaRPr>
          </a:p>
          <a:p>
            <a:pPr eaLnBrk="1" hangingPunct="1">
              <a:lnSpc>
                <a:spcPct val="80000"/>
              </a:lnSpc>
              <a:buFont typeface="Wingdings" panose="05000000000000000000" pitchFamily="2" charset="2"/>
              <a:buNone/>
            </a:pPr>
            <a:endParaRPr lang="en-US" altLang="en-US" sz="2100" dirty="0">
              <a:solidFill>
                <a:schemeClr val="tx1"/>
              </a:solidFill>
              <a:latin typeface="+mn-lt"/>
            </a:endParaRPr>
          </a:p>
        </p:txBody>
      </p:sp>
    </p:spTree>
    <p:extLst>
      <p:ext uri="{BB962C8B-B14F-4D97-AF65-F5344CB8AC3E}">
        <p14:creationId xmlns:p14="http://schemas.microsoft.com/office/powerpoint/2010/main" val="1638921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xfrm>
            <a:off x="228600" y="6248400"/>
            <a:ext cx="7391400" cy="47307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Becky’s example, notice that editor changed and TOC not the same, but it is 2</a:t>
            </a:r>
            <a:r>
              <a:rPr lang="en-US" altLang="en-US" sz="1400" b="0" baseline="30000" dirty="0" smtClean="0"/>
              <a:t>nd  </a:t>
            </a:r>
            <a:r>
              <a:rPr lang="en-US" altLang="en-US" sz="1400" b="0" dirty="0" smtClean="0"/>
              <a:t>edition,  you treat as new expression of the same work.</a:t>
            </a:r>
            <a:endParaRPr lang="en-US" altLang="en-US" sz="1400" b="0" dirty="0"/>
          </a:p>
        </p:txBody>
      </p:sp>
      <p:sp>
        <p:nvSpPr>
          <p:cNvPr id="19460" name="Rectangle 2"/>
          <p:cNvSpPr>
            <a:spLocks noGrp="1" noChangeArrowheads="1"/>
          </p:cNvSpPr>
          <p:nvPr>
            <p:ph type="title"/>
          </p:nvPr>
        </p:nvSpPr>
        <p:spPr/>
        <p:txBody>
          <a:bodyPr>
            <a:normAutofit fontScale="90000"/>
          </a:bodyPr>
          <a:lstStyle/>
          <a:p>
            <a:r>
              <a:rPr lang="en-US" dirty="0">
                <a:latin typeface="+mn-lt"/>
              </a:rPr>
              <a:t>Give it in </a:t>
            </a:r>
            <a:r>
              <a:rPr lang="en-US" dirty="0" smtClean="0">
                <a:latin typeface="+mn-lt"/>
              </a:rPr>
              <a:t>245: </a:t>
            </a:r>
            <a:r>
              <a:rPr lang="en-US" altLang="en-US" dirty="0" smtClean="0">
                <a:latin typeface="+mn-lt"/>
              </a:rPr>
              <a:t>Example </a:t>
            </a:r>
            <a:br>
              <a:rPr lang="en-US" altLang="en-US" dirty="0" smtClean="0">
                <a:latin typeface="+mn-lt"/>
              </a:rPr>
            </a:br>
            <a:r>
              <a:rPr lang="en-US" altLang="en-US" sz="3100" dirty="0" smtClean="0">
                <a:latin typeface="+mn-lt"/>
              </a:rPr>
              <a:t>New expression, no title change</a:t>
            </a:r>
          </a:p>
        </p:txBody>
      </p:sp>
      <p:sp>
        <p:nvSpPr>
          <p:cNvPr id="19461" name="Text Box 4"/>
          <p:cNvSpPr>
            <a:spLocks noGrp="1" noChangeArrowheads="1"/>
          </p:cNvSpPr>
          <p:nvPr>
            <p:ph type="body" idx="1"/>
          </p:nvPr>
        </p:nvSpPr>
        <p:spPr>
          <a:xfrm>
            <a:off x="762000" y="1523999"/>
            <a:ext cx="7543800" cy="1600201"/>
          </a:xfrm>
          <a:noFill/>
          <a:ln>
            <a:solidFill>
              <a:schemeClr val="tx1"/>
            </a:solidFill>
            <a:miter lim="800000"/>
            <a:headEnd/>
            <a:tailEnd/>
          </a:ln>
        </p:spPr>
        <p:txBody>
          <a:bodyPr>
            <a:normAutofit lnSpcReduction="10000"/>
          </a:bodyPr>
          <a:lstStyle/>
          <a:p>
            <a:pPr>
              <a:lnSpc>
                <a:spcPct val="90000"/>
              </a:lnSpc>
              <a:buNone/>
            </a:pPr>
            <a:r>
              <a:rPr lang="en-US" altLang="en-US" sz="2100" dirty="0" smtClean="0">
                <a:latin typeface="+mn-lt"/>
              </a:rPr>
              <a:t>245 00 $a </a:t>
            </a:r>
            <a:r>
              <a:rPr lang="en-US" altLang="en-US" sz="2100" dirty="0">
                <a:solidFill>
                  <a:schemeClr val="hlink"/>
                </a:solidFill>
                <a:latin typeface="+mn-lt"/>
              </a:rPr>
              <a:t>Parasite genomics protocols </a:t>
            </a:r>
            <a:r>
              <a:rPr lang="en-US" altLang="en-US" sz="2100" dirty="0" smtClean="0">
                <a:latin typeface="+mn-lt"/>
              </a:rPr>
              <a:t>/ $c  edited </a:t>
            </a:r>
            <a:r>
              <a:rPr lang="en-US" altLang="en-US" sz="2100" dirty="0">
                <a:latin typeface="+mn-lt"/>
              </a:rPr>
              <a:t>by Sara E. Melville.</a:t>
            </a:r>
            <a:endParaRPr lang="en-US" altLang="en-US" sz="2100" dirty="0" smtClean="0">
              <a:latin typeface="+mn-lt"/>
            </a:endParaRPr>
          </a:p>
          <a:p>
            <a:pPr marL="457200" indent="-457200">
              <a:lnSpc>
                <a:spcPct val="90000"/>
              </a:lnSpc>
              <a:buAutoNum type="arabicPlain" startAt="260"/>
            </a:pPr>
            <a:r>
              <a:rPr lang="en-US" altLang="en-US" sz="2100" dirty="0" smtClean="0">
                <a:latin typeface="+mn-lt"/>
              </a:rPr>
              <a:t>## $a </a:t>
            </a:r>
            <a:r>
              <a:rPr lang="en-US" altLang="en-US" sz="2100" dirty="0">
                <a:latin typeface="+mn-lt"/>
              </a:rPr>
              <a:t>Totowa, N.J. : </a:t>
            </a:r>
            <a:r>
              <a:rPr lang="en-US" altLang="en-US" sz="2100" dirty="0" smtClean="0">
                <a:latin typeface="+mn-lt"/>
              </a:rPr>
              <a:t>$b </a:t>
            </a:r>
            <a:r>
              <a:rPr lang="en-US" altLang="en-US" sz="2100" dirty="0">
                <a:latin typeface="+mn-lt"/>
              </a:rPr>
              <a:t>Humana </a:t>
            </a:r>
            <a:r>
              <a:rPr lang="en-US" altLang="en-US" sz="2100" dirty="0" smtClean="0">
                <a:latin typeface="+mn-lt"/>
              </a:rPr>
              <a:t>Press, $c [2004]</a:t>
            </a:r>
          </a:p>
          <a:p>
            <a:pPr marL="0" indent="0">
              <a:lnSpc>
                <a:spcPct val="90000"/>
              </a:lnSpc>
              <a:buNone/>
            </a:pPr>
            <a:endParaRPr lang="en-US" altLang="en-US" sz="2100" dirty="0">
              <a:latin typeface="+mn-lt"/>
            </a:endParaRPr>
          </a:p>
          <a:p>
            <a:pPr marL="0" indent="0" algn="ctr">
              <a:lnSpc>
                <a:spcPct val="90000"/>
              </a:lnSpc>
              <a:buNone/>
            </a:pPr>
            <a:r>
              <a:rPr lang="en-US" altLang="en-US" sz="2000" i="1" dirty="0" smtClean="0">
                <a:solidFill>
                  <a:srgbClr val="7030A0"/>
                </a:solidFill>
                <a:latin typeface="+mn-lt"/>
              </a:rPr>
              <a:t>[</a:t>
            </a:r>
            <a:r>
              <a:rPr lang="en-US" altLang="en-US" sz="2000" i="1" dirty="0">
                <a:solidFill>
                  <a:srgbClr val="7030A0"/>
                </a:solidFill>
                <a:latin typeface="+mn-lt"/>
              </a:rPr>
              <a:t>Original </a:t>
            </a:r>
            <a:r>
              <a:rPr lang="en-US" altLang="en-US" sz="2000" i="1" dirty="0" smtClean="0">
                <a:solidFill>
                  <a:srgbClr val="7030A0"/>
                </a:solidFill>
                <a:latin typeface="+mn-lt"/>
              </a:rPr>
              <a:t>work]</a:t>
            </a:r>
          </a:p>
        </p:txBody>
      </p:sp>
      <p:sp>
        <p:nvSpPr>
          <p:cNvPr id="19462" name="Text Box 5"/>
          <p:cNvSpPr txBox="1">
            <a:spLocks noChangeArrowheads="1"/>
          </p:cNvSpPr>
          <p:nvPr/>
        </p:nvSpPr>
        <p:spPr bwMode="auto">
          <a:xfrm>
            <a:off x="762000" y="3505200"/>
            <a:ext cx="7543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80000"/>
              </a:lnSpc>
              <a:buNone/>
            </a:pPr>
            <a:r>
              <a:rPr lang="en-US" altLang="en-US" sz="2100" dirty="0" smtClean="0">
                <a:solidFill>
                  <a:schemeClr val="tx1"/>
                </a:solidFill>
                <a:latin typeface="+mn-lt"/>
              </a:rPr>
              <a:t>245 00</a:t>
            </a:r>
            <a:r>
              <a:rPr lang="en-US" altLang="en-US" sz="2100" dirty="0" smtClean="0">
                <a:latin typeface="+mn-lt"/>
              </a:rPr>
              <a:t> </a:t>
            </a:r>
            <a:r>
              <a:rPr lang="en-US" altLang="en-US" sz="2100" dirty="0" smtClean="0">
                <a:solidFill>
                  <a:schemeClr val="tx1"/>
                </a:solidFill>
                <a:latin typeface="+mn-lt"/>
              </a:rPr>
              <a:t>$</a:t>
            </a:r>
            <a:r>
              <a:rPr lang="en-US" altLang="en-US" sz="2100" dirty="0">
                <a:solidFill>
                  <a:schemeClr val="tx1"/>
                </a:solidFill>
                <a:latin typeface="+mn-lt"/>
              </a:rPr>
              <a:t>a </a:t>
            </a:r>
            <a:r>
              <a:rPr lang="en-US" altLang="en-US" sz="2100" dirty="0">
                <a:solidFill>
                  <a:schemeClr val="hlink"/>
                </a:solidFill>
                <a:latin typeface="+mn-lt"/>
              </a:rPr>
              <a:t>Parasite genomics protocols </a:t>
            </a:r>
            <a:r>
              <a:rPr lang="en-US" altLang="en-US" sz="2100" dirty="0" smtClean="0">
                <a:solidFill>
                  <a:schemeClr val="tx1"/>
                </a:solidFill>
                <a:latin typeface="+mn-lt"/>
              </a:rPr>
              <a:t>/ </a:t>
            </a:r>
            <a:r>
              <a:rPr lang="en-US" altLang="en-US" sz="2100" dirty="0">
                <a:solidFill>
                  <a:schemeClr val="tx1"/>
                </a:solidFill>
                <a:latin typeface="+mn-lt"/>
              </a:rPr>
              <a:t>$c edited by Christopher Peacock, University of Western Australia, </a:t>
            </a:r>
            <a:r>
              <a:rPr lang="en-US" altLang="en-US" sz="2100" dirty="0" err="1">
                <a:solidFill>
                  <a:schemeClr val="tx1"/>
                </a:solidFill>
                <a:latin typeface="+mn-lt"/>
              </a:rPr>
              <a:t>Nedlands</a:t>
            </a:r>
            <a:r>
              <a:rPr lang="en-US" altLang="en-US" sz="2100" dirty="0">
                <a:solidFill>
                  <a:schemeClr val="tx1"/>
                </a:solidFill>
                <a:latin typeface="+mn-lt"/>
              </a:rPr>
              <a:t>, WA, Australia.</a:t>
            </a:r>
          </a:p>
          <a:p>
            <a:pPr eaLnBrk="1" hangingPunct="1">
              <a:lnSpc>
                <a:spcPct val="80000"/>
              </a:lnSpc>
              <a:buFont typeface="Wingdings" panose="05000000000000000000" pitchFamily="2" charset="2"/>
              <a:buNone/>
            </a:pPr>
            <a:r>
              <a:rPr lang="en-US" altLang="en-US" sz="2100" dirty="0">
                <a:solidFill>
                  <a:schemeClr val="tx1"/>
                </a:solidFill>
                <a:latin typeface="+mn-lt"/>
              </a:rPr>
              <a:t>250 </a:t>
            </a:r>
            <a:r>
              <a:rPr lang="en-US" altLang="en-US" sz="2100" dirty="0" smtClean="0">
                <a:solidFill>
                  <a:schemeClr val="tx1"/>
                </a:solidFill>
                <a:latin typeface="+mn-lt"/>
              </a:rPr>
              <a:t>## </a:t>
            </a:r>
            <a:r>
              <a:rPr lang="en-US" altLang="en-US" sz="2100" dirty="0">
                <a:solidFill>
                  <a:schemeClr val="tx1"/>
                </a:solidFill>
                <a:latin typeface="+mn-lt"/>
              </a:rPr>
              <a:t>$a</a:t>
            </a:r>
            <a:r>
              <a:rPr lang="en-US" altLang="en-US" sz="2100" dirty="0">
                <a:latin typeface="+mn-lt"/>
              </a:rPr>
              <a:t> </a:t>
            </a:r>
            <a:r>
              <a:rPr lang="en-US" altLang="en-US" sz="2100" dirty="0">
                <a:solidFill>
                  <a:srgbClr val="008000"/>
                </a:solidFill>
                <a:latin typeface="+mn-lt"/>
              </a:rPr>
              <a:t>Second edition.</a:t>
            </a:r>
          </a:p>
          <a:p>
            <a:pPr>
              <a:lnSpc>
                <a:spcPct val="80000"/>
              </a:lnSpc>
              <a:buNone/>
            </a:pPr>
            <a:r>
              <a:rPr lang="en-US" altLang="en-US" sz="2100" dirty="0" smtClean="0">
                <a:solidFill>
                  <a:schemeClr val="tx1"/>
                </a:solidFill>
                <a:latin typeface="+mn-lt"/>
              </a:rPr>
              <a:t>260 ## $</a:t>
            </a:r>
            <a:r>
              <a:rPr lang="en-US" altLang="en-US" sz="2100" dirty="0">
                <a:solidFill>
                  <a:schemeClr val="tx1"/>
                </a:solidFill>
                <a:latin typeface="+mn-lt"/>
              </a:rPr>
              <a:t>a New York, NY </a:t>
            </a:r>
            <a:r>
              <a:rPr lang="en-US" altLang="en-US" sz="2100" dirty="0" smtClean="0">
                <a:solidFill>
                  <a:schemeClr val="tx1"/>
                </a:solidFill>
                <a:latin typeface="+mn-lt"/>
              </a:rPr>
              <a:t>: </a:t>
            </a:r>
            <a:r>
              <a:rPr lang="en-US" altLang="en-US" sz="2100" dirty="0">
                <a:solidFill>
                  <a:schemeClr val="tx1"/>
                </a:solidFill>
                <a:latin typeface="+mn-lt"/>
              </a:rPr>
              <a:t>$b Humana Press, $c </a:t>
            </a:r>
            <a:r>
              <a:rPr lang="en-US" altLang="en-US" sz="2100" dirty="0" smtClean="0">
                <a:solidFill>
                  <a:schemeClr val="tx1"/>
                </a:solidFill>
                <a:latin typeface="+mn-lt"/>
              </a:rPr>
              <a:t>[2015]</a:t>
            </a:r>
          </a:p>
          <a:p>
            <a:pPr>
              <a:lnSpc>
                <a:spcPct val="80000"/>
              </a:lnSpc>
              <a:buNone/>
            </a:pPr>
            <a:endParaRPr lang="en-US" altLang="en-US" sz="2100" dirty="0" smtClean="0">
              <a:solidFill>
                <a:schemeClr val="tx1"/>
              </a:solidFill>
              <a:latin typeface="+mn-lt"/>
            </a:endParaRPr>
          </a:p>
          <a:p>
            <a:pPr algn="ctr">
              <a:lnSpc>
                <a:spcPct val="80000"/>
              </a:lnSpc>
              <a:buNone/>
            </a:pPr>
            <a:r>
              <a:rPr lang="en-US" altLang="en-US" sz="2000" i="1" dirty="0" smtClean="0">
                <a:solidFill>
                  <a:srgbClr val="7030A0"/>
                </a:solidFill>
                <a:latin typeface="+mn-lt"/>
              </a:rPr>
              <a:t>[Revision]</a:t>
            </a:r>
            <a:endParaRPr lang="en-US" altLang="en-US" sz="2000" i="1" dirty="0">
              <a:solidFill>
                <a:srgbClr val="7030A0"/>
              </a:solidFill>
              <a:latin typeface="+mn-lt"/>
            </a:endParaRPr>
          </a:p>
        </p:txBody>
      </p:sp>
    </p:spTree>
    <p:extLst>
      <p:ext uri="{BB962C8B-B14F-4D97-AF65-F5344CB8AC3E}">
        <p14:creationId xmlns:p14="http://schemas.microsoft.com/office/powerpoint/2010/main" val="3691151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Give it in </a:t>
            </a:r>
            <a:r>
              <a:rPr lang="en-US" dirty="0" smtClean="0">
                <a:latin typeface="+mn-lt"/>
              </a:rPr>
              <a:t>245: Example</a:t>
            </a:r>
            <a:br>
              <a:rPr lang="en-US" dirty="0" smtClean="0">
                <a:latin typeface="+mn-lt"/>
              </a:rPr>
            </a:br>
            <a:r>
              <a:rPr lang="en-US" sz="3100" dirty="0" smtClean="0">
                <a:latin typeface="+mn-lt"/>
              </a:rPr>
              <a:t>New expression, have additional creator</a:t>
            </a:r>
            <a:endParaRPr lang="en-US" sz="31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53</a:t>
            </a:fld>
            <a:endParaRPr lang="en-US"/>
          </a:p>
        </p:txBody>
      </p:sp>
      <p:sp>
        <p:nvSpPr>
          <p:cNvPr id="5" name="Text Box 4"/>
          <p:cNvSpPr txBox="1">
            <a:spLocks noGrp="1" noChangeArrowheads="1"/>
          </p:cNvSpPr>
          <p:nvPr>
            <p:ph idx="1"/>
          </p:nvPr>
        </p:nvSpPr>
        <p:spPr bwMode="auto">
          <a:xfrm>
            <a:off x="381000" y="1708150"/>
            <a:ext cx="8458200" cy="1263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10000"/>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000" dirty="0">
                <a:solidFill>
                  <a:schemeClr val="tx1"/>
                </a:solidFill>
                <a:latin typeface="+mn-lt"/>
              </a:rPr>
              <a:t>100  </a:t>
            </a:r>
            <a:r>
              <a:rPr lang="en-US" altLang="en-US" sz="2000" dirty="0" smtClean="0">
                <a:solidFill>
                  <a:schemeClr val="tx1"/>
                </a:solidFill>
                <a:latin typeface="+mn-lt"/>
              </a:rPr>
              <a:t> $</a:t>
            </a:r>
            <a:r>
              <a:rPr lang="en-US" altLang="en-US" sz="2000" dirty="0">
                <a:solidFill>
                  <a:schemeClr val="tx1"/>
                </a:solidFill>
                <a:latin typeface="+mn-lt"/>
              </a:rPr>
              <a:t>a McLean, Andrew James.</a:t>
            </a:r>
          </a:p>
          <a:p>
            <a:pPr marL="0" indent="0" eaLnBrk="1" hangingPunct="1">
              <a:lnSpc>
                <a:spcPct val="90000"/>
              </a:lnSpc>
              <a:buNone/>
            </a:pPr>
            <a:r>
              <a:rPr lang="en-US" altLang="en-US" sz="2000" dirty="0" smtClean="0">
                <a:solidFill>
                  <a:schemeClr val="tx1"/>
                </a:solidFill>
                <a:latin typeface="+mn-lt"/>
              </a:rPr>
              <a:t>245   $a </a:t>
            </a:r>
            <a:r>
              <a:rPr lang="en-US" altLang="en-US" sz="2000" dirty="0">
                <a:solidFill>
                  <a:schemeClr val="tx1"/>
                </a:solidFill>
                <a:latin typeface="+mn-lt"/>
              </a:rPr>
              <a:t>Investing in real estate / $c </a:t>
            </a:r>
            <a:r>
              <a:rPr lang="en-US" altLang="en-US" sz="2000" dirty="0">
                <a:solidFill>
                  <a:schemeClr val="hlink"/>
                </a:solidFill>
                <a:latin typeface="+mn-lt"/>
              </a:rPr>
              <a:t>Andrew James </a:t>
            </a:r>
            <a:r>
              <a:rPr lang="en-US" altLang="en-US" sz="2000" dirty="0" smtClean="0">
                <a:solidFill>
                  <a:schemeClr val="hlink"/>
                </a:solidFill>
                <a:latin typeface="+mn-lt"/>
              </a:rPr>
              <a:t>McLean.</a:t>
            </a:r>
          </a:p>
          <a:p>
            <a:pPr marL="0" indent="0" eaLnBrk="1" hangingPunct="1">
              <a:lnSpc>
                <a:spcPct val="90000"/>
              </a:lnSpc>
              <a:buNone/>
            </a:pPr>
            <a:endParaRPr lang="en-US" altLang="en-US" sz="2000" dirty="0" smtClean="0">
              <a:solidFill>
                <a:schemeClr val="hlink"/>
              </a:solidFill>
              <a:latin typeface="+mn-lt"/>
            </a:endParaRPr>
          </a:p>
          <a:p>
            <a:pPr algn="ctr" eaLnBrk="1" hangingPunct="1">
              <a:lnSpc>
                <a:spcPct val="90000"/>
              </a:lnSpc>
              <a:buFont typeface="Wingdings" panose="05000000000000000000" pitchFamily="2" charset="2"/>
              <a:buNone/>
            </a:pPr>
            <a:r>
              <a:rPr lang="en-US" altLang="en-US" sz="2000" i="1" dirty="0" smtClean="0">
                <a:solidFill>
                  <a:srgbClr val="7030A0"/>
                </a:solidFill>
                <a:latin typeface="+mn-lt"/>
              </a:rPr>
              <a:t>[first edition]</a:t>
            </a:r>
            <a:endParaRPr lang="en-US" altLang="en-US" sz="2000" i="1" dirty="0">
              <a:solidFill>
                <a:srgbClr val="7030A0"/>
              </a:solidFill>
              <a:latin typeface="+mn-lt"/>
            </a:endParaRPr>
          </a:p>
        </p:txBody>
      </p:sp>
      <p:sp>
        <p:nvSpPr>
          <p:cNvPr id="6" name="Text Box 5"/>
          <p:cNvSpPr txBox="1">
            <a:spLocks noChangeArrowheads="1"/>
          </p:cNvSpPr>
          <p:nvPr/>
        </p:nvSpPr>
        <p:spPr bwMode="auto">
          <a:xfrm>
            <a:off x="381000" y="3416298"/>
            <a:ext cx="8458200" cy="1841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000" dirty="0">
                <a:solidFill>
                  <a:schemeClr val="tx1"/>
                </a:solidFill>
                <a:latin typeface="+mn-lt"/>
              </a:rPr>
              <a:t>100  </a:t>
            </a:r>
            <a:r>
              <a:rPr lang="en-US" altLang="en-US" sz="2000" dirty="0" smtClean="0">
                <a:solidFill>
                  <a:schemeClr val="tx1"/>
                </a:solidFill>
                <a:latin typeface="+mn-lt"/>
              </a:rPr>
              <a:t> $</a:t>
            </a:r>
            <a:r>
              <a:rPr lang="en-US" altLang="en-US" sz="2000" dirty="0">
                <a:solidFill>
                  <a:schemeClr val="tx1"/>
                </a:solidFill>
                <a:latin typeface="+mn-lt"/>
              </a:rPr>
              <a:t>a McLean, Andrew James.</a:t>
            </a:r>
          </a:p>
          <a:p>
            <a:pPr eaLnBrk="1" hangingPunct="1">
              <a:lnSpc>
                <a:spcPct val="90000"/>
              </a:lnSpc>
              <a:buFont typeface="Wingdings" panose="05000000000000000000" pitchFamily="2" charset="2"/>
              <a:buNone/>
            </a:pPr>
            <a:r>
              <a:rPr lang="en-US" altLang="en-US" sz="2000" dirty="0">
                <a:solidFill>
                  <a:schemeClr val="tx1"/>
                </a:solidFill>
                <a:latin typeface="+mn-lt"/>
              </a:rPr>
              <a:t>245  </a:t>
            </a:r>
            <a:r>
              <a:rPr lang="en-US" altLang="en-US" sz="2000" dirty="0" smtClean="0">
                <a:solidFill>
                  <a:schemeClr val="tx1"/>
                </a:solidFill>
                <a:latin typeface="+mn-lt"/>
              </a:rPr>
              <a:t> $</a:t>
            </a:r>
            <a:r>
              <a:rPr lang="en-US" altLang="en-US" sz="2000" dirty="0">
                <a:solidFill>
                  <a:schemeClr val="tx1"/>
                </a:solidFill>
                <a:latin typeface="+mn-lt"/>
              </a:rPr>
              <a:t>a Investing in real estate / $c </a:t>
            </a:r>
            <a:r>
              <a:rPr lang="en-US" altLang="en-US" sz="2000" dirty="0">
                <a:solidFill>
                  <a:schemeClr val="hlink"/>
                </a:solidFill>
                <a:latin typeface="+mn-lt"/>
              </a:rPr>
              <a:t>Andrew 	James McLean and Gary Eldred.</a:t>
            </a:r>
          </a:p>
          <a:p>
            <a:pPr marL="0" indent="0" eaLnBrk="1" hangingPunct="1">
              <a:lnSpc>
                <a:spcPct val="90000"/>
              </a:lnSpc>
              <a:buNone/>
            </a:pPr>
            <a:r>
              <a:rPr lang="en-US" altLang="en-US" sz="2000" dirty="0" smtClean="0">
                <a:solidFill>
                  <a:schemeClr val="tx1"/>
                </a:solidFill>
                <a:latin typeface="+mn-lt"/>
              </a:rPr>
              <a:t>250   $a</a:t>
            </a:r>
            <a:r>
              <a:rPr lang="en-US" altLang="en-US" sz="2000" dirty="0" smtClean="0">
                <a:latin typeface="+mn-lt"/>
              </a:rPr>
              <a:t> </a:t>
            </a:r>
            <a:r>
              <a:rPr lang="en-US" altLang="en-US" sz="2000" dirty="0">
                <a:solidFill>
                  <a:srgbClr val="00B050"/>
                </a:solidFill>
                <a:latin typeface="+mn-lt"/>
              </a:rPr>
              <a:t>Second edition</a:t>
            </a:r>
            <a:r>
              <a:rPr lang="en-US" altLang="en-US" sz="2000" dirty="0">
                <a:latin typeface="+mn-lt"/>
              </a:rPr>
              <a:t>.   </a:t>
            </a:r>
            <a:endParaRPr lang="en-US" altLang="en-US" sz="2000" dirty="0" smtClean="0">
              <a:latin typeface="+mn-lt"/>
            </a:endParaRPr>
          </a:p>
          <a:p>
            <a:pPr marL="0" indent="0" eaLnBrk="1" hangingPunct="1">
              <a:lnSpc>
                <a:spcPct val="90000"/>
              </a:lnSpc>
              <a:buNone/>
            </a:pPr>
            <a:endParaRPr lang="en-US" altLang="en-US" sz="2000" dirty="0" smtClean="0">
              <a:latin typeface="+mn-lt"/>
            </a:endParaRPr>
          </a:p>
          <a:p>
            <a:pPr algn="ctr" eaLnBrk="1" hangingPunct="1">
              <a:lnSpc>
                <a:spcPct val="90000"/>
              </a:lnSpc>
              <a:buFont typeface="Wingdings" panose="05000000000000000000" pitchFamily="2" charset="2"/>
              <a:buNone/>
            </a:pPr>
            <a:r>
              <a:rPr lang="en-US" altLang="en-US" sz="2000" i="1" dirty="0" smtClean="0">
                <a:solidFill>
                  <a:srgbClr val="7030A0"/>
                </a:solidFill>
                <a:latin typeface="+mn-lt"/>
              </a:rPr>
              <a:t>[</a:t>
            </a:r>
            <a:r>
              <a:rPr lang="en-US" altLang="en-US" sz="2000" i="1" dirty="0">
                <a:solidFill>
                  <a:srgbClr val="7030A0"/>
                </a:solidFill>
                <a:latin typeface="+mn-lt"/>
              </a:rPr>
              <a:t>co-authors also true for Second-Fifth editions]</a:t>
            </a:r>
          </a:p>
        </p:txBody>
      </p:sp>
      <p:sp>
        <p:nvSpPr>
          <p:cNvPr id="9" name="Footer Placeholder 3"/>
          <p:cNvSpPr>
            <a:spLocks noGrp="1"/>
          </p:cNvSpPr>
          <p:nvPr>
            <p:ph type="ftr" sz="quarter" idx="10"/>
          </p:nvPr>
        </p:nvSpPr>
        <p:spPr>
          <a:xfrm>
            <a:off x="228600" y="6356350"/>
            <a:ext cx="3886200" cy="365125"/>
          </a:xfrm>
          <a:noFill/>
        </p:spPr>
        <p:txBody>
          <a:bodyPr/>
          <a:lstStyle>
            <a:lvl1pPr>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1pPr>
            <a:lvl2pPr marL="742950" indent="-28575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2pPr>
            <a:lvl3pPr marL="11430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3pPr>
            <a:lvl4pPr marL="16002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4pPr>
            <a:lvl5pPr marL="2057400" indent="-228600">
              <a:spcBef>
                <a:spcPct val="20000"/>
              </a:spcBef>
              <a:buClr>
                <a:schemeClr val="tx1"/>
              </a:buClr>
              <a:buSzPct val="70000"/>
              <a:buFont typeface="Wingdings" panose="05000000000000000000" pitchFamily="2" charset="2"/>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0000"/>
              <a:buFont typeface="Wingdings" panose="05000000000000000000" pitchFamily="2" charset="2"/>
              <a:defRPr sz="2400" b="1">
                <a:solidFill>
                  <a:schemeClr val="tx1"/>
                </a:solidFill>
                <a:latin typeface="Arial" panose="020B0604020202020204" pitchFamily="34" charset="0"/>
              </a:defRPr>
            </a:lvl9pPr>
          </a:lstStyle>
          <a:p>
            <a:pPr>
              <a:spcBef>
                <a:spcPct val="0"/>
              </a:spcBef>
              <a:buClrTx/>
              <a:buSzTx/>
              <a:buFontTx/>
              <a:buNone/>
            </a:pPr>
            <a:r>
              <a:rPr lang="en-US" altLang="en-US" sz="1400" b="0" dirty="0" smtClean="0"/>
              <a:t>LC Revised </a:t>
            </a:r>
            <a:r>
              <a:rPr lang="en-US" altLang="en-US" sz="1400" b="0" dirty="0"/>
              <a:t>editions of </a:t>
            </a:r>
            <a:r>
              <a:rPr lang="en-US" altLang="en-US" sz="1400" b="0" dirty="0" smtClean="0"/>
              <a:t>monographs, slide 17</a:t>
            </a:r>
            <a:endParaRPr lang="en-US" altLang="en-US" sz="1400" b="0" dirty="0"/>
          </a:p>
        </p:txBody>
      </p:sp>
    </p:spTree>
    <p:extLst>
      <p:ext uri="{BB962C8B-B14F-4D97-AF65-F5344CB8AC3E}">
        <p14:creationId xmlns:p14="http://schemas.microsoft.com/office/powerpoint/2010/main" val="909993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cs typeface="Times New Roman" panose="02020603050405020304" pitchFamily="18" charset="0"/>
              </a:rPr>
              <a:t>NACO for 130/240 and/or 700-730?</a:t>
            </a:r>
            <a:endParaRPr lang="en-US" dirty="0">
              <a:latin typeface="+mj-lt"/>
              <a:cs typeface="Times New Roman" panose="02020603050405020304" pitchFamily="18" charset="0"/>
            </a:endParaRPr>
          </a:p>
        </p:txBody>
      </p:sp>
      <p:sp>
        <p:nvSpPr>
          <p:cNvPr id="3" name="Content Placeholder 2"/>
          <p:cNvSpPr>
            <a:spLocks noGrp="1"/>
          </p:cNvSpPr>
          <p:nvPr>
            <p:ph idx="1"/>
          </p:nvPr>
        </p:nvSpPr>
        <p:spPr>
          <a:xfrm>
            <a:off x="228600" y="1447800"/>
            <a:ext cx="8458200" cy="4678363"/>
          </a:xfrm>
        </p:spPr>
        <p:txBody>
          <a:bodyPr>
            <a:normAutofit fontScale="92500" lnSpcReduction="20000"/>
          </a:bodyPr>
          <a:lstStyle/>
          <a:p>
            <a:r>
              <a:rPr lang="en-US" dirty="0" smtClean="0">
                <a:latin typeface="+mn-lt"/>
              </a:rPr>
              <a:t>LC DCM Z1 Introduction</a:t>
            </a:r>
          </a:p>
          <a:p>
            <a:pPr marL="400050" lvl="1" indent="0">
              <a:buNone/>
            </a:pPr>
            <a:r>
              <a:rPr lang="en-US" i="1" dirty="0">
                <a:latin typeface="+mn-lt"/>
              </a:rPr>
              <a:t>LC practice:</a:t>
            </a:r>
            <a:r>
              <a:rPr lang="en-US" dirty="0">
                <a:latin typeface="+mn-lt"/>
              </a:rPr>
              <a:t>  For titles or name/titles, an authority record is often made when one or more of the conditions listed below applies.  Apply these criteria to each element of the full access point (main title, language, part, etc.) and make a separate authority record for each element that meets the criteria</a:t>
            </a:r>
            <a:r>
              <a:rPr lang="en-US" dirty="0" smtClean="0">
                <a:latin typeface="+mn-lt"/>
              </a:rPr>
              <a:t>.</a:t>
            </a:r>
          </a:p>
          <a:p>
            <a:pPr lvl="1" indent="-342900"/>
            <a:r>
              <a:rPr lang="en-US" dirty="0">
                <a:solidFill>
                  <a:srgbClr val="0000FF"/>
                </a:solidFill>
                <a:latin typeface="+mn-lt"/>
              </a:rPr>
              <a:t>a </a:t>
            </a:r>
            <a:r>
              <a:rPr lang="en-US" dirty="0" smtClean="0">
                <a:solidFill>
                  <a:srgbClr val="0000FF"/>
                </a:solidFill>
                <a:latin typeface="+mn-lt"/>
              </a:rPr>
              <a:t>reference </a:t>
            </a:r>
            <a:r>
              <a:rPr lang="en-US" dirty="0">
                <a:solidFill>
                  <a:srgbClr val="0000FF"/>
                </a:solidFill>
                <a:latin typeface="+mn-lt"/>
              </a:rPr>
              <a:t>will be traced on that authority record</a:t>
            </a:r>
            <a:r>
              <a:rPr lang="en-US" dirty="0">
                <a:latin typeface="+mn-lt"/>
              </a:rPr>
              <a:t>; </a:t>
            </a:r>
            <a:r>
              <a:rPr lang="en-US" dirty="0" smtClean="0">
                <a:latin typeface="+mn-lt"/>
              </a:rPr>
              <a:t>or, </a:t>
            </a:r>
          </a:p>
          <a:p>
            <a:pPr lvl="1" indent="-342900"/>
            <a:r>
              <a:rPr lang="en-US" dirty="0">
                <a:latin typeface="+mn-lt"/>
              </a:rPr>
              <a:t>extensive research done to establish that heading must be recorded; </a:t>
            </a:r>
            <a:r>
              <a:rPr lang="en-US" dirty="0" smtClean="0">
                <a:latin typeface="+mn-lt"/>
              </a:rPr>
              <a:t>or, </a:t>
            </a:r>
          </a:p>
          <a:p>
            <a:pPr lvl="1" indent="-342900"/>
            <a:r>
              <a:rPr lang="en-US" dirty="0">
                <a:latin typeface="+mn-lt"/>
              </a:rPr>
              <a:t>the heading is needed for a related work access point or subject entry and the related work is not represented by a bibliographic record in the LC database, or, for serials, by a CONSER record in OCLC; or</a:t>
            </a:r>
            <a:r>
              <a:rPr lang="en-US" dirty="0" smtClean="0">
                <a:latin typeface="+mn-lt"/>
              </a:rPr>
              <a:t>,</a:t>
            </a:r>
          </a:p>
          <a:p>
            <a:pPr lvl="1" indent="-342900"/>
            <a:r>
              <a:rPr lang="en-US" dirty="0">
                <a:latin typeface="+mn-lt"/>
              </a:rPr>
              <a:t>certain information needs to be recorded, e.g., citation title for a law. </a:t>
            </a:r>
          </a:p>
        </p:txBody>
      </p:sp>
      <p:sp>
        <p:nvSpPr>
          <p:cNvPr id="4" name="Slide Number Placeholder 3"/>
          <p:cNvSpPr>
            <a:spLocks noGrp="1"/>
          </p:cNvSpPr>
          <p:nvPr>
            <p:ph type="sldNum" sz="quarter" idx="12"/>
          </p:nvPr>
        </p:nvSpPr>
        <p:spPr/>
        <p:txBody>
          <a:bodyPr/>
          <a:lstStyle/>
          <a:p>
            <a:fld id="{DE20697C-8700-A046-9558-5780E6CF2E39}" type="slidenum">
              <a:rPr lang="en-US" smtClean="0"/>
              <a:t>54</a:t>
            </a:fld>
            <a:endParaRPr lang="en-US"/>
          </a:p>
        </p:txBody>
      </p:sp>
    </p:spTree>
    <p:extLst>
      <p:ext uri="{BB962C8B-B14F-4D97-AF65-F5344CB8AC3E}">
        <p14:creationId xmlns:p14="http://schemas.microsoft.com/office/powerpoint/2010/main" val="2212454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914400"/>
          </a:xfrm>
        </p:spPr>
        <p:txBody>
          <a:bodyPr>
            <a:normAutofit/>
          </a:bodyPr>
          <a:lstStyle/>
          <a:p>
            <a:r>
              <a:rPr lang="en-US" sz="3000" dirty="0" smtClean="0">
                <a:latin typeface="+mn-lt"/>
              </a:rPr>
              <a:t>NACO for 130/240 and 700-730: Examples</a:t>
            </a:r>
            <a:endParaRPr lang="en-US" sz="3000" dirty="0">
              <a:latin typeface="+mn-lt"/>
            </a:endParaRPr>
          </a:p>
        </p:txBody>
      </p:sp>
      <p:sp>
        <p:nvSpPr>
          <p:cNvPr id="3" name="Content Placeholder 2"/>
          <p:cNvSpPr>
            <a:spLocks noGrp="1"/>
          </p:cNvSpPr>
          <p:nvPr>
            <p:ph idx="1"/>
          </p:nvPr>
        </p:nvSpPr>
        <p:spPr>
          <a:xfrm>
            <a:off x="457200" y="1143000"/>
            <a:ext cx="8229600" cy="4983163"/>
          </a:xfrm>
        </p:spPr>
        <p:txBody>
          <a:bodyPr/>
          <a:lstStyle/>
          <a:p>
            <a:pPr marL="0" indent="0">
              <a:buNone/>
            </a:pPr>
            <a:r>
              <a:rPr lang="en-US" dirty="0" smtClean="0">
                <a:latin typeface="+mn-lt"/>
              </a:rPr>
              <a:t>NACO record is needed for:</a:t>
            </a:r>
          </a:p>
          <a:p>
            <a:r>
              <a:rPr lang="en-US" dirty="0" smtClean="0">
                <a:latin typeface="+mn-lt"/>
              </a:rPr>
              <a:t>Title change for the same expression</a:t>
            </a:r>
          </a:p>
          <a:p>
            <a:r>
              <a:rPr lang="en-US" dirty="0" smtClean="0">
                <a:latin typeface="+mn-lt"/>
              </a:rPr>
              <a:t>Translation</a:t>
            </a:r>
          </a:p>
          <a:p>
            <a:r>
              <a:rPr lang="en-US" dirty="0" smtClean="0">
                <a:latin typeface="+mn-lt"/>
              </a:rPr>
              <a:t>Conventional collective title for a compilation lacking collective title by a single creator</a:t>
            </a:r>
          </a:p>
          <a:p>
            <a:pPr marL="0" indent="0">
              <a:buNone/>
            </a:pPr>
            <a:endParaRPr lang="en-US" dirty="0" smtClean="0">
              <a:latin typeface="+mn-lt"/>
            </a:endParaRPr>
          </a:p>
          <a:p>
            <a:pPr marL="0" indent="0">
              <a:buNone/>
            </a:pPr>
            <a:r>
              <a:rPr lang="en-US" dirty="0" smtClean="0">
                <a:latin typeface="+mn-lt"/>
              </a:rPr>
              <a:t>NACO record is </a:t>
            </a:r>
            <a:r>
              <a:rPr lang="en-US" dirty="0" smtClean="0">
                <a:solidFill>
                  <a:srgbClr val="0000FF"/>
                </a:solidFill>
                <a:latin typeface="+mn-lt"/>
              </a:rPr>
              <a:t>NOT</a:t>
            </a:r>
            <a:r>
              <a:rPr lang="en-US" dirty="0" smtClean="0">
                <a:latin typeface="+mn-lt"/>
              </a:rPr>
              <a:t> needed for:</a:t>
            </a:r>
          </a:p>
          <a:p>
            <a:r>
              <a:rPr lang="en-US" dirty="0" smtClean="0">
                <a:latin typeface="+mn-lt"/>
              </a:rPr>
              <a:t>130/240 added to differentiate</a:t>
            </a:r>
          </a:p>
          <a:p>
            <a:r>
              <a:rPr lang="en-US" dirty="0" smtClean="0">
                <a:latin typeface="+mn-lt"/>
              </a:rPr>
              <a:t>700 name/title in art catalog that artist’s work lacks collective title</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55</a:t>
            </a:fld>
            <a:endParaRPr lang="en-US"/>
          </a:p>
        </p:txBody>
      </p:sp>
    </p:spTree>
    <p:extLst>
      <p:ext uri="{BB962C8B-B14F-4D97-AF65-F5344CB8AC3E}">
        <p14:creationId xmlns:p14="http://schemas.microsoft.com/office/powerpoint/2010/main" val="3788651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NACO Record is needed: Examples</a:t>
            </a:r>
            <a:endParaRPr lang="en-US" sz="2700"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56</a:t>
            </a:fld>
            <a:endParaRPr lang="en-US"/>
          </a:p>
        </p:txBody>
      </p:sp>
      <p:sp>
        <p:nvSpPr>
          <p:cNvPr id="5" name="Text Box 4"/>
          <p:cNvSpPr txBox="1">
            <a:spLocks noGrp="1" noChangeArrowheads="1"/>
          </p:cNvSpPr>
          <p:nvPr>
            <p:ph idx="1"/>
          </p:nvPr>
        </p:nvSpPr>
        <p:spPr bwMode="auto">
          <a:xfrm>
            <a:off x="228600" y="1143001"/>
            <a:ext cx="8458200"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buNone/>
            </a:pPr>
            <a:r>
              <a:rPr lang="en-US" altLang="en-US" sz="2000" dirty="0">
                <a:solidFill>
                  <a:schemeClr val="tx1"/>
                </a:solidFill>
                <a:latin typeface="+mn-lt"/>
              </a:rPr>
              <a:t>100  </a:t>
            </a:r>
            <a:r>
              <a:rPr lang="en-US" altLang="en-US" sz="2000" dirty="0" smtClean="0">
                <a:solidFill>
                  <a:schemeClr val="tx1"/>
                </a:solidFill>
                <a:latin typeface="+mn-lt"/>
              </a:rPr>
              <a:t> $</a:t>
            </a:r>
            <a:r>
              <a:rPr lang="en-US" altLang="en-US" sz="2000" dirty="0">
                <a:solidFill>
                  <a:schemeClr val="tx1"/>
                </a:solidFill>
                <a:latin typeface="+mn-lt"/>
              </a:rPr>
              <a:t>a Rowling, J. K. </a:t>
            </a:r>
            <a:r>
              <a:rPr lang="en-US" altLang="en-US" sz="2000" dirty="0" smtClean="0">
                <a:solidFill>
                  <a:schemeClr val="tx1"/>
                </a:solidFill>
                <a:latin typeface="+mn-lt"/>
              </a:rPr>
              <a:t>$t </a:t>
            </a:r>
            <a:r>
              <a:rPr lang="en-US" altLang="en-US" sz="2000" dirty="0">
                <a:solidFill>
                  <a:schemeClr val="tx1"/>
                </a:solidFill>
                <a:latin typeface="+mn-lt"/>
              </a:rPr>
              <a:t>Harry Potter and the philosopher's </a:t>
            </a:r>
            <a:r>
              <a:rPr lang="en-US" altLang="en-US" sz="2000" dirty="0" smtClean="0">
                <a:solidFill>
                  <a:schemeClr val="tx1"/>
                </a:solidFill>
                <a:latin typeface="+mn-lt"/>
              </a:rPr>
              <a:t>stone</a:t>
            </a:r>
            <a:endParaRPr lang="en-US" altLang="en-US" sz="2000" dirty="0">
              <a:solidFill>
                <a:schemeClr val="tx1"/>
              </a:solidFill>
              <a:latin typeface="+mn-lt"/>
            </a:endParaRPr>
          </a:p>
          <a:p>
            <a:pPr>
              <a:lnSpc>
                <a:spcPct val="90000"/>
              </a:lnSpc>
              <a:buNone/>
            </a:pPr>
            <a:r>
              <a:rPr lang="en-US" altLang="en-US" sz="2000" dirty="0" smtClean="0">
                <a:solidFill>
                  <a:schemeClr val="tx1"/>
                </a:solidFill>
                <a:latin typeface="+mn-lt"/>
              </a:rPr>
              <a:t>400   $</a:t>
            </a:r>
            <a:r>
              <a:rPr lang="en-US" altLang="en-US" sz="2000" dirty="0">
                <a:solidFill>
                  <a:schemeClr val="tx1"/>
                </a:solidFill>
                <a:latin typeface="+mn-lt"/>
              </a:rPr>
              <a:t>a Rowling, J. K. </a:t>
            </a:r>
            <a:r>
              <a:rPr lang="en-US" altLang="en-US" sz="2000" dirty="0" smtClean="0">
                <a:solidFill>
                  <a:schemeClr val="tx1"/>
                </a:solidFill>
                <a:latin typeface="+mn-lt"/>
              </a:rPr>
              <a:t>$t </a:t>
            </a:r>
            <a:r>
              <a:rPr lang="en-US" altLang="en-US" sz="2000" dirty="0">
                <a:solidFill>
                  <a:srgbClr val="0000FF"/>
                </a:solidFill>
                <a:latin typeface="+mn-lt"/>
              </a:rPr>
              <a:t>Harry Potter and the sorcerer's </a:t>
            </a:r>
            <a:r>
              <a:rPr lang="en-US" altLang="en-US" sz="2000" dirty="0" smtClean="0">
                <a:solidFill>
                  <a:srgbClr val="0000FF"/>
                </a:solidFill>
                <a:latin typeface="+mn-lt"/>
              </a:rPr>
              <a:t>stone</a:t>
            </a:r>
          </a:p>
          <a:p>
            <a:pPr>
              <a:lnSpc>
                <a:spcPct val="90000"/>
              </a:lnSpc>
              <a:buNone/>
            </a:pPr>
            <a:endParaRPr lang="en-US" altLang="en-US" sz="2000" dirty="0" smtClean="0">
              <a:solidFill>
                <a:schemeClr val="hlink"/>
              </a:solidFill>
              <a:latin typeface="+mn-lt"/>
            </a:endParaRPr>
          </a:p>
          <a:p>
            <a:pPr algn="ctr">
              <a:lnSpc>
                <a:spcPct val="90000"/>
              </a:lnSpc>
              <a:buNone/>
            </a:pPr>
            <a:r>
              <a:rPr lang="en-US" altLang="en-US" sz="2000" i="1" dirty="0" smtClean="0">
                <a:solidFill>
                  <a:srgbClr val="7030A0"/>
                </a:solidFill>
                <a:latin typeface="+mn-lt"/>
              </a:rPr>
              <a:t>[Title change for the same expression]</a:t>
            </a:r>
            <a:endParaRPr lang="en-US" altLang="en-US" sz="2000" i="1" dirty="0">
              <a:solidFill>
                <a:srgbClr val="7030A0"/>
              </a:solidFill>
              <a:latin typeface="+mn-lt"/>
            </a:endParaRPr>
          </a:p>
        </p:txBody>
      </p:sp>
      <p:sp>
        <p:nvSpPr>
          <p:cNvPr id="6" name="Text Box 5"/>
          <p:cNvSpPr txBox="1">
            <a:spLocks noChangeArrowheads="1"/>
          </p:cNvSpPr>
          <p:nvPr/>
        </p:nvSpPr>
        <p:spPr bwMode="auto">
          <a:xfrm>
            <a:off x="228600" y="2642172"/>
            <a:ext cx="8458200" cy="173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buNone/>
            </a:pPr>
            <a:r>
              <a:rPr lang="en-US" altLang="en-US" sz="2000" dirty="0" smtClean="0">
                <a:solidFill>
                  <a:schemeClr val="tx1"/>
                </a:solidFill>
                <a:latin typeface="+mn-lt"/>
              </a:rPr>
              <a:t>100 1#  $</a:t>
            </a:r>
            <a:r>
              <a:rPr lang="en-US" altLang="en-US" sz="2000" dirty="0">
                <a:solidFill>
                  <a:schemeClr val="tx1"/>
                </a:solidFill>
                <a:latin typeface="+mn-lt"/>
              </a:rPr>
              <a:t>a Hwang, Kyung Moon. </a:t>
            </a:r>
            <a:r>
              <a:rPr lang="en-US" altLang="en-US" sz="2000" dirty="0" smtClean="0">
                <a:solidFill>
                  <a:schemeClr val="tx1"/>
                </a:solidFill>
                <a:latin typeface="+mn-lt"/>
              </a:rPr>
              <a:t>$t </a:t>
            </a:r>
            <a:r>
              <a:rPr lang="en-US" altLang="en-US" sz="2000" dirty="0">
                <a:solidFill>
                  <a:schemeClr val="tx1"/>
                </a:solidFill>
                <a:latin typeface="+mn-lt"/>
              </a:rPr>
              <a:t>History of Korea. </a:t>
            </a:r>
            <a:r>
              <a:rPr lang="en-US" altLang="en-US" sz="2000" dirty="0" smtClean="0">
                <a:solidFill>
                  <a:schemeClr val="tx1"/>
                </a:solidFill>
                <a:latin typeface="+mn-lt"/>
              </a:rPr>
              <a:t>$l Korean</a:t>
            </a:r>
          </a:p>
          <a:p>
            <a:pPr>
              <a:lnSpc>
                <a:spcPct val="90000"/>
              </a:lnSpc>
              <a:buNone/>
            </a:pPr>
            <a:r>
              <a:rPr lang="en-US" altLang="en-US" sz="2000" dirty="0" smtClean="0">
                <a:solidFill>
                  <a:schemeClr val="tx1"/>
                </a:solidFill>
                <a:latin typeface="+mn-lt"/>
              </a:rPr>
              <a:t>400 1#  $</a:t>
            </a:r>
            <a:r>
              <a:rPr lang="en-US" altLang="en-US" sz="2000" dirty="0">
                <a:solidFill>
                  <a:schemeClr val="tx1"/>
                </a:solidFill>
                <a:latin typeface="+mn-lt"/>
              </a:rPr>
              <a:t>a Hwang, Kyung Moon. </a:t>
            </a:r>
            <a:r>
              <a:rPr lang="en-US" altLang="en-US" sz="2000" dirty="0" smtClean="0">
                <a:solidFill>
                  <a:schemeClr val="tx1"/>
                </a:solidFill>
                <a:latin typeface="+mn-lt"/>
              </a:rPr>
              <a:t>$t </a:t>
            </a:r>
            <a:r>
              <a:rPr lang="en-US" altLang="en-US" sz="2000" dirty="0" err="1">
                <a:solidFill>
                  <a:srgbClr val="0000FF"/>
                </a:solidFill>
                <a:latin typeface="+mn-lt"/>
              </a:rPr>
              <a:t>Maengnak</a:t>
            </a:r>
            <a:r>
              <a:rPr lang="en-US" altLang="en-US" sz="2000" dirty="0">
                <a:solidFill>
                  <a:srgbClr val="0000FF"/>
                </a:solidFill>
                <a:latin typeface="+mn-lt"/>
              </a:rPr>
              <a:t> </a:t>
            </a:r>
            <a:r>
              <a:rPr lang="en-US" altLang="en-US" sz="2000" dirty="0" err="1">
                <a:solidFill>
                  <a:srgbClr val="0000FF"/>
                </a:solidFill>
                <a:latin typeface="+mn-lt"/>
              </a:rPr>
              <a:t>ŭro</a:t>
            </a:r>
            <a:r>
              <a:rPr lang="en-US" altLang="en-US" sz="2000" dirty="0">
                <a:solidFill>
                  <a:srgbClr val="0000FF"/>
                </a:solidFill>
                <a:latin typeface="+mn-lt"/>
              </a:rPr>
              <a:t> </a:t>
            </a:r>
            <a:r>
              <a:rPr lang="en-US" altLang="en-US" sz="2000" dirty="0" err="1">
                <a:solidFill>
                  <a:srgbClr val="0000FF"/>
                </a:solidFill>
                <a:latin typeface="+mn-lt"/>
              </a:rPr>
              <a:t>ingnŭn</a:t>
            </a:r>
            <a:r>
              <a:rPr lang="en-US" altLang="en-US" sz="2000" dirty="0">
                <a:solidFill>
                  <a:srgbClr val="0000FF"/>
                </a:solidFill>
                <a:latin typeface="+mn-lt"/>
              </a:rPr>
              <a:t> </a:t>
            </a:r>
            <a:r>
              <a:rPr lang="en-US" altLang="en-US" sz="2000" dirty="0" err="1">
                <a:solidFill>
                  <a:srgbClr val="0000FF"/>
                </a:solidFill>
                <a:latin typeface="+mn-lt"/>
              </a:rPr>
              <a:t>saeroun</a:t>
            </a:r>
            <a:r>
              <a:rPr lang="en-US" altLang="en-US" sz="2000" dirty="0">
                <a:solidFill>
                  <a:srgbClr val="0000FF"/>
                </a:solidFill>
                <a:latin typeface="+mn-lt"/>
              </a:rPr>
              <a:t> </a:t>
            </a:r>
            <a:r>
              <a:rPr lang="en-US" altLang="en-US" sz="2000" dirty="0" err="1" smtClean="0">
                <a:solidFill>
                  <a:srgbClr val="0000FF"/>
                </a:solidFill>
                <a:latin typeface="+mn-lt"/>
              </a:rPr>
              <a:t>Han'guksa</a:t>
            </a:r>
            <a:endParaRPr lang="en-US" altLang="en-US" sz="2000" dirty="0">
              <a:solidFill>
                <a:srgbClr val="0000FF"/>
              </a:solidFill>
              <a:latin typeface="+mn-lt"/>
            </a:endParaRPr>
          </a:p>
          <a:p>
            <a:pPr>
              <a:lnSpc>
                <a:spcPct val="90000"/>
              </a:lnSpc>
              <a:buNone/>
            </a:pPr>
            <a:r>
              <a:rPr lang="en-US" altLang="en-US" sz="2000" dirty="0" smtClean="0">
                <a:solidFill>
                  <a:schemeClr val="tx1"/>
                </a:solidFill>
                <a:latin typeface="+mn-lt"/>
              </a:rPr>
              <a:t>400 1#  $</a:t>
            </a:r>
            <a:r>
              <a:rPr lang="en-US" altLang="en-US" sz="2000" dirty="0">
                <a:solidFill>
                  <a:schemeClr val="tx1"/>
                </a:solidFill>
                <a:latin typeface="+mn-lt"/>
              </a:rPr>
              <a:t>a Hwang, Kyung Moon. $</a:t>
            </a:r>
            <a:r>
              <a:rPr lang="en-US" altLang="en-US" sz="2000" dirty="0" smtClean="0">
                <a:solidFill>
                  <a:schemeClr val="tx1"/>
                </a:solidFill>
                <a:latin typeface="+mn-lt"/>
              </a:rPr>
              <a:t>t </a:t>
            </a:r>
            <a:r>
              <a:rPr lang="ko-KR" altLang="en-US" sz="2000" dirty="0" smtClean="0">
                <a:solidFill>
                  <a:srgbClr val="0000FF"/>
                </a:solidFill>
                <a:latin typeface="+mn-lt"/>
              </a:rPr>
              <a:t>맥락 </a:t>
            </a:r>
            <a:r>
              <a:rPr lang="ko-KR" altLang="en-US" sz="2000" dirty="0">
                <a:solidFill>
                  <a:srgbClr val="0000FF"/>
                </a:solidFill>
                <a:latin typeface="+mn-lt"/>
              </a:rPr>
              <a:t>으로 읽는 새로운 한국사 </a:t>
            </a:r>
            <a:endParaRPr lang="en-US" altLang="en-US" sz="2000" dirty="0">
              <a:solidFill>
                <a:srgbClr val="0000FF"/>
              </a:solidFill>
              <a:latin typeface="+mn-lt"/>
            </a:endParaRPr>
          </a:p>
          <a:p>
            <a:pPr algn="ctr" eaLnBrk="1" hangingPunct="1">
              <a:lnSpc>
                <a:spcPct val="90000"/>
              </a:lnSpc>
              <a:buFont typeface="Wingdings" panose="05000000000000000000" pitchFamily="2" charset="2"/>
              <a:buNone/>
            </a:pPr>
            <a:endParaRPr lang="en-US" altLang="en-US" sz="2000" i="1" dirty="0" smtClean="0">
              <a:solidFill>
                <a:srgbClr val="7030A0"/>
              </a:solidFill>
              <a:latin typeface="+mn-lt"/>
            </a:endParaRPr>
          </a:p>
          <a:p>
            <a:pPr algn="ctr" eaLnBrk="1" hangingPunct="1">
              <a:lnSpc>
                <a:spcPct val="90000"/>
              </a:lnSpc>
              <a:buFont typeface="Wingdings" panose="05000000000000000000" pitchFamily="2" charset="2"/>
              <a:buNone/>
            </a:pPr>
            <a:r>
              <a:rPr lang="en-US" altLang="en-US" sz="2000" i="1" dirty="0" smtClean="0">
                <a:solidFill>
                  <a:srgbClr val="7030A0"/>
                </a:solidFill>
                <a:latin typeface="+mn-lt"/>
              </a:rPr>
              <a:t>[Translation]</a:t>
            </a:r>
            <a:endParaRPr lang="en-US" altLang="en-US" sz="2000" i="1" dirty="0">
              <a:solidFill>
                <a:srgbClr val="7030A0"/>
              </a:solidFill>
              <a:latin typeface="+mn-lt"/>
            </a:endParaRPr>
          </a:p>
        </p:txBody>
      </p:sp>
      <p:sp>
        <p:nvSpPr>
          <p:cNvPr id="7" name="Text Box 4"/>
          <p:cNvSpPr txBox="1">
            <a:spLocks noChangeArrowheads="1"/>
          </p:cNvSpPr>
          <p:nvPr/>
        </p:nvSpPr>
        <p:spPr>
          <a:xfrm>
            <a:off x="228600" y="4495800"/>
            <a:ext cx="8458200" cy="1905000"/>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000" dirty="0" smtClean="0">
                <a:latin typeface="+mn-lt"/>
              </a:rPr>
              <a:t>100 1#  $a </a:t>
            </a:r>
            <a:r>
              <a:rPr lang="en-US" altLang="en-US" sz="2000" dirty="0">
                <a:latin typeface="+mn-lt"/>
              </a:rPr>
              <a:t>Twain, Mark, </a:t>
            </a:r>
            <a:r>
              <a:rPr lang="en-US" altLang="en-US" sz="2000" dirty="0" smtClean="0">
                <a:latin typeface="+mn-lt"/>
              </a:rPr>
              <a:t>$d </a:t>
            </a:r>
            <a:r>
              <a:rPr lang="en-US" altLang="en-US" sz="2000" dirty="0">
                <a:latin typeface="+mn-lt"/>
              </a:rPr>
              <a:t>1835-1910. </a:t>
            </a:r>
            <a:r>
              <a:rPr lang="en-US" altLang="en-US" sz="2000" dirty="0" smtClean="0">
                <a:latin typeface="+mn-lt"/>
              </a:rPr>
              <a:t>$t </a:t>
            </a:r>
            <a:r>
              <a:rPr lang="en-US" altLang="en-US" sz="2000" dirty="0">
                <a:latin typeface="+mn-lt"/>
              </a:rPr>
              <a:t>Novels. </a:t>
            </a:r>
            <a:r>
              <a:rPr lang="en-US" altLang="en-US" sz="2000" dirty="0" smtClean="0">
                <a:latin typeface="+mn-lt"/>
              </a:rPr>
              <a:t>$k </a:t>
            </a:r>
            <a:r>
              <a:rPr lang="en-US" altLang="en-US" sz="2000" dirty="0">
                <a:latin typeface="+mn-lt"/>
              </a:rPr>
              <a:t>Selections. </a:t>
            </a:r>
            <a:r>
              <a:rPr lang="en-US" altLang="en-US" sz="2000" dirty="0" smtClean="0">
                <a:latin typeface="+mn-lt"/>
              </a:rPr>
              <a:t>$f </a:t>
            </a:r>
            <a:r>
              <a:rPr lang="en-US" altLang="en-US" sz="2000" dirty="0">
                <a:latin typeface="+mn-lt"/>
              </a:rPr>
              <a:t>2006 </a:t>
            </a:r>
            <a:endParaRPr lang="en-US" altLang="en-US" sz="2000" dirty="0" smtClean="0">
              <a:latin typeface="+mn-lt"/>
            </a:endParaRPr>
          </a:p>
          <a:p>
            <a:pPr marL="571500" indent="-571500">
              <a:buFont typeface="Wingdings" panose="05000000000000000000" pitchFamily="2" charset="2"/>
              <a:buNone/>
            </a:pPr>
            <a:r>
              <a:rPr lang="en-US" altLang="en-US" sz="2000" dirty="0" smtClean="0">
                <a:latin typeface="+mn-lt"/>
              </a:rPr>
              <a:t>400 1#  $a </a:t>
            </a:r>
            <a:r>
              <a:rPr lang="en-US" altLang="en-US" sz="2000" dirty="0">
                <a:latin typeface="+mn-lt"/>
              </a:rPr>
              <a:t>Twain, Mark, </a:t>
            </a:r>
            <a:r>
              <a:rPr lang="en-US" altLang="en-US" sz="2000" dirty="0" smtClean="0">
                <a:latin typeface="+mn-lt"/>
              </a:rPr>
              <a:t>$d </a:t>
            </a:r>
            <a:r>
              <a:rPr lang="en-US" altLang="en-US" sz="2000" dirty="0">
                <a:latin typeface="+mn-lt"/>
              </a:rPr>
              <a:t>1835-1910. </a:t>
            </a:r>
            <a:r>
              <a:rPr lang="en-US" altLang="en-US" sz="2000" dirty="0" smtClean="0">
                <a:latin typeface="+mn-lt"/>
              </a:rPr>
              <a:t>$t </a:t>
            </a:r>
            <a:r>
              <a:rPr lang="en-US" altLang="en-US" sz="2000" dirty="0">
                <a:solidFill>
                  <a:srgbClr val="0000FF"/>
                </a:solidFill>
                <a:latin typeface="+mn-lt"/>
              </a:rPr>
              <a:t>Five novels </a:t>
            </a:r>
            <a:endParaRPr lang="en-US" altLang="en-US" sz="2000" dirty="0" smtClean="0">
              <a:solidFill>
                <a:srgbClr val="0000FF"/>
              </a:solidFill>
              <a:latin typeface="+mn-lt"/>
            </a:endParaRPr>
          </a:p>
          <a:p>
            <a:pPr marL="571500" indent="-571500">
              <a:buFont typeface="Wingdings" panose="05000000000000000000" pitchFamily="2" charset="2"/>
              <a:buNone/>
            </a:pPr>
            <a:r>
              <a:rPr lang="en-US" altLang="en-US" sz="2000" dirty="0" smtClean="0">
                <a:latin typeface="+mn-lt"/>
              </a:rPr>
              <a:t>400 1#  $a </a:t>
            </a:r>
            <a:r>
              <a:rPr lang="en-US" altLang="en-US" sz="2000" dirty="0">
                <a:latin typeface="+mn-lt"/>
              </a:rPr>
              <a:t>Twain, Mark, </a:t>
            </a:r>
            <a:r>
              <a:rPr lang="en-US" altLang="en-US" sz="2000" dirty="0" smtClean="0">
                <a:latin typeface="+mn-lt"/>
              </a:rPr>
              <a:t>$d </a:t>
            </a:r>
            <a:r>
              <a:rPr lang="en-US" altLang="en-US" sz="2000" dirty="0">
                <a:latin typeface="+mn-lt"/>
              </a:rPr>
              <a:t>1835-1910. </a:t>
            </a:r>
            <a:r>
              <a:rPr lang="en-US" altLang="en-US" sz="2000" dirty="0" smtClean="0">
                <a:latin typeface="+mn-lt"/>
              </a:rPr>
              <a:t>$t </a:t>
            </a:r>
            <a:r>
              <a:rPr lang="en-US" altLang="en-US" sz="2000" dirty="0">
                <a:latin typeface="+mn-lt"/>
              </a:rPr>
              <a:t>5 novels.</a:t>
            </a:r>
            <a:endParaRPr lang="en-US" altLang="en-US" sz="2000" dirty="0" smtClean="0"/>
          </a:p>
          <a:p>
            <a:pPr marL="571500" indent="-571500" algn="ctr">
              <a:buFont typeface="Wingdings" panose="05000000000000000000" pitchFamily="2" charset="2"/>
              <a:buNone/>
            </a:pPr>
            <a:endParaRPr lang="en-US" altLang="en-US" sz="2000" i="1" dirty="0" smtClean="0">
              <a:solidFill>
                <a:srgbClr val="7030A0"/>
              </a:solidFill>
              <a:latin typeface="+mn-lt"/>
            </a:endParaRPr>
          </a:p>
          <a:p>
            <a:pPr marL="571500" indent="-571500" algn="ctr">
              <a:buFont typeface="Wingdings" panose="05000000000000000000" pitchFamily="2" charset="2"/>
              <a:buNone/>
            </a:pPr>
            <a:r>
              <a:rPr lang="en-US" altLang="en-US" sz="2000" i="1" dirty="0" smtClean="0">
                <a:solidFill>
                  <a:srgbClr val="7030A0"/>
                </a:solidFill>
                <a:latin typeface="+mn-lt"/>
              </a:rPr>
              <a:t>[Conventional Collective Title]</a:t>
            </a:r>
          </a:p>
        </p:txBody>
      </p:sp>
    </p:spTree>
    <p:extLst>
      <p:ext uri="{BB962C8B-B14F-4D97-AF65-F5344CB8AC3E}">
        <p14:creationId xmlns:p14="http://schemas.microsoft.com/office/powerpoint/2010/main" val="1796848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629400" cy="914400"/>
          </a:xfrm>
        </p:spPr>
        <p:txBody>
          <a:bodyPr>
            <a:normAutofit fontScale="90000"/>
          </a:bodyPr>
          <a:lstStyle/>
          <a:p>
            <a:r>
              <a:rPr lang="en-US" dirty="0" smtClean="0">
                <a:latin typeface="+mj-lt"/>
              </a:rPr>
              <a:t>NACO Record is not needed: Examples</a:t>
            </a:r>
            <a:endParaRPr lang="en-US" sz="2700" dirty="0">
              <a:latin typeface="+mj-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57</a:t>
            </a:fld>
            <a:endParaRPr lang="en-US"/>
          </a:p>
        </p:txBody>
      </p:sp>
      <p:sp>
        <p:nvSpPr>
          <p:cNvPr id="6" name="Text Box 5"/>
          <p:cNvSpPr txBox="1">
            <a:spLocks noChangeArrowheads="1"/>
          </p:cNvSpPr>
          <p:nvPr/>
        </p:nvSpPr>
        <p:spPr bwMode="auto">
          <a:xfrm>
            <a:off x="457200" y="1507269"/>
            <a:ext cx="8229600" cy="173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371600" indent="-457200">
              <a:spcBef>
                <a:spcPct val="20000"/>
              </a:spcBef>
              <a:buClr>
                <a:schemeClr val="accent2"/>
              </a:buClr>
              <a:buChar char="•"/>
              <a:defRPr sz="2400">
                <a:solidFill>
                  <a:schemeClr val="tx2"/>
                </a:solidFill>
                <a:latin typeface="Arial" panose="020B0604020202020204" pitchFamily="34" charset="0"/>
              </a:defRPr>
            </a:lvl3pPr>
            <a:lvl4pPr marL="1752600" indent="-381000">
              <a:spcBef>
                <a:spcPct val="20000"/>
              </a:spcBef>
              <a:buClr>
                <a:schemeClr val="tx1"/>
              </a:buClr>
              <a:buChar char="•"/>
              <a:defRPr sz="2000">
                <a:solidFill>
                  <a:schemeClr val="tx2"/>
                </a:solidFill>
                <a:latin typeface="Arial" panose="020B0604020202020204" pitchFamily="34" charset="0"/>
              </a:defRPr>
            </a:lvl4pPr>
            <a:lvl5pPr marL="2209800" indent="-381000">
              <a:spcBef>
                <a:spcPct val="20000"/>
              </a:spcBef>
              <a:buChar char="•"/>
              <a:defRPr sz="2000">
                <a:solidFill>
                  <a:schemeClr val="tx2"/>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2"/>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2"/>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2"/>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buNone/>
            </a:pPr>
            <a:r>
              <a:rPr lang="en-US" altLang="en-US" sz="2000" dirty="0" smtClean="0">
                <a:solidFill>
                  <a:schemeClr val="tx1"/>
                </a:solidFill>
                <a:latin typeface="+mn-lt"/>
              </a:rPr>
              <a:t>130  00 $</a:t>
            </a:r>
            <a:r>
              <a:rPr lang="en-US" altLang="en-US" sz="2000" dirty="0">
                <a:solidFill>
                  <a:schemeClr val="tx1"/>
                </a:solidFill>
                <a:latin typeface="+mn-lt"/>
              </a:rPr>
              <a:t>a </a:t>
            </a:r>
            <a:r>
              <a:rPr lang="en-US" altLang="en-US" sz="2000" dirty="0">
                <a:solidFill>
                  <a:srgbClr val="0000FF"/>
                </a:solidFill>
                <a:latin typeface="+mn-lt"/>
              </a:rPr>
              <a:t>Renaissance history (Boston, Mass.) </a:t>
            </a:r>
            <a:endParaRPr lang="en-US" altLang="en-US" sz="2000" dirty="0" smtClean="0">
              <a:solidFill>
                <a:srgbClr val="0000FF"/>
              </a:solidFill>
              <a:latin typeface="+mn-lt"/>
            </a:endParaRPr>
          </a:p>
          <a:p>
            <a:pPr marL="0" indent="0">
              <a:buNone/>
            </a:pPr>
            <a:r>
              <a:rPr lang="en-US" altLang="en-US" sz="2000" dirty="0" smtClean="0">
                <a:solidFill>
                  <a:schemeClr val="tx1"/>
                </a:solidFill>
                <a:latin typeface="+mn-lt"/>
              </a:rPr>
              <a:t>245 10  $</a:t>
            </a:r>
            <a:r>
              <a:rPr lang="en-US" altLang="en-US" sz="2000" dirty="0">
                <a:solidFill>
                  <a:schemeClr val="tx1"/>
                </a:solidFill>
                <a:latin typeface="+mn-lt"/>
              </a:rPr>
              <a:t>a Renaissance history : $b a </a:t>
            </a:r>
            <a:r>
              <a:rPr lang="en-US" altLang="en-US" sz="2000" dirty="0" smtClean="0">
                <a:solidFill>
                  <a:schemeClr val="tx1"/>
                </a:solidFill>
                <a:latin typeface="+mn-lt"/>
              </a:rPr>
              <a:t>re-examination</a:t>
            </a:r>
            <a:r>
              <a:rPr lang="en-US" altLang="en-US" sz="2000" dirty="0">
                <a:solidFill>
                  <a:schemeClr val="tx1"/>
                </a:solidFill>
                <a:latin typeface="+mn-lt"/>
              </a:rPr>
              <a:t>.</a:t>
            </a:r>
          </a:p>
          <a:p>
            <a:pPr marL="0" indent="0">
              <a:lnSpc>
                <a:spcPct val="90000"/>
              </a:lnSpc>
              <a:buNone/>
            </a:pPr>
            <a:endParaRPr lang="en-US" altLang="en-US" sz="2000" dirty="0">
              <a:solidFill>
                <a:schemeClr val="hlink"/>
              </a:solidFill>
              <a:latin typeface="+mn-lt"/>
            </a:endParaRPr>
          </a:p>
          <a:p>
            <a:pPr algn="ctr" eaLnBrk="1" hangingPunct="1">
              <a:lnSpc>
                <a:spcPct val="90000"/>
              </a:lnSpc>
              <a:buFont typeface="Wingdings" panose="05000000000000000000" pitchFamily="2" charset="2"/>
              <a:buNone/>
            </a:pPr>
            <a:r>
              <a:rPr lang="en-US" altLang="en-US" sz="2000" i="1" dirty="0" smtClean="0">
                <a:solidFill>
                  <a:srgbClr val="7030A0"/>
                </a:solidFill>
                <a:latin typeface="+mn-lt"/>
              </a:rPr>
              <a:t>[130/240 added to differentiate]</a:t>
            </a:r>
            <a:endParaRPr lang="en-US" altLang="en-US" sz="2000" i="1" dirty="0">
              <a:solidFill>
                <a:srgbClr val="7030A0"/>
              </a:solidFill>
              <a:latin typeface="+mn-lt"/>
            </a:endParaRPr>
          </a:p>
        </p:txBody>
      </p:sp>
      <p:sp>
        <p:nvSpPr>
          <p:cNvPr id="7" name="Text Box 4"/>
          <p:cNvSpPr txBox="1">
            <a:spLocks noChangeArrowheads="1"/>
          </p:cNvSpPr>
          <p:nvPr/>
        </p:nvSpPr>
        <p:spPr>
          <a:xfrm>
            <a:off x="457200" y="3794125"/>
            <a:ext cx="8229600" cy="2606675"/>
          </a:xfrm>
          <a:prstGeom prst="rect">
            <a:avLst/>
          </a:prstGeom>
          <a:noFill/>
          <a:ln>
            <a:solidFill>
              <a:schemeClr val="tx1"/>
            </a:solidFill>
            <a:miter lim="800000"/>
            <a:headEnd/>
            <a:tailEnd/>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000" smtClean="0">
                <a:latin typeface="+mn-lt"/>
              </a:rPr>
              <a:t>245 </a:t>
            </a:r>
            <a:r>
              <a:rPr lang="en-US" altLang="en-US" sz="2000" dirty="0" smtClean="0">
                <a:latin typeface="+mn-lt"/>
              </a:rPr>
              <a:t>00  $a Covered </a:t>
            </a:r>
            <a:r>
              <a:rPr lang="en-US" altLang="en-US" sz="2000" dirty="0">
                <a:latin typeface="+mn-lt"/>
              </a:rPr>
              <a:t>in time and history : </a:t>
            </a:r>
            <a:r>
              <a:rPr lang="en-US" altLang="en-US" sz="2000" dirty="0" smtClean="0">
                <a:latin typeface="+mn-lt"/>
              </a:rPr>
              <a:t>$b </a:t>
            </a:r>
            <a:r>
              <a:rPr lang="en-US" altLang="en-US" sz="2000" dirty="0">
                <a:latin typeface="+mn-lt"/>
              </a:rPr>
              <a:t>the films of Ana </a:t>
            </a:r>
            <a:r>
              <a:rPr lang="en-US" altLang="en-US" sz="2000" dirty="0" err="1">
                <a:latin typeface="+mn-lt"/>
              </a:rPr>
              <a:t>Mendieta</a:t>
            </a:r>
            <a:r>
              <a:rPr lang="en-US" altLang="en-US" sz="2000" dirty="0">
                <a:latin typeface="+mn-lt"/>
              </a:rPr>
              <a:t> / </a:t>
            </a:r>
            <a:r>
              <a:rPr lang="en-US" altLang="en-US" sz="2000" dirty="0" smtClean="0">
                <a:latin typeface="+mn-lt"/>
              </a:rPr>
              <a:t>$c </a:t>
            </a:r>
            <a:r>
              <a:rPr lang="en-US" altLang="en-US" sz="2000" dirty="0">
                <a:latin typeface="+mn-lt"/>
              </a:rPr>
              <a:t>curated by Lynn </a:t>
            </a:r>
            <a:r>
              <a:rPr lang="en-US" altLang="en-US" sz="2000" dirty="0" err="1">
                <a:latin typeface="+mn-lt"/>
              </a:rPr>
              <a:t>Lukkas</a:t>
            </a:r>
            <a:r>
              <a:rPr lang="en-US" altLang="en-US" sz="2000" dirty="0">
                <a:latin typeface="+mn-lt"/>
              </a:rPr>
              <a:t> and Howard </a:t>
            </a:r>
            <a:r>
              <a:rPr lang="en-US" altLang="en-US" sz="2000" dirty="0" err="1">
                <a:latin typeface="+mn-lt"/>
              </a:rPr>
              <a:t>Oransky</a:t>
            </a:r>
            <a:r>
              <a:rPr lang="en-US" altLang="en-US" sz="2000" dirty="0">
                <a:latin typeface="+mn-lt"/>
              </a:rPr>
              <a:t> ; texts by Laura Wertheim Joseph, Lynn </a:t>
            </a:r>
            <a:r>
              <a:rPr lang="en-US" altLang="en-US" sz="2000" dirty="0" err="1">
                <a:latin typeface="+mn-lt"/>
              </a:rPr>
              <a:t>Lukkas</a:t>
            </a:r>
            <a:r>
              <a:rPr lang="en-US" altLang="en-US" sz="2000" dirty="0">
                <a:latin typeface="+mn-lt"/>
              </a:rPr>
              <a:t>, Raquel Cecilia </a:t>
            </a:r>
            <a:r>
              <a:rPr lang="en-US" altLang="en-US" sz="2000" dirty="0" err="1">
                <a:latin typeface="+mn-lt"/>
              </a:rPr>
              <a:t>Mendieta</a:t>
            </a:r>
            <a:r>
              <a:rPr lang="en-US" altLang="en-US" sz="2000" dirty="0">
                <a:latin typeface="+mn-lt"/>
              </a:rPr>
              <a:t>, Howard </a:t>
            </a:r>
            <a:r>
              <a:rPr lang="en-US" altLang="en-US" sz="2000" dirty="0" err="1">
                <a:latin typeface="+mn-lt"/>
              </a:rPr>
              <a:t>Oransky</a:t>
            </a:r>
            <a:r>
              <a:rPr lang="en-US" altLang="en-US" sz="2000" dirty="0">
                <a:latin typeface="+mn-lt"/>
              </a:rPr>
              <a:t>, John </a:t>
            </a:r>
            <a:r>
              <a:rPr lang="en-US" altLang="en-US" sz="2000" dirty="0" err="1">
                <a:latin typeface="+mn-lt"/>
              </a:rPr>
              <a:t>Perreault</a:t>
            </a:r>
            <a:r>
              <a:rPr lang="en-US" altLang="en-US" sz="2000" dirty="0">
                <a:latin typeface="+mn-lt"/>
              </a:rPr>
              <a:t>, Michael Rush, and Rachel Weiss.</a:t>
            </a:r>
            <a:endParaRPr lang="en-US" altLang="en-US" sz="2000" dirty="0" smtClean="0">
              <a:latin typeface="+mn-lt"/>
            </a:endParaRPr>
          </a:p>
          <a:p>
            <a:pPr marL="571500" indent="-571500">
              <a:buFont typeface="Wingdings" panose="05000000000000000000" pitchFamily="2" charset="2"/>
              <a:buNone/>
            </a:pPr>
            <a:r>
              <a:rPr lang="en-US" altLang="en-US" sz="2000" dirty="0" smtClean="0">
                <a:latin typeface="+mn-lt"/>
              </a:rPr>
              <a:t>700 12  $a </a:t>
            </a:r>
            <a:r>
              <a:rPr lang="en-US" altLang="en-US" sz="2000" dirty="0" err="1" smtClean="0">
                <a:solidFill>
                  <a:srgbClr val="0000FF"/>
                </a:solidFill>
                <a:latin typeface="+mn-lt"/>
              </a:rPr>
              <a:t>Mendieta</a:t>
            </a:r>
            <a:r>
              <a:rPr lang="en-US" altLang="en-US" sz="2000" dirty="0">
                <a:solidFill>
                  <a:srgbClr val="0000FF"/>
                </a:solidFill>
                <a:latin typeface="+mn-lt"/>
              </a:rPr>
              <a:t>, Ana, </a:t>
            </a:r>
            <a:r>
              <a:rPr lang="en-US" altLang="en-US" sz="2000" dirty="0" smtClean="0">
                <a:solidFill>
                  <a:srgbClr val="0000FF"/>
                </a:solidFill>
                <a:latin typeface="+mn-lt"/>
              </a:rPr>
              <a:t>$d </a:t>
            </a:r>
            <a:r>
              <a:rPr lang="en-US" altLang="en-US" sz="2000" dirty="0">
                <a:solidFill>
                  <a:srgbClr val="0000FF"/>
                </a:solidFill>
                <a:latin typeface="+mn-lt"/>
              </a:rPr>
              <a:t>1948-1985. </a:t>
            </a:r>
            <a:r>
              <a:rPr lang="en-US" altLang="en-US" sz="2000" dirty="0" smtClean="0">
                <a:solidFill>
                  <a:srgbClr val="0000FF"/>
                </a:solidFill>
                <a:latin typeface="+mn-lt"/>
              </a:rPr>
              <a:t>$t </a:t>
            </a:r>
            <a:r>
              <a:rPr lang="en-US" altLang="en-US" sz="2000" dirty="0">
                <a:solidFill>
                  <a:srgbClr val="0000FF"/>
                </a:solidFill>
                <a:latin typeface="+mn-lt"/>
              </a:rPr>
              <a:t>Works. </a:t>
            </a:r>
            <a:r>
              <a:rPr lang="en-US" altLang="en-US" sz="2000" dirty="0" smtClean="0">
                <a:solidFill>
                  <a:srgbClr val="0000FF"/>
                </a:solidFill>
                <a:latin typeface="+mn-lt"/>
              </a:rPr>
              <a:t>$k </a:t>
            </a:r>
            <a:r>
              <a:rPr lang="en-US" altLang="en-US" sz="2000" dirty="0">
                <a:solidFill>
                  <a:srgbClr val="0000FF"/>
                </a:solidFill>
                <a:latin typeface="+mn-lt"/>
              </a:rPr>
              <a:t>Selections</a:t>
            </a:r>
            <a:r>
              <a:rPr lang="en-US" altLang="en-US" sz="2000" dirty="0" smtClean="0">
                <a:solidFill>
                  <a:srgbClr val="0000FF"/>
                </a:solidFill>
                <a:latin typeface="+mn-lt"/>
              </a:rPr>
              <a:t>. </a:t>
            </a:r>
          </a:p>
          <a:p>
            <a:pPr marL="571500" indent="-571500" algn="ctr">
              <a:buFont typeface="Wingdings" panose="05000000000000000000" pitchFamily="2" charset="2"/>
              <a:buNone/>
            </a:pPr>
            <a:endParaRPr lang="en-US" altLang="en-US" sz="2000" i="1" dirty="0" smtClean="0">
              <a:solidFill>
                <a:srgbClr val="7030A0"/>
              </a:solidFill>
              <a:latin typeface="+mn-lt"/>
            </a:endParaRPr>
          </a:p>
          <a:p>
            <a:pPr marL="571500" indent="-571500" algn="ctr">
              <a:buFont typeface="Wingdings" panose="05000000000000000000" pitchFamily="2" charset="2"/>
              <a:buNone/>
            </a:pPr>
            <a:r>
              <a:rPr lang="en-US" altLang="en-US" sz="2000" i="1" dirty="0" smtClean="0">
                <a:solidFill>
                  <a:srgbClr val="7030A0"/>
                </a:solidFill>
                <a:latin typeface="+mn-lt"/>
              </a:rPr>
              <a:t>[Analytic title given lacks its own collective title]</a:t>
            </a:r>
          </a:p>
        </p:txBody>
      </p:sp>
    </p:spTree>
    <p:extLst>
      <p:ext uri="{BB962C8B-B14F-4D97-AF65-F5344CB8AC3E}">
        <p14:creationId xmlns:p14="http://schemas.microsoft.com/office/powerpoint/2010/main" val="1896005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latin typeface="+mn-lt"/>
              </a:rPr>
              <a:t>Questions &amp; Discussion</a:t>
            </a:r>
          </a:p>
        </p:txBody>
      </p:sp>
      <p:sp>
        <p:nvSpPr>
          <p:cNvPr id="3" name="Content Placeholder 2"/>
          <p:cNvSpPr>
            <a:spLocks noGrp="1"/>
          </p:cNvSpPr>
          <p:nvPr>
            <p:ph idx="1"/>
          </p:nvPr>
        </p:nvSpPr>
        <p:spPr/>
        <p:txBody>
          <a:bodyPr>
            <a:normAutofit/>
          </a:bodyPr>
          <a:lstStyle/>
          <a:p>
            <a:endParaRPr lang="en-US" dirty="0"/>
          </a:p>
          <a:p>
            <a:pPr marL="0" indent="0">
              <a:buNone/>
            </a:pPr>
            <a:r>
              <a:rPr lang="en-US" dirty="0"/>
              <a:t>	</a:t>
            </a:r>
            <a:endParaRPr lang="en-US" dirty="0" smtClean="0"/>
          </a:p>
          <a:p>
            <a:pPr marL="0" indent="0">
              <a:buNone/>
            </a:pPr>
            <a:r>
              <a:rPr lang="en-US" dirty="0"/>
              <a:t>	</a:t>
            </a:r>
            <a:r>
              <a:rPr lang="en-US" dirty="0" smtClean="0"/>
              <a:t>										</a:t>
            </a:r>
            <a:r>
              <a:rPr lang="en-US" dirty="0" smtClean="0">
                <a:latin typeface="+mn-lt"/>
              </a:rPr>
              <a:t>Thank you!</a:t>
            </a:r>
            <a:endParaRPr lang="en-US"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58</a:t>
            </a:fld>
            <a:endParaRPr lang="en-US"/>
          </a:p>
        </p:txBody>
      </p:sp>
    </p:spTree>
    <p:extLst>
      <p:ext uri="{BB962C8B-B14F-4D97-AF65-F5344CB8AC3E}">
        <p14:creationId xmlns:p14="http://schemas.microsoft.com/office/powerpoint/2010/main" val="263046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Related Works</a:t>
            </a:r>
            <a:endParaRPr lang="en-US" dirty="0">
              <a:latin typeface="+mn-lt"/>
            </a:endParaRPr>
          </a:p>
        </p:txBody>
      </p:sp>
      <p:sp>
        <p:nvSpPr>
          <p:cNvPr id="3" name="Content Placeholder 2"/>
          <p:cNvSpPr>
            <a:spLocks noGrp="1"/>
          </p:cNvSpPr>
          <p:nvPr>
            <p:ph idx="1"/>
          </p:nvPr>
        </p:nvSpPr>
        <p:spPr>
          <a:xfrm>
            <a:off x="609600" y="1143000"/>
            <a:ext cx="8001000" cy="4983163"/>
          </a:xfrm>
        </p:spPr>
        <p:txBody>
          <a:bodyPr>
            <a:normAutofit/>
          </a:bodyPr>
          <a:lstStyle/>
          <a:p>
            <a:pPr marL="0" indent="0">
              <a:buNone/>
            </a:pPr>
            <a:r>
              <a:rPr lang="en-US" dirty="0" smtClean="0">
                <a:latin typeface="+mn-lt"/>
              </a:rPr>
              <a:t>RDA 25.1</a:t>
            </a:r>
            <a:endParaRPr lang="en-US" dirty="0">
              <a:latin typeface="+mn-lt"/>
            </a:endParaRPr>
          </a:p>
          <a:p>
            <a:pPr marL="0" indent="0">
              <a:buNone/>
            </a:pPr>
            <a:r>
              <a:rPr lang="en-US" dirty="0" smtClean="0">
                <a:latin typeface="+mn-lt"/>
              </a:rPr>
              <a:t>A </a:t>
            </a:r>
            <a:r>
              <a:rPr lang="en-US" dirty="0">
                <a:latin typeface="+mn-lt"/>
                <a:hlinkClick r:id="rId2"/>
              </a:rPr>
              <a:t>related work▼</a:t>
            </a:r>
            <a:r>
              <a:rPr lang="en-US" dirty="0">
                <a:latin typeface="+mn-lt"/>
              </a:rPr>
              <a:t> is a work, represented by an identifier, an authorized access point, or a description, that is related to the work being described </a:t>
            </a:r>
            <a:endParaRPr lang="en-US" dirty="0" smtClean="0">
              <a:latin typeface="+mn-lt"/>
            </a:endParaRPr>
          </a:p>
          <a:p>
            <a:r>
              <a:rPr lang="en-US" dirty="0" smtClean="0">
                <a:latin typeface="+mn-lt"/>
              </a:rPr>
              <a:t>Whole-part relationships: compilation</a:t>
            </a:r>
          </a:p>
          <a:p>
            <a:r>
              <a:rPr lang="en-US" dirty="0" smtClean="0">
                <a:latin typeface="+mn-lt"/>
              </a:rPr>
              <a:t>Commentary</a:t>
            </a:r>
          </a:p>
          <a:p>
            <a:r>
              <a:rPr lang="en-US" dirty="0" smtClean="0">
                <a:latin typeface="+mn-lt"/>
              </a:rPr>
              <a:t>Adaptations</a:t>
            </a:r>
          </a:p>
          <a:p>
            <a:r>
              <a:rPr lang="en-US" dirty="0" smtClean="0">
                <a:latin typeface="+mn-lt"/>
              </a:rPr>
              <a:t>Supplement</a:t>
            </a:r>
          </a:p>
          <a:p>
            <a:r>
              <a:rPr lang="en-US" dirty="0" smtClean="0">
                <a:latin typeface="+mn-lt"/>
              </a:rPr>
              <a:t>Sequel</a:t>
            </a:r>
            <a:endParaRPr lang="en-US"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6</a:t>
            </a:fld>
            <a:endParaRPr lang="en-US"/>
          </a:p>
        </p:txBody>
      </p:sp>
    </p:spTree>
    <p:extLst>
      <p:ext uri="{BB962C8B-B14F-4D97-AF65-F5344CB8AC3E}">
        <p14:creationId xmlns:p14="http://schemas.microsoft.com/office/powerpoint/2010/main" val="254906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Recording Related Works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mn-lt"/>
              </a:rPr>
              <a:t>Recording relationships to related works: see </a:t>
            </a:r>
            <a:r>
              <a:rPr lang="en-US" dirty="0" smtClean="0">
                <a:latin typeface="+mn-lt"/>
                <a:hlinkClick r:id="rId2"/>
              </a:rPr>
              <a:t>24.4</a:t>
            </a:r>
            <a:endParaRPr lang="en-US" dirty="0" smtClean="0">
              <a:latin typeface="+mn-lt"/>
            </a:endParaRPr>
          </a:p>
          <a:p>
            <a:r>
              <a:rPr lang="en-US" dirty="0" smtClean="0">
                <a:latin typeface="+mn-lt"/>
                <a:hlinkClick r:id="rId3"/>
              </a:rPr>
              <a:t>LC-PCC PS 25.1</a:t>
            </a:r>
            <a:r>
              <a:rPr lang="en-US" dirty="0" smtClean="0">
                <a:latin typeface="+mn-lt"/>
              </a:rPr>
              <a:t> on Compilations</a:t>
            </a:r>
          </a:p>
          <a:p>
            <a:pPr lvl="1"/>
            <a:r>
              <a:rPr lang="en-US" dirty="0" smtClean="0">
                <a:latin typeface="+mn-lt"/>
              </a:rPr>
              <a:t>LC Core Element for Compilations </a:t>
            </a:r>
          </a:p>
          <a:p>
            <a:pPr lvl="2"/>
            <a:r>
              <a:rPr lang="en-US" dirty="0" smtClean="0">
                <a:latin typeface="+mn-lt"/>
              </a:rPr>
              <a:t>Give a MARC 505 content note</a:t>
            </a:r>
          </a:p>
          <a:p>
            <a:pPr lvl="2"/>
            <a:r>
              <a:rPr lang="en-US" dirty="0" smtClean="0">
                <a:latin typeface="+mn-lt"/>
              </a:rPr>
              <a:t>Give an analytical AP for the predominant or first work in the compilation.</a:t>
            </a:r>
          </a:p>
          <a:p>
            <a:pPr lvl="1"/>
            <a:r>
              <a:rPr lang="en-US" dirty="0" smtClean="0">
                <a:latin typeface="+mn-lt"/>
              </a:rPr>
              <a:t>PCC follows LCPS, in addition, optionally </a:t>
            </a:r>
            <a:r>
              <a:rPr lang="en-US" dirty="0">
                <a:latin typeface="+mn-lt"/>
              </a:rPr>
              <a:t>give analytical authorized access points for works other than the predominant or first work, if considered important for </a:t>
            </a:r>
            <a:r>
              <a:rPr lang="en-US" dirty="0" smtClean="0">
                <a:latin typeface="+mn-lt"/>
              </a:rPr>
              <a:t>access </a:t>
            </a:r>
          </a:p>
          <a:p>
            <a:pPr lvl="1"/>
            <a:r>
              <a:rPr lang="en-US" dirty="0">
                <a:latin typeface="+mn-lt"/>
              </a:rPr>
              <a:t>Generally, do not apply this core element to anthologies of poetry, hymnals, conference proceedings, journals, collections of interviews or letters, and similar resources.</a:t>
            </a:r>
            <a:endParaRPr lang="en-US" dirty="0" smtClean="0">
              <a:latin typeface="+mn-lt"/>
            </a:endParaRPr>
          </a:p>
          <a:p>
            <a:r>
              <a:rPr lang="en-US" dirty="0" smtClean="0">
                <a:latin typeface="+mn-lt"/>
                <a:hlinkClick r:id="rId3"/>
              </a:rPr>
              <a:t>LC-PCC PS 25.1 </a:t>
            </a:r>
            <a:r>
              <a:rPr lang="en-US" dirty="0" smtClean="0">
                <a:latin typeface="+mn-lt"/>
              </a:rPr>
              <a:t>on Commentary</a:t>
            </a:r>
          </a:p>
          <a:p>
            <a:pPr lvl="1"/>
            <a:r>
              <a:rPr lang="en-US" dirty="0" smtClean="0">
                <a:latin typeface="+mn-lt"/>
              </a:rPr>
              <a:t>LC Practice: If commentary treated as a work (RDA 6.27.1.6), give AAP for original resources as related work</a:t>
            </a:r>
          </a:p>
          <a:p>
            <a:r>
              <a:rPr lang="en-US" dirty="0" smtClean="0">
                <a:latin typeface="+mn-lt"/>
                <a:hlinkClick r:id="rId4"/>
              </a:rPr>
              <a:t>LC-PCC </a:t>
            </a:r>
            <a:r>
              <a:rPr lang="en-US" dirty="0">
                <a:latin typeface="+mn-lt"/>
                <a:hlinkClick r:id="rId4"/>
              </a:rPr>
              <a:t>PS 25.1.1.3 </a:t>
            </a:r>
            <a:r>
              <a:rPr lang="en-US" dirty="0">
                <a:latin typeface="+mn-lt"/>
              </a:rPr>
              <a:t>on Formal Contents Notes (Structured Descriptions)</a:t>
            </a: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7</a:t>
            </a:fld>
            <a:endParaRPr lang="en-US"/>
          </a:p>
        </p:txBody>
      </p:sp>
    </p:spTree>
    <p:extLst>
      <p:ext uri="{BB962C8B-B14F-4D97-AF65-F5344CB8AC3E}">
        <p14:creationId xmlns:p14="http://schemas.microsoft.com/office/powerpoint/2010/main" val="3950796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3200" cy="914400"/>
          </a:xfrm>
        </p:spPr>
        <p:txBody>
          <a:bodyPr>
            <a:noAutofit/>
          </a:bodyPr>
          <a:lstStyle/>
          <a:p>
            <a:r>
              <a:rPr lang="en-US" dirty="0" smtClean="0">
                <a:latin typeface="+mn-lt"/>
              </a:rPr>
              <a:t>Related Expressions</a:t>
            </a:r>
            <a:endParaRPr lang="en-US" dirty="0">
              <a:latin typeface="+mn-lt"/>
            </a:endParaRPr>
          </a:p>
        </p:txBody>
      </p:sp>
      <p:sp>
        <p:nvSpPr>
          <p:cNvPr id="3" name="Content Placeholder 2"/>
          <p:cNvSpPr>
            <a:spLocks noGrp="1"/>
          </p:cNvSpPr>
          <p:nvPr>
            <p:ph idx="1"/>
          </p:nvPr>
        </p:nvSpPr>
        <p:spPr>
          <a:xfrm>
            <a:off x="573640" y="1143000"/>
            <a:ext cx="8077200" cy="4983163"/>
          </a:xfrm>
        </p:spPr>
        <p:txBody>
          <a:bodyPr>
            <a:normAutofit fontScale="92500"/>
          </a:bodyPr>
          <a:lstStyle/>
          <a:p>
            <a:pPr marL="57150" indent="0">
              <a:buNone/>
            </a:pPr>
            <a:r>
              <a:rPr lang="en-US" dirty="0" smtClean="0">
                <a:latin typeface="+mn-lt"/>
              </a:rPr>
              <a:t>RDA 26.1</a:t>
            </a:r>
          </a:p>
          <a:p>
            <a:pPr marL="57150" indent="0">
              <a:buNone/>
            </a:pPr>
            <a:r>
              <a:rPr lang="en-US" dirty="0">
                <a:latin typeface="+mn-lt"/>
              </a:rPr>
              <a:t>A </a:t>
            </a:r>
            <a:r>
              <a:rPr lang="en-US" dirty="0">
                <a:latin typeface="+mn-lt"/>
                <a:hlinkClick r:id="rId2"/>
              </a:rPr>
              <a:t>related expression▼</a:t>
            </a:r>
            <a:r>
              <a:rPr lang="en-US" dirty="0">
                <a:latin typeface="+mn-lt"/>
              </a:rPr>
              <a:t> is an expression, represented by an identifier, an authorized access point, or a description, that is related to the expression being described </a:t>
            </a:r>
            <a:endParaRPr lang="en-US" dirty="0" smtClean="0">
              <a:latin typeface="+mn-lt"/>
            </a:endParaRPr>
          </a:p>
          <a:p>
            <a:r>
              <a:rPr lang="en-US" dirty="0">
                <a:latin typeface="+mn-lt"/>
              </a:rPr>
              <a:t>Whole-part relationships: </a:t>
            </a:r>
            <a:r>
              <a:rPr lang="en-US" dirty="0" smtClean="0">
                <a:latin typeface="+mn-lt"/>
              </a:rPr>
              <a:t>Translations in a compilation</a:t>
            </a:r>
            <a:endParaRPr lang="en-US" dirty="0">
              <a:latin typeface="+mn-lt"/>
            </a:endParaRPr>
          </a:p>
          <a:p>
            <a:r>
              <a:rPr lang="en-US" dirty="0" smtClean="0">
                <a:latin typeface="+mn-lt"/>
              </a:rPr>
              <a:t>Revisions</a:t>
            </a:r>
          </a:p>
          <a:p>
            <a:r>
              <a:rPr lang="en-US" dirty="0" smtClean="0">
                <a:latin typeface="+mn-lt"/>
              </a:rPr>
              <a:t>Editions</a:t>
            </a:r>
          </a:p>
          <a:p>
            <a:r>
              <a:rPr lang="en-US" dirty="0" smtClean="0">
                <a:latin typeface="+mn-lt"/>
              </a:rPr>
              <a:t>Translations</a:t>
            </a:r>
          </a:p>
          <a:p>
            <a:r>
              <a:rPr lang="en-US" dirty="0" smtClean="0">
                <a:latin typeface="+mn-lt"/>
              </a:rPr>
              <a:t>Language editions</a:t>
            </a:r>
          </a:p>
          <a:p>
            <a:r>
              <a:rPr lang="en-US" dirty="0" smtClean="0">
                <a:latin typeface="+mn-lt"/>
              </a:rPr>
              <a:t>Abridgements</a:t>
            </a:r>
            <a:endParaRPr lang="en-US" dirty="0">
              <a:latin typeface="+mn-lt"/>
            </a:endParaRPr>
          </a:p>
        </p:txBody>
      </p:sp>
      <p:sp>
        <p:nvSpPr>
          <p:cNvPr id="4" name="Slide Number Placeholder 3"/>
          <p:cNvSpPr>
            <a:spLocks noGrp="1"/>
          </p:cNvSpPr>
          <p:nvPr>
            <p:ph type="sldNum" sz="quarter" idx="12"/>
          </p:nvPr>
        </p:nvSpPr>
        <p:spPr/>
        <p:txBody>
          <a:bodyPr/>
          <a:lstStyle/>
          <a:p>
            <a:fld id="{DE20697C-8700-A046-9558-5780E6CF2E39}" type="slidenum">
              <a:rPr lang="en-US" smtClean="0"/>
              <a:t>8</a:t>
            </a:fld>
            <a:endParaRPr lang="en-US"/>
          </a:p>
        </p:txBody>
      </p:sp>
    </p:spTree>
    <p:extLst>
      <p:ext uri="{BB962C8B-B14F-4D97-AF65-F5344CB8AC3E}">
        <p14:creationId xmlns:p14="http://schemas.microsoft.com/office/powerpoint/2010/main" val="2851300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Recording Related Expressions</a:t>
            </a:r>
            <a:endParaRPr lang="en-US" dirty="0">
              <a:latin typeface="+mn-lt"/>
            </a:endParaRPr>
          </a:p>
        </p:txBody>
      </p:sp>
      <p:sp>
        <p:nvSpPr>
          <p:cNvPr id="3" name="Content Placeholder 2"/>
          <p:cNvSpPr>
            <a:spLocks noGrp="1"/>
          </p:cNvSpPr>
          <p:nvPr>
            <p:ph idx="1"/>
          </p:nvPr>
        </p:nvSpPr>
        <p:spPr>
          <a:xfrm>
            <a:off x="381000" y="1143000"/>
            <a:ext cx="8305800" cy="4983163"/>
          </a:xfrm>
        </p:spPr>
        <p:txBody>
          <a:bodyPr>
            <a:normAutofit fontScale="77500" lnSpcReduction="20000"/>
          </a:bodyPr>
          <a:lstStyle/>
          <a:p>
            <a:pPr marL="0" indent="0">
              <a:buNone/>
            </a:pPr>
            <a:r>
              <a:rPr lang="en-US" sz="3600" dirty="0" smtClean="0">
                <a:latin typeface="+mn-lt"/>
              </a:rPr>
              <a:t>Recording relationships to related expressions: see </a:t>
            </a:r>
            <a:r>
              <a:rPr lang="en-US" sz="3600" dirty="0" smtClean="0">
                <a:latin typeface="+mn-lt"/>
                <a:hlinkClick r:id="rId2"/>
              </a:rPr>
              <a:t>24.4</a:t>
            </a:r>
            <a:endParaRPr lang="en-US" sz="3600" dirty="0" smtClean="0">
              <a:latin typeface="+mn-lt"/>
            </a:endParaRPr>
          </a:p>
          <a:p>
            <a:r>
              <a:rPr lang="en-US" sz="3100" dirty="0" smtClean="0">
                <a:latin typeface="+mn-lt"/>
                <a:hlinkClick r:id="rId3"/>
              </a:rPr>
              <a:t>LC-PCC PS 26.1</a:t>
            </a:r>
            <a:r>
              <a:rPr lang="en-US" sz="3100" dirty="0" smtClean="0">
                <a:latin typeface="+mn-lt"/>
              </a:rPr>
              <a:t>  on Compilations</a:t>
            </a:r>
          </a:p>
          <a:p>
            <a:pPr lvl="1"/>
            <a:r>
              <a:rPr lang="en-US" sz="2600" dirty="0" smtClean="0">
                <a:latin typeface="+mn-lt"/>
              </a:rPr>
              <a:t>LC-PCC Core Element for Compilations </a:t>
            </a:r>
          </a:p>
          <a:p>
            <a:pPr lvl="2"/>
            <a:r>
              <a:rPr lang="en-US" sz="2600" dirty="0" smtClean="0">
                <a:latin typeface="+mn-lt"/>
              </a:rPr>
              <a:t>Give a MARC 505 content note, or give in 245 if no collective title</a:t>
            </a:r>
          </a:p>
          <a:p>
            <a:pPr lvl="1"/>
            <a:r>
              <a:rPr lang="en-US" sz="2600" dirty="0" smtClean="0">
                <a:latin typeface="+mn-lt"/>
              </a:rPr>
              <a:t>Compilation of original and translation</a:t>
            </a:r>
          </a:p>
          <a:p>
            <a:pPr lvl="2"/>
            <a:r>
              <a:rPr lang="en-US" sz="2600" dirty="0" smtClean="0">
                <a:latin typeface="+mn-lt"/>
              </a:rPr>
              <a:t>Give an analytical AP for each expression</a:t>
            </a:r>
          </a:p>
          <a:p>
            <a:pPr lvl="1"/>
            <a:r>
              <a:rPr lang="en-US" sz="2600" dirty="0" smtClean="0">
                <a:latin typeface="+mn-lt"/>
              </a:rPr>
              <a:t>Compilation of original and more than one translations</a:t>
            </a:r>
          </a:p>
          <a:p>
            <a:pPr lvl="2"/>
            <a:r>
              <a:rPr lang="en-US" sz="2600" dirty="0">
                <a:latin typeface="+mn-lt"/>
              </a:rPr>
              <a:t>G</a:t>
            </a:r>
            <a:r>
              <a:rPr lang="en-US" sz="2600" dirty="0" smtClean="0">
                <a:latin typeface="+mn-lt"/>
              </a:rPr>
              <a:t>ive </a:t>
            </a:r>
            <a:r>
              <a:rPr lang="en-US" sz="2600" dirty="0">
                <a:latin typeface="+mn-lt"/>
              </a:rPr>
              <a:t>analytical AAPs for the original expression and at least one translation</a:t>
            </a:r>
          </a:p>
          <a:p>
            <a:pPr lvl="1"/>
            <a:r>
              <a:rPr lang="en-US" sz="2600" dirty="0" smtClean="0">
                <a:latin typeface="+mn-lt"/>
              </a:rPr>
              <a:t>Follow </a:t>
            </a:r>
            <a:r>
              <a:rPr lang="en-US" sz="2600" dirty="0">
                <a:latin typeface="+mn-lt"/>
              </a:rPr>
              <a:t>the same policy for language editions in a </a:t>
            </a:r>
            <a:r>
              <a:rPr lang="en-US" sz="2600" dirty="0" smtClean="0">
                <a:latin typeface="+mn-lt"/>
              </a:rPr>
              <a:t>compilation</a:t>
            </a:r>
          </a:p>
          <a:p>
            <a:pPr lvl="1"/>
            <a:r>
              <a:rPr lang="en-US" sz="2600" dirty="0" smtClean="0">
                <a:latin typeface="+mn-lt"/>
              </a:rPr>
              <a:t>See LC-PCC PS 6.27.3 on AAP representing an Expression</a:t>
            </a:r>
          </a:p>
          <a:p>
            <a:pPr marL="342900" lvl="2" indent="-342900"/>
            <a:r>
              <a:rPr lang="en-US" altLang="en-US" sz="3100" dirty="0" smtClean="0">
                <a:latin typeface="Calibri" panose="020F0502020204030204" pitchFamily="34" charset="0"/>
                <a:hlinkClick r:id="rId4"/>
              </a:rPr>
              <a:t>RDA 6.27.1.5 </a:t>
            </a:r>
            <a:r>
              <a:rPr lang="en-US" altLang="en-US" sz="3100" dirty="0" smtClean="0">
                <a:latin typeface="Calibri" panose="020F0502020204030204" pitchFamily="34" charset="0"/>
              </a:rPr>
              <a:t>on Adoption and Revision</a:t>
            </a:r>
          </a:p>
          <a:p>
            <a:pPr marL="800100" lvl="3" indent="-342900"/>
            <a:r>
              <a:rPr lang="en-US" altLang="en-US" sz="2600" dirty="0" smtClean="0">
                <a:latin typeface="Calibri" panose="020F0502020204030204" pitchFamily="34" charset="0"/>
              </a:rPr>
              <a:t>If </a:t>
            </a:r>
            <a:r>
              <a:rPr lang="en-US" altLang="en-US" sz="2600" dirty="0">
                <a:latin typeface="Calibri" panose="020F0502020204030204" pitchFamily="34" charset="0"/>
              </a:rPr>
              <a:t>the work is presented simply as an edition of the previously existing work, treat it as an expression of that work  and use the authorized access point for the original work</a:t>
            </a:r>
          </a:p>
          <a:p>
            <a:endParaRPr lang="en-US" dirty="0" smtClean="0">
              <a:latin typeface="+mn-lt"/>
            </a:endParaRPr>
          </a:p>
          <a:p>
            <a:pPr marL="0" indent="0">
              <a:buNone/>
            </a:pPr>
            <a:endParaRPr lang="en-US" dirty="0"/>
          </a:p>
        </p:txBody>
      </p:sp>
      <p:sp>
        <p:nvSpPr>
          <p:cNvPr id="4" name="Slide Number Placeholder 3"/>
          <p:cNvSpPr>
            <a:spLocks noGrp="1"/>
          </p:cNvSpPr>
          <p:nvPr>
            <p:ph type="sldNum" sz="quarter" idx="12"/>
          </p:nvPr>
        </p:nvSpPr>
        <p:spPr/>
        <p:txBody>
          <a:bodyPr/>
          <a:lstStyle/>
          <a:p>
            <a:fld id="{DE20697C-8700-A046-9558-5780E6CF2E39}" type="slidenum">
              <a:rPr lang="en-US" smtClean="0"/>
              <a:t>9</a:t>
            </a:fld>
            <a:endParaRPr lang="en-US"/>
          </a:p>
        </p:txBody>
      </p:sp>
    </p:spTree>
    <p:extLst>
      <p:ext uri="{BB962C8B-B14F-4D97-AF65-F5344CB8AC3E}">
        <p14:creationId xmlns:p14="http://schemas.microsoft.com/office/powerpoint/2010/main" val="2185679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2BEFB57-FD53-48DE-AD61-FA3EAE1C2023}" vid="{FD88DBB5-4883-41E1-8701-563B270DB0F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2BEFB57-FD53-48DE-AD61-FA3EAE1C2023}" vid="{74A97D0A-10CC-4BF7-A350-817DC3A8D7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UCSD BIBCO Orientation Oct 2014 Final</Template>
  <TotalTime>3157</TotalTime>
  <Words>6607</Words>
  <Application>Microsoft Office PowerPoint</Application>
  <PresentationFormat>On-screen Show (4:3)</PresentationFormat>
  <Paragraphs>772</Paragraphs>
  <Slides>58</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58</vt:i4>
      </vt:variant>
    </vt:vector>
  </HeadingPairs>
  <TitlesOfParts>
    <vt:vector size="71" baseType="lpstr">
      <vt:lpstr>맑은 고딕</vt:lpstr>
      <vt:lpstr>ＭＳ Ｐゴシック</vt:lpstr>
      <vt:lpstr>SimSun</vt:lpstr>
      <vt:lpstr>Arial</vt:lpstr>
      <vt:lpstr>Calibri</vt:lpstr>
      <vt:lpstr>Cambria</vt:lpstr>
      <vt:lpstr>Cambria Math</vt:lpstr>
      <vt:lpstr>Courier New</vt:lpstr>
      <vt:lpstr>Times New Roman</vt:lpstr>
      <vt:lpstr>Verdana</vt:lpstr>
      <vt:lpstr>Wingdings</vt:lpstr>
      <vt:lpstr>Office Theme</vt:lpstr>
      <vt:lpstr>1_Office Theme</vt:lpstr>
      <vt:lpstr>WEMI Relationships When do I add 130/240?</vt:lpstr>
      <vt:lpstr>WEMI Relationships: Scope</vt:lpstr>
      <vt:lpstr>WEMI Relationships: Outline</vt:lpstr>
      <vt:lpstr>RDA Instructions on WEMI Relationships</vt:lpstr>
      <vt:lpstr>Recording Relationship Between WEMI</vt:lpstr>
      <vt:lpstr>Related Works</vt:lpstr>
      <vt:lpstr>Recording Related Works</vt:lpstr>
      <vt:lpstr>Related Expressions</vt:lpstr>
      <vt:lpstr>Recording Related Expressions</vt:lpstr>
      <vt:lpstr>Related Manifestation</vt:lpstr>
      <vt:lpstr>Recording Related Manifestation</vt:lpstr>
      <vt:lpstr>Recording WEMI Relationship in MARC</vt:lpstr>
      <vt:lpstr>Give it in 130/240</vt:lpstr>
      <vt:lpstr>Give 130/240 to differentiate: RDA 6.27.1.9 Additions to Access Points Representing Works</vt:lpstr>
      <vt:lpstr>Give 130/240 to differentiate: RDA 6.27.1.9  Additions to Access Points Representing Works</vt:lpstr>
      <vt:lpstr>Give 130/240 to differentiate:   LC-PCC PS 6.27.1.9 on Differentiating Works  </vt:lpstr>
      <vt:lpstr>Give 130/240 to differentiate:   LC-PCC PS 6.27.1.9 on Differentiating Works </vt:lpstr>
      <vt:lpstr>Give 130/240 to differentiate:   LC-PCC PS 6.27.1.9 on Differentiating Works </vt:lpstr>
      <vt:lpstr>Give 130/240 to differentiate:   LC-PCC PS 6.27.1.9 on Differentiating Works </vt:lpstr>
      <vt:lpstr>Give 130/240 to differentiate:  Additions to Access Points -- Examples</vt:lpstr>
      <vt:lpstr>Additions to Access Points --  Form of Work (6.3)</vt:lpstr>
      <vt:lpstr>Additions to Access Points --  Form of Work (6.3) –More example</vt:lpstr>
      <vt:lpstr>Additions to Access Points --  Date of Work (6.4)</vt:lpstr>
      <vt:lpstr>Additions to Access Points --  Date of Work (6.4)—More Examples</vt:lpstr>
      <vt:lpstr>Additions to Access Points --   Place of Origin of Work (6.5)</vt:lpstr>
      <vt:lpstr>Additions to Access Points --   Place of Origin of Work (6.5)—More Examples </vt:lpstr>
      <vt:lpstr>Additions to Access Points -- Other Distinguishing Characteristic (6.6)</vt:lpstr>
      <vt:lpstr>Additions to Access Points -- Other Distinguishing Characteristic (6.6)—More Examples</vt:lpstr>
      <vt:lpstr>Exercises from Adam Schiff’s PPT,  October 2013:</vt:lpstr>
      <vt:lpstr>Exercises from Adam Schiff’s PPT, October 2013:</vt:lpstr>
      <vt:lpstr>More Exercise</vt:lpstr>
      <vt:lpstr>PowerPoint Presentation</vt:lpstr>
      <vt:lpstr>Give it in 130/240</vt:lpstr>
      <vt:lpstr>Give it in 130/240 to Relate: RDA 6.27.1.2  AAP Representing Work</vt:lpstr>
      <vt:lpstr>Example:  2 Works by the Same Creator</vt:lpstr>
      <vt:lpstr>Give it in 130/240</vt:lpstr>
      <vt:lpstr>Give it in 130/240 to Relate: RDA 6.27.3  AAP Representing Expression</vt:lpstr>
      <vt:lpstr>Give it in 130/240: Example 1 Revision with title proper changes</vt:lpstr>
      <vt:lpstr>Give it in 130/240: Example 2 Revision with title proper changes</vt:lpstr>
      <vt:lpstr>Give it in 130/240: Example Translation</vt:lpstr>
      <vt:lpstr>Give it in 130/240</vt:lpstr>
      <vt:lpstr>Give it in 130/240 to relate:  New Manifestation, New Title</vt:lpstr>
      <vt:lpstr>Give it in 700-730</vt:lpstr>
      <vt:lpstr>Give it in 700-730: Same title, new expression, new creator</vt:lpstr>
      <vt:lpstr>Give it in 700-730: Commentary, etc. </vt:lpstr>
      <vt:lpstr>Give it in 700-730: Whole-part By the same creator</vt:lpstr>
      <vt:lpstr>Give it in 700-730: Whole-part By different creators, has collective title</vt:lpstr>
      <vt:lpstr>Give it in 700-730: Whole-part By different creators, has no collective title</vt:lpstr>
      <vt:lpstr>Give it in 700-730: Compilation of Translations</vt:lpstr>
      <vt:lpstr>Give it in 245</vt:lpstr>
      <vt:lpstr>Give it in 245: Example  New expression, no title change</vt:lpstr>
      <vt:lpstr>Give it in 245: Example  New expression, no title change</vt:lpstr>
      <vt:lpstr>Give it in 245: Example New expression, have additional creator</vt:lpstr>
      <vt:lpstr>NACO for 130/240 and/or 700-730?</vt:lpstr>
      <vt:lpstr>NACO for 130/240 and 700-730: Examples</vt:lpstr>
      <vt:lpstr>NACO Record is needed: Examples</vt:lpstr>
      <vt:lpstr>NACO Record is not needed: Examples</vt:lpstr>
      <vt:lpstr>Questions &amp; Discussion</vt:lpstr>
    </vt:vector>
  </TitlesOfParts>
  <Company>UC San Diego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UCSD BIBCO Orientation October 2014</dc:title>
  <dc:creator>Deng, Shi</dc:creator>
  <cp:lastModifiedBy>Deng, Shi</cp:lastModifiedBy>
  <cp:revision>220</cp:revision>
  <cp:lastPrinted>2015-06-16T19:35:45Z</cp:lastPrinted>
  <dcterms:created xsi:type="dcterms:W3CDTF">2015-02-23T20:00:02Z</dcterms:created>
  <dcterms:modified xsi:type="dcterms:W3CDTF">2015-06-16T22:11:23Z</dcterms:modified>
</cp:coreProperties>
</file>