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8" r:id="rId2"/>
    <p:sldId id="309" r:id="rId3"/>
    <p:sldId id="265" r:id="rId4"/>
    <p:sldId id="310" r:id="rId5"/>
    <p:sldId id="316" r:id="rId6"/>
    <p:sldId id="297" r:id="rId7"/>
    <p:sldId id="299" r:id="rId8"/>
    <p:sldId id="317" r:id="rId9"/>
    <p:sldId id="335" r:id="rId10"/>
    <p:sldId id="347" r:id="rId11"/>
    <p:sldId id="302" r:id="rId12"/>
    <p:sldId id="346" r:id="rId13"/>
    <p:sldId id="340" r:id="rId14"/>
    <p:sldId id="336" r:id="rId15"/>
    <p:sldId id="338" r:id="rId16"/>
    <p:sldId id="345" r:id="rId17"/>
    <p:sldId id="339" r:id="rId18"/>
    <p:sldId id="344" r:id="rId19"/>
    <p:sldId id="342" r:id="rId20"/>
    <p:sldId id="33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624CAA6-B79A-324C-AA25-1247D3C3D16D}">
          <p14:sldIdLst>
            <p14:sldId id="268"/>
            <p14:sldId id="309"/>
            <p14:sldId id="265"/>
            <p14:sldId id="310"/>
            <p14:sldId id="316"/>
            <p14:sldId id="297"/>
            <p14:sldId id="299"/>
            <p14:sldId id="317"/>
            <p14:sldId id="335"/>
            <p14:sldId id="347"/>
            <p14:sldId id="302"/>
            <p14:sldId id="346"/>
            <p14:sldId id="340"/>
            <p14:sldId id="336"/>
            <p14:sldId id="338"/>
            <p14:sldId id="345"/>
            <p14:sldId id="339"/>
            <p14:sldId id="344"/>
            <p14:sldId id="342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00"/>
    <a:srgbClr val="BF2E07"/>
    <a:srgbClr val="00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1727" autoAdjust="0"/>
  </p:normalViewPr>
  <p:slideViewPr>
    <p:cSldViewPr snapToObjects="1">
      <p:cViewPr>
        <p:scale>
          <a:sx n="67" d="100"/>
          <a:sy n="67" d="100"/>
        </p:scale>
        <p:origin x="-1578" y="-180"/>
      </p:cViewPr>
      <p:guideLst>
        <p:guide orient="horz" pos="4032"/>
        <p:guide orient="horz" pos="192"/>
        <p:guide orient="horz" pos="288"/>
        <p:guide orient="horz" pos="432"/>
        <p:guide orient="horz" pos="912"/>
        <p:guide orient="horz" pos="2160"/>
        <p:guide pos="5472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1040FE-568B-4498-984A-C8630D9B0AB8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00FE26-BB99-4AF4-B3EC-D5CBF0C5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9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BA11EA-59B4-411D-960D-930D8A78AC20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770218-0763-416C-8FDA-4E61A35F4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0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instruction also</a:t>
            </a:r>
            <a:r>
              <a:rPr lang="en-US" baseline="0" dirty="0" smtClean="0"/>
              <a:t> given in RDA 26.1 LC-PCC PS on related expression. Also RDA J.3.4 tells you what relationship designator should be used.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continue to focus on compilation of language expressions.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</a:t>
            </a:r>
            <a:r>
              <a:rPr lang="en-US" baseline="0" dirty="0" smtClean="0"/>
              <a:t> that used in LC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example found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RDA 6.27.3 LC-PCC PS instruction</a:t>
            </a:r>
            <a:r>
              <a:rPr lang="en-US" baseline="0" dirty="0" smtClean="0"/>
              <a:t> on Translations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instruction on language edition other than the original.  It is a straightforward one and same as in AACR2, we will not go into it today</a:t>
            </a:r>
          </a:p>
          <a:p>
            <a:r>
              <a:rPr lang="en-US" baseline="0" dirty="0" smtClean="0"/>
              <a:t>When it is a compilation that …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continue to focus on compilation of language expressions.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example</a:t>
            </a:r>
            <a:r>
              <a:rPr lang="en-US" baseline="0" dirty="0" smtClean="0"/>
              <a:t> found on this one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May 16, </a:t>
            </a:r>
            <a:r>
              <a:rPr lang="en-US" dirty="0" smtClean="0"/>
              <a:t>I (Marilu) presented </a:t>
            </a:r>
            <a:r>
              <a:rPr lang="en-US" dirty="0"/>
              <a:t>pt. 1 on compilations vs. Collaboration, and related RDA instructions. </a:t>
            </a:r>
          </a:p>
          <a:p>
            <a:r>
              <a:rPr lang="en-US" dirty="0" smtClean="0"/>
              <a:t>On July 25, Shi presented </a:t>
            </a:r>
            <a:r>
              <a:rPr lang="en-US" dirty="0"/>
              <a:t>the pt. 2 of this series on compilations of works by one creator. </a:t>
            </a:r>
          </a:p>
          <a:p>
            <a:endParaRPr lang="en-US" dirty="0"/>
          </a:p>
          <a:p>
            <a:r>
              <a:rPr lang="en-US" dirty="0" smtClean="0"/>
              <a:t>Today</a:t>
            </a:r>
            <a:r>
              <a:rPr lang="en-US" dirty="0"/>
              <a:t>, Marilu will present pt. 3 on compilation of translations/language editions targeting on Aug. 22, and I will present pt. 4 on commentary, annotations, illustrative content etc., added to a previously existing work, targeting on Sept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we discussed about compilations of works by the same</a:t>
            </a:r>
            <a:r>
              <a:rPr lang="en-US" baseline="0" dirty="0" smtClean="0"/>
              <a:t> single creator and compilations of works created by more than one creators. Now what about the compilation that contains more than one expression of the same work?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it is about expression, or</a:t>
            </a:r>
            <a:r>
              <a:rPr lang="en-US" baseline="0" dirty="0" smtClean="0"/>
              <a:t> at an expression level, it should not be in RDA 6.27.1 about a work. It should be the RDA 6.27.3 AAP representing an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RDA instruction for constructing authorized</a:t>
            </a:r>
            <a:r>
              <a:rPr lang="en-US" baseline="0" dirty="0" smtClean="0"/>
              <a:t> access points representing an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about compilations of more than one language</a:t>
            </a:r>
            <a:r>
              <a:rPr lang="en-US" baseline="0" dirty="0" smtClean="0"/>
              <a:t> expression of the same work? We will apply the same instruction, and further more, we need to look at RDA 6.27.3 LC-PCC 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RDA 6.27.3 LC-PCC PS instruction</a:t>
            </a:r>
            <a:r>
              <a:rPr lang="en-US" baseline="0" dirty="0" smtClean="0"/>
              <a:t> on Translations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instruction on single translation which is about the same as in AACR2, and it is a straightforward one, we will not go into it today.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it is a compilation that …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0218-0763-416C-8FDA-4E61A35F47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5559-029B-4574-B8A3-67CADAB60668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2D43-2267-4EA6-A676-AAF229E13653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111E-D6D9-4AAE-8792-CF30E48651A8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1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7886-B0F1-41CE-BD94-95C9390F92EA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D5A8-EC8D-4863-9CE2-38CF650EC2B0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B14B-7736-496E-A396-D50453C5B364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F57C-39C0-4E70-9AD5-E736ED8661B8}" type="datetime1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6923-595C-47D3-A1C6-52A17A45BAB5}" type="datetime1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48CA-14ED-418F-8CF8-FA96069590D1}" type="datetime1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06D2-86AB-4363-940D-8A2E7F5A1951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9B6C-508A-4F97-A44A-678C2A9AC66F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F96F-C2E4-4295-A980-69379EECC051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697C-8700-A046-9558-5780E6CF2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cess.rdatoolkit.org/document.php?id=lcpschp6&amp;target=lcps6-2269#lcps6-22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cess.rdatoolkit.org/document.php?id=rdachp6&amp;target=rda6-2060#rda6-20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ccess.rdatoolkit.org/document.php?id=rdachp6&amp;target=rda6-3469#rda6-346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ccess.rdatoolkit.org/document.php?id=rdachp6&amp;target=rda6-3435#rda6-343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ss.rdatoolkit.org/document.php?id=rdachp6&amp;target=rda6-3410#rda6-3410" TargetMode="External"/><Relationship Id="rId5" Type="http://schemas.openxmlformats.org/officeDocument/2006/relationships/hyperlink" Target="http://access.rdatoolkit.org/document.php?id=rdachp6&amp;target=rda6-6937#rda6-6937" TargetMode="External"/><Relationship Id="rId4" Type="http://schemas.openxmlformats.org/officeDocument/2006/relationships/hyperlink" Target="http://access.rdatoolkit.org/document.php?id=rdachp6&amp;target=rda6-6414#rda6-6414" TargetMode="External"/><Relationship Id="rId9" Type="http://schemas.openxmlformats.org/officeDocument/2006/relationships/hyperlink" Target="http://access.rdatoolkit.org/document.php?id=rdachp6&amp;target=rda6-3584#rda6-358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ccess.rdatoolkit.org/document.php?id=rdachp6&amp;target=rda6-3469#rda6-346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ccess.rdatoolkit.org/document.php?id=rdachp6&amp;target=rda6-3435#rda6-34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ss.rdatoolkit.org/document.php?id=rdachp6&amp;target=rda6-3410#rda6-3410" TargetMode="External"/><Relationship Id="rId5" Type="http://schemas.openxmlformats.org/officeDocument/2006/relationships/hyperlink" Target="http://access.rdatoolkit.org/document.php?id=rdachp6&amp;target=rda6-6937#rda6-6937" TargetMode="External"/><Relationship Id="rId4" Type="http://schemas.openxmlformats.org/officeDocument/2006/relationships/hyperlink" Target="http://access.rdatoolkit.org/document.php?id=rdachp6&amp;target=rda6-6414#rda6-6414" TargetMode="External"/><Relationship Id="rId9" Type="http://schemas.openxmlformats.org/officeDocument/2006/relationships/hyperlink" Target="http://access.rdatoolkit.org/document.php?id=rdachp6&amp;target=rda6-3584#rda6-358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8752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</a:pPr>
            <a:r>
              <a:rPr lang="en-US" sz="4000" dirty="0"/>
              <a:t>RDA Special </a:t>
            </a:r>
            <a:r>
              <a:rPr lang="en-US" sz="4000" dirty="0" smtClean="0"/>
              <a:t>Topics: Compilations &amp; Collaborations—Pt. 3</a:t>
            </a:r>
          </a:p>
          <a:p>
            <a:pPr>
              <a:spcBef>
                <a:spcPts val="0"/>
              </a:spcBef>
            </a:pPr>
            <a:r>
              <a:rPr lang="en-US" sz="1900" b="1" dirty="0"/>
              <a:t>Ana Lupe </a:t>
            </a:r>
            <a:r>
              <a:rPr lang="en-US" sz="1900" b="1" dirty="0" err="1"/>
              <a:t>Crist</a:t>
            </a:r>
            <a:r>
              <a:rPr lang="en-US" sz="1900" b="1" dirty="0" err="1">
                <a:cs typeface="Arial" charset="0"/>
              </a:rPr>
              <a:t>á</a:t>
            </a:r>
            <a:r>
              <a:rPr lang="en-US" sz="1900" b="1" dirty="0" err="1"/>
              <a:t>n</a:t>
            </a:r>
            <a:endParaRPr lang="en-US" sz="1900" b="1" dirty="0"/>
          </a:p>
          <a:p>
            <a:pPr>
              <a:spcBef>
                <a:spcPts val="0"/>
              </a:spcBef>
            </a:pPr>
            <a:r>
              <a:rPr lang="en-US" sz="1900" b="1" dirty="0"/>
              <a:t>Policy and Standards Division</a:t>
            </a:r>
          </a:p>
          <a:p>
            <a:pPr>
              <a:spcBef>
                <a:spcPts val="0"/>
              </a:spcBef>
            </a:pPr>
            <a:r>
              <a:rPr lang="en-US" sz="1900" b="1" dirty="0" smtClean="0"/>
              <a:t>Revised </a:t>
            </a:r>
            <a:r>
              <a:rPr lang="en-US" sz="1900" b="1" dirty="0"/>
              <a:t>July 2012</a:t>
            </a:r>
          </a:p>
          <a:p>
            <a:r>
              <a:rPr lang="en-US" sz="2300" dirty="0" smtClean="0">
                <a:solidFill>
                  <a:schemeClr val="bg1"/>
                </a:solidFill>
                <a:latin typeface="Cambria"/>
                <a:cs typeface="Cambria"/>
              </a:rPr>
              <a:t>Adapted for UC San Diego Catalogers </a:t>
            </a:r>
          </a:p>
          <a:p>
            <a:r>
              <a:rPr lang="en-US" sz="2300" dirty="0" smtClean="0">
                <a:solidFill>
                  <a:schemeClr val="bg1"/>
                </a:solidFill>
                <a:latin typeface="Cambria"/>
                <a:cs typeface="Cambria"/>
              </a:rPr>
              <a:t> Presented August 27, 2013 by </a:t>
            </a:r>
          </a:p>
          <a:p>
            <a:r>
              <a:rPr lang="en-US" sz="2300" dirty="0" err="1">
                <a:solidFill>
                  <a:schemeClr val="bg1"/>
                </a:solidFill>
                <a:latin typeface="Cambria"/>
                <a:cs typeface="Cambria"/>
              </a:rPr>
              <a:t>Marilú</a:t>
            </a:r>
            <a:r>
              <a:rPr lang="en-US" sz="2300" dirty="0">
                <a:solidFill>
                  <a:schemeClr val="bg1"/>
                </a:solidFill>
                <a:latin typeface="Cambria"/>
                <a:cs typeface="Cambria"/>
              </a:rPr>
              <a:t> Vallejo </a:t>
            </a:r>
            <a:r>
              <a:rPr lang="en-US" sz="2300" dirty="0" smtClean="0">
                <a:solidFill>
                  <a:schemeClr val="bg1"/>
                </a:solidFill>
                <a:latin typeface="Cambria"/>
                <a:cs typeface="Cambria"/>
              </a:rPr>
              <a:t>and Shi Deng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26.1 LC-PCC PS on Related Expression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0" y="1143000"/>
            <a:ext cx="8477040" cy="4800599"/>
          </a:xfrm>
        </p:spPr>
        <p:txBody>
          <a:bodyPr>
            <a:normAutofit fontScale="62500" lnSpcReduction="20000"/>
          </a:bodyPr>
          <a:lstStyle/>
          <a:p>
            <a:pPr marL="685800" lvl="1" indent="-685800">
              <a:buFont typeface="Wingdings" panose="05000000000000000000" pitchFamily="2" charset="2"/>
              <a:buChar char="Ø"/>
            </a:pPr>
            <a:r>
              <a:rPr lang="en-US" sz="4500" dirty="0"/>
              <a:t>RDA 26.1 LC-PCC PS on Related Expression</a:t>
            </a:r>
          </a:p>
          <a:p>
            <a:pPr>
              <a:buFontTx/>
              <a:buChar char="-"/>
            </a:pPr>
            <a:r>
              <a:rPr lang="en-US" sz="3600" dirty="0" smtClean="0"/>
              <a:t>When </a:t>
            </a:r>
            <a:r>
              <a:rPr lang="en-US" sz="3600" dirty="0"/>
              <a:t>the original expression and </a:t>
            </a:r>
            <a:r>
              <a:rPr lang="en-US" sz="3600" u="sng" dirty="0"/>
              <a:t>one translation </a:t>
            </a:r>
            <a:r>
              <a:rPr lang="en-US" sz="3600" dirty="0"/>
              <a:t>are in a compilation, give an analytical authorized access point for each expression. </a:t>
            </a: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If </a:t>
            </a:r>
            <a:r>
              <a:rPr lang="en-US" sz="3600" dirty="0"/>
              <a:t>the compilation contains the original expression and </a:t>
            </a:r>
            <a:r>
              <a:rPr lang="en-US" sz="3600" u="sng" dirty="0"/>
              <a:t>more than one translation</a:t>
            </a:r>
            <a:r>
              <a:rPr lang="en-US" sz="3600" dirty="0"/>
              <a:t>, give analytical authorized access points for the original expression and at least one translation. </a:t>
            </a: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/>
              <a:t>Follow </a:t>
            </a:r>
            <a:r>
              <a:rPr lang="en-US" sz="3600" dirty="0"/>
              <a:t>the same policy for language editions in a compilation. See </a:t>
            </a:r>
            <a:r>
              <a:rPr lang="en-US" sz="3600" dirty="0">
                <a:hlinkClick r:id="rId4" action="ppaction://hlinkfile"/>
              </a:rPr>
              <a:t>Policy Statement 6.27.3</a:t>
            </a:r>
            <a:r>
              <a:rPr lang="en-US" sz="3600" dirty="0"/>
              <a:t>.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en-US" sz="4500" dirty="0"/>
              <a:t>RDA J.3.4 Whole-Part Expression </a:t>
            </a:r>
            <a:r>
              <a:rPr lang="en-US" sz="4500" dirty="0" smtClean="0"/>
              <a:t>Relationship Designator</a:t>
            </a:r>
          </a:p>
          <a:p>
            <a:pPr marL="342900" lvl="1" indent="-342900">
              <a:buFont typeface="Calibri" pitchFamily="34" charset="0"/>
              <a:buChar char="-"/>
            </a:pPr>
            <a:r>
              <a:rPr lang="en-US" sz="3600" b="1" dirty="0" smtClean="0">
                <a:solidFill>
                  <a:srgbClr val="0000FF"/>
                </a:solidFill>
              </a:rPr>
              <a:t>contains </a:t>
            </a:r>
            <a:r>
              <a:rPr lang="en-US" sz="3600" b="1" dirty="0">
                <a:solidFill>
                  <a:srgbClr val="0000FF"/>
                </a:solidFill>
              </a:rPr>
              <a:t>(expression) </a:t>
            </a:r>
            <a:r>
              <a:rPr lang="en-US" sz="3600" dirty="0"/>
              <a:t>An expression of a work that is a discrete component of a larger entity. </a:t>
            </a:r>
            <a:endParaRPr lang="en-US" sz="3600" dirty="0" smtClean="0"/>
          </a:p>
          <a:p>
            <a:pPr marL="342900" lvl="1" indent="-342900">
              <a:buFont typeface="Calibri" pitchFamily="34" charset="0"/>
              <a:buChar char="-"/>
            </a:pPr>
            <a:r>
              <a:rPr lang="en-US" sz="3600" dirty="0" smtClean="0"/>
              <a:t>Reciprocal </a:t>
            </a:r>
            <a:r>
              <a:rPr lang="en-US" sz="3600" dirty="0"/>
              <a:t>relationship: </a:t>
            </a:r>
            <a:r>
              <a:rPr lang="en-US" sz="3600" b="1" dirty="0">
                <a:solidFill>
                  <a:srgbClr val="0000FF"/>
                </a:solidFill>
              </a:rPr>
              <a:t>contained in (expression)</a:t>
            </a:r>
          </a:p>
          <a:p>
            <a:pPr marL="342900" lvl="1" indent="-342900">
              <a:buFont typeface="Calibri" pitchFamily="34" charset="0"/>
              <a:buChar char="-"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lvl="3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Translations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800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RDA 6.27.3. LC-PCC PS on Translations: AAP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Compilations</a:t>
            </a:r>
            <a:r>
              <a:rPr lang="en-US" sz="3300" dirty="0"/>
              <a:t>: </a:t>
            </a:r>
            <a:r>
              <a:rPr lang="en-US" sz="3300" dirty="0" smtClean="0">
                <a:solidFill>
                  <a:srgbClr val="0000FF"/>
                </a:solidFill>
              </a:rPr>
              <a:t>original </a:t>
            </a:r>
            <a:r>
              <a:rPr lang="en-US" sz="3300" dirty="0">
                <a:solidFill>
                  <a:srgbClr val="0000FF"/>
                </a:solidFill>
              </a:rPr>
              <a:t>+ </a:t>
            </a:r>
            <a:r>
              <a:rPr lang="en-US" sz="3300" dirty="0" smtClean="0">
                <a:solidFill>
                  <a:srgbClr val="0000FF"/>
                </a:solidFill>
              </a:rPr>
              <a:t>translation (+ …)</a:t>
            </a:r>
          </a:p>
          <a:p>
            <a:pPr lvl="1"/>
            <a:r>
              <a:rPr lang="en-US" altLang="en-US" dirty="0" smtClean="0"/>
              <a:t>An analytical authorized access point for the </a:t>
            </a:r>
            <a:r>
              <a:rPr lang="en-US" altLang="en-US" u="sng" dirty="0" smtClean="0">
                <a:solidFill>
                  <a:srgbClr val="0000FF"/>
                </a:solidFill>
              </a:rPr>
              <a:t>original</a:t>
            </a:r>
            <a:r>
              <a:rPr lang="en-US" altLang="en-US" dirty="0" smtClean="0"/>
              <a:t>  and </a:t>
            </a:r>
          </a:p>
          <a:p>
            <a:pPr lvl="1"/>
            <a:r>
              <a:rPr lang="en-US" altLang="en-US" dirty="0" smtClean="0"/>
              <a:t>An </a:t>
            </a:r>
            <a:r>
              <a:rPr lang="en-US" altLang="en-US" dirty="0"/>
              <a:t>analytical authorized access point for the </a:t>
            </a:r>
            <a:r>
              <a:rPr lang="en-US" altLang="en-US" dirty="0" smtClean="0"/>
              <a:t>(first) </a:t>
            </a:r>
            <a:r>
              <a:rPr lang="en-US" altLang="en-US" u="sng" dirty="0" smtClean="0">
                <a:solidFill>
                  <a:srgbClr val="0000FF"/>
                </a:solidFill>
              </a:rPr>
              <a:t>translation(s</a:t>
            </a:r>
            <a:r>
              <a:rPr lang="en-US" altLang="en-US" u="sng" dirty="0">
                <a:solidFill>
                  <a:srgbClr val="0000FF"/>
                </a:solidFill>
              </a:rPr>
              <a:t>)</a:t>
            </a:r>
            <a:r>
              <a:rPr lang="en-US" altLang="en-US" dirty="0"/>
              <a:t> with the language ($l) added 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Compilations: </a:t>
            </a:r>
            <a:r>
              <a:rPr lang="en-US" sz="3300" dirty="0" smtClean="0">
                <a:solidFill>
                  <a:srgbClr val="0000FF"/>
                </a:solidFill>
              </a:rPr>
              <a:t>translation </a:t>
            </a:r>
            <a:r>
              <a:rPr lang="en-US" sz="3300" dirty="0">
                <a:solidFill>
                  <a:srgbClr val="0000FF"/>
                </a:solidFill>
              </a:rPr>
              <a:t>+ translation </a:t>
            </a:r>
            <a:r>
              <a:rPr lang="en-US" sz="3300" dirty="0" smtClean="0">
                <a:solidFill>
                  <a:srgbClr val="0000FF"/>
                </a:solidFill>
              </a:rPr>
              <a:t>(+ …)  </a:t>
            </a:r>
            <a:endParaRPr lang="en-US" sz="3300" dirty="0">
              <a:solidFill>
                <a:srgbClr val="0000FF"/>
              </a:solidFill>
            </a:endParaRPr>
          </a:p>
          <a:p>
            <a:pPr lvl="1"/>
            <a:r>
              <a:rPr lang="en-US" altLang="en-US" dirty="0" smtClean="0"/>
              <a:t>An </a:t>
            </a:r>
            <a:r>
              <a:rPr lang="en-US" altLang="en-US" dirty="0"/>
              <a:t>analytical authorized access point for </a:t>
            </a:r>
            <a:r>
              <a:rPr lang="en-US" altLang="en-US" dirty="0" smtClean="0"/>
              <a:t>each the </a:t>
            </a:r>
            <a:r>
              <a:rPr lang="en-US" altLang="en-US" u="sng" dirty="0">
                <a:solidFill>
                  <a:srgbClr val="0000FF"/>
                </a:solidFill>
              </a:rPr>
              <a:t>translation(s)</a:t>
            </a:r>
            <a:r>
              <a:rPr lang="en-US" altLang="en-US" dirty="0"/>
              <a:t> with the language ($l) added </a:t>
            </a:r>
            <a:endParaRPr lang="en-US" altLang="en-US" dirty="0" smtClean="0"/>
          </a:p>
          <a:p>
            <a:pPr marL="57150" indent="0">
              <a:buNone/>
            </a:pPr>
            <a:r>
              <a:rPr lang="en-US" altLang="en-US" b="1" dirty="0" smtClean="0">
                <a:solidFill>
                  <a:srgbClr val="006600"/>
                </a:solidFill>
              </a:rPr>
              <a:t>Note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  <a:p>
            <a:pPr marL="514350" indent="-457200"/>
            <a:r>
              <a:rPr lang="en-US" altLang="en-US" dirty="0">
                <a:solidFill>
                  <a:srgbClr val="006600"/>
                </a:solidFill>
              </a:rPr>
              <a:t>Use 7XX X2 </a:t>
            </a:r>
            <a:r>
              <a:rPr lang="en-US" altLang="en-US" dirty="0" smtClean="0">
                <a:solidFill>
                  <a:srgbClr val="006600"/>
                </a:solidFill>
              </a:rPr>
              <a:t>for analytical AAPs </a:t>
            </a:r>
            <a:r>
              <a:rPr lang="en-US" altLang="en-US" dirty="0" smtClean="0">
                <a:solidFill>
                  <a:srgbClr val="FF0000"/>
                </a:solidFill>
              </a:rPr>
              <a:t>(no </a:t>
            </a:r>
            <a:r>
              <a:rPr lang="en-US" altLang="en-US" dirty="0">
                <a:solidFill>
                  <a:srgbClr val="FF0000"/>
                </a:solidFill>
              </a:rPr>
              <a:t>longer use 130/240)</a:t>
            </a:r>
          </a:p>
          <a:p>
            <a:pPr marL="514350" indent="-457200"/>
            <a:r>
              <a:rPr lang="en-US" altLang="en-US" dirty="0">
                <a:solidFill>
                  <a:srgbClr val="006600"/>
                </a:solidFill>
              </a:rPr>
              <a:t>Only </a:t>
            </a:r>
            <a:r>
              <a:rPr lang="en-US" altLang="en-US" dirty="0" smtClean="0">
                <a:solidFill>
                  <a:srgbClr val="006600"/>
                </a:solidFill>
              </a:rPr>
              <a:t>TWO </a:t>
            </a:r>
            <a:r>
              <a:rPr lang="en-US" altLang="en-US" dirty="0">
                <a:solidFill>
                  <a:srgbClr val="006600"/>
                </a:solidFill>
              </a:rPr>
              <a:t>analytical AAPs are required</a:t>
            </a:r>
            <a:r>
              <a:rPr lang="en-US" altLang="en-US" dirty="0"/>
              <a:t>; more than two? cataloger’s judgment</a:t>
            </a:r>
            <a:r>
              <a:rPr lang="en-US" alt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Translations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143001"/>
            <a:ext cx="8392200" cy="464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 smtClean="0"/>
              <a:t>RDA 6.27.3. LC-PCC PS on Translations: Example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Compilations: </a:t>
            </a:r>
            <a:r>
              <a:rPr lang="en-US" sz="3300" dirty="0" smtClean="0">
                <a:solidFill>
                  <a:srgbClr val="0000FF"/>
                </a:solidFill>
              </a:rPr>
              <a:t>Original + Translation</a:t>
            </a:r>
          </a:p>
          <a:p>
            <a:pPr marL="0" indent="0">
              <a:buNone/>
            </a:pPr>
            <a:endParaRPr lang="en-US" alt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041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1# $a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eng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$a spa $h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eng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100 1# $a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Macken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JoAnn Early, $d 1953-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245 10 $a Mail carrier = $b El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cartero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/ 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	  $c JoAnn Early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Macken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246 31 $a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Cartero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546 ## $a English and Spanish.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700 12 </a:t>
            </a:r>
            <a:r>
              <a:rPr lang="en-US" altLang="en-US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$i Contains (expression):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$a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Macken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JoAnn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      Early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$d 1953-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Mail carrier.</a:t>
            </a: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700 12 </a:t>
            </a:r>
            <a:r>
              <a:rPr lang="en-US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$i </a:t>
            </a:r>
            <a:r>
              <a:rPr lang="en-US" altLang="en-US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Contains (expression):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$a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Macken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JoAnn </a:t>
            </a:r>
            <a:endParaRPr lang="en-US" alt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 Early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$d 1953-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t </a:t>
            </a:r>
            <a:r>
              <a:rPr lang="en-US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Mail carrier. $l Spanish.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6315371"/>
            <a:ext cx="763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UCSD Prefer to use $i </a:t>
            </a:r>
            <a:r>
              <a:rPr lang="en-US" altLang="en-US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relators in 7XX X2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Translations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143001"/>
            <a:ext cx="8392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/>
              <a:t>RDA 6.27.3. LC-PCC PS on Translations: Example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Compilations: </a:t>
            </a:r>
            <a:r>
              <a:rPr lang="en-US" sz="3300" dirty="0" smtClean="0">
                <a:solidFill>
                  <a:srgbClr val="0000FF"/>
                </a:solidFill>
              </a:rPr>
              <a:t>Translation + Translation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Examples will be added later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Language Editions 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800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RDA 6.27.3. LC-PCC PS on Language Editions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Instruction on Compilations:</a:t>
            </a:r>
          </a:p>
          <a:p>
            <a:pPr lvl="1"/>
            <a:r>
              <a:rPr lang="en-US" dirty="0"/>
              <a:t>When two language editions are in a compilation, provide analytical authorized access points for each expression.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compilation contains more than two language editions, give analytical authorized access points for the original edition and at least one other edition.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original edition has not already been selected on the basis of one of the editions having been received earlier (see </a:t>
            </a:r>
            <a:r>
              <a:rPr lang="en-US" dirty="0">
                <a:hlinkClick r:id="rId4" action="ppaction://hlinkfile"/>
              </a:rPr>
              <a:t>6.2.2.4</a:t>
            </a:r>
            <a:r>
              <a:rPr lang="en-US" dirty="0"/>
              <a:t>), select the first one in the compilation as the original edition for purposes of choosing the preferred title for the </a:t>
            </a:r>
            <a:r>
              <a:rPr lang="en-US" dirty="0" smtClean="0"/>
              <a:t>work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</a:t>
            </a:r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Language Editions 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RDA 6.27.3. LC-PCC PS on Language Editions:</a:t>
            </a:r>
            <a:r>
              <a:rPr lang="zh-CN" altLang="en-US" sz="5100" dirty="0"/>
              <a:t> </a:t>
            </a:r>
            <a:r>
              <a:rPr lang="en-US" altLang="zh-CN" sz="5100" dirty="0" smtClean="0"/>
              <a:t>AAP</a:t>
            </a:r>
            <a:endParaRPr lang="en-US" sz="5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5100" dirty="0" smtClean="0"/>
              <a:t>Compilations</a:t>
            </a:r>
            <a:r>
              <a:rPr lang="en-US" sz="5100" dirty="0"/>
              <a:t>: </a:t>
            </a:r>
            <a:r>
              <a:rPr lang="en-US" sz="5100" dirty="0" smtClean="0">
                <a:solidFill>
                  <a:srgbClr val="0000FF"/>
                </a:solidFill>
              </a:rPr>
              <a:t>original + other lang. ed. (+ …)</a:t>
            </a:r>
            <a:endParaRPr lang="en-US" sz="5100" dirty="0">
              <a:solidFill>
                <a:srgbClr val="0000FF"/>
              </a:solidFill>
            </a:endParaRPr>
          </a:p>
          <a:p>
            <a:pPr lvl="1"/>
            <a:r>
              <a:rPr lang="en-US" altLang="en-US" sz="4500" dirty="0"/>
              <a:t>An analytical authorized access point for the </a:t>
            </a:r>
            <a:r>
              <a:rPr lang="en-US" altLang="en-US" sz="4500" u="sng" dirty="0" smtClean="0">
                <a:solidFill>
                  <a:srgbClr val="0000FF"/>
                </a:solidFill>
              </a:rPr>
              <a:t>original ed</a:t>
            </a:r>
            <a:r>
              <a:rPr lang="en-US" altLang="en-US" sz="4500" dirty="0" smtClean="0"/>
              <a:t>. and </a:t>
            </a:r>
            <a:endParaRPr lang="en-US" altLang="en-US" sz="4500" dirty="0"/>
          </a:p>
          <a:p>
            <a:pPr lvl="1"/>
            <a:r>
              <a:rPr lang="en-US" altLang="en-US" sz="4500" dirty="0" smtClean="0"/>
              <a:t>An </a:t>
            </a:r>
            <a:r>
              <a:rPr lang="en-US" altLang="en-US" sz="4500" dirty="0"/>
              <a:t>analytical authorized access point for </a:t>
            </a:r>
            <a:r>
              <a:rPr lang="en-US" altLang="en-US" sz="4500" u="sng" dirty="0" smtClean="0">
                <a:solidFill>
                  <a:srgbClr val="0000FF"/>
                </a:solidFill>
              </a:rPr>
              <a:t>the other edition(s</a:t>
            </a:r>
            <a:r>
              <a:rPr lang="en-US" altLang="en-US" sz="4500" u="sng" dirty="0"/>
              <a:t>)</a:t>
            </a:r>
            <a:r>
              <a:rPr lang="en-US" altLang="en-US" sz="4500" dirty="0"/>
              <a:t> with the language ($l) added </a:t>
            </a:r>
            <a:endParaRPr lang="en-US" sz="4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5100" dirty="0" smtClean="0"/>
              <a:t>Compilations: </a:t>
            </a:r>
            <a:r>
              <a:rPr lang="en-US" sz="5100" dirty="0" smtClean="0">
                <a:solidFill>
                  <a:srgbClr val="0000FF"/>
                </a:solidFill>
              </a:rPr>
              <a:t>other lang. ed. + other lang. ed. (+ 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500" dirty="0" smtClean="0">
                <a:solidFill>
                  <a:srgbClr val="0000FF"/>
                </a:solidFill>
              </a:rPr>
              <a:t>Original not included: </a:t>
            </a:r>
          </a:p>
          <a:p>
            <a:pPr lvl="1"/>
            <a:r>
              <a:rPr lang="en-US" altLang="en-US" sz="4500" dirty="0" smtClean="0"/>
              <a:t>An </a:t>
            </a:r>
            <a:r>
              <a:rPr lang="en-US" altLang="en-US" sz="4500" dirty="0"/>
              <a:t>analytical authorized access point for </a:t>
            </a:r>
            <a:r>
              <a:rPr lang="en-US" altLang="en-US" sz="4500" u="sng" dirty="0">
                <a:solidFill>
                  <a:srgbClr val="0000FF"/>
                </a:solidFill>
              </a:rPr>
              <a:t>the other edition(s)</a:t>
            </a:r>
            <a:r>
              <a:rPr lang="en-US" altLang="en-US" sz="4500" dirty="0"/>
              <a:t> with the language ($l) added </a:t>
            </a:r>
          </a:p>
          <a:p>
            <a:pPr marL="0" indent="0">
              <a:buNone/>
            </a:pPr>
            <a:endParaRPr lang="en-US" sz="4500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500" dirty="0" smtClean="0">
                <a:solidFill>
                  <a:srgbClr val="0000FF"/>
                </a:solidFill>
              </a:rPr>
              <a:t>Original unknown: </a:t>
            </a:r>
          </a:p>
          <a:p>
            <a:pPr lvl="1"/>
            <a:r>
              <a:rPr lang="en-US" altLang="en-US" sz="4500" dirty="0" smtClean="0"/>
              <a:t>An analytical </a:t>
            </a:r>
            <a:r>
              <a:rPr lang="en-US" altLang="en-US" sz="4500" dirty="0"/>
              <a:t>authorized </a:t>
            </a:r>
            <a:r>
              <a:rPr lang="en-US" altLang="en-US" sz="4500" dirty="0" smtClean="0"/>
              <a:t>access </a:t>
            </a:r>
            <a:r>
              <a:rPr lang="en-US" altLang="en-US" sz="4500" dirty="0"/>
              <a:t>point </a:t>
            </a:r>
            <a:r>
              <a:rPr lang="en-US" altLang="en-US" sz="4500" dirty="0" smtClean="0"/>
              <a:t>for </a:t>
            </a:r>
            <a:r>
              <a:rPr lang="en-US" altLang="en-US" sz="4500" u="sng" dirty="0" smtClean="0">
                <a:solidFill>
                  <a:srgbClr val="0000FF"/>
                </a:solidFill>
              </a:rPr>
              <a:t>the first one lang. ed</a:t>
            </a:r>
            <a:r>
              <a:rPr lang="en-US" altLang="en-US" sz="4500" dirty="0" smtClean="0"/>
              <a:t>. as preferred title (see 6.2.2.4) and  </a:t>
            </a:r>
          </a:p>
          <a:p>
            <a:pPr lvl="1"/>
            <a:r>
              <a:rPr lang="en-US" altLang="en-US" sz="4500" dirty="0" smtClean="0"/>
              <a:t>An </a:t>
            </a:r>
            <a:r>
              <a:rPr lang="en-US" altLang="en-US" sz="4500" dirty="0"/>
              <a:t>analytical authorized access point for </a:t>
            </a:r>
            <a:r>
              <a:rPr lang="en-US" altLang="en-US" sz="4500" u="sng" dirty="0" smtClean="0">
                <a:solidFill>
                  <a:srgbClr val="0000FF"/>
                </a:solidFill>
              </a:rPr>
              <a:t>the </a:t>
            </a:r>
            <a:r>
              <a:rPr lang="en-US" altLang="en-US" sz="4500" u="sng" dirty="0">
                <a:solidFill>
                  <a:srgbClr val="0000FF"/>
                </a:solidFill>
              </a:rPr>
              <a:t>other edition(s)</a:t>
            </a:r>
            <a:r>
              <a:rPr lang="en-US" altLang="en-US" sz="4500" dirty="0"/>
              <a:t> with the language ($l) added </a:t>
            </a:r>
            <a:endParaRPr lang="en-US" altLang="en-US" sz="4500" dirty="0" smtClean="0"/>
          </a:p>
          <a:p>
            <a:pPr marL="57150" indent="0">
              <a:buNone/>
            </a:pPr>
            <a:r>
              <a:rPr lang="en-US" altLang="en-US" sz="4500" b="1" dirty="0" smtClean="0">
                <a:solidFill>
                  <a:srgbClr val="006600"/>
                </a:solidFill>
              </a:rPr>
              <a:t>Note:</a:t>
            </a:r>
          </a:p>
          <a:p>
            <a:pPr marL="514350" indent="-457200"/>
            <a:r>
              <a:rPr lang="en-US" altLang="en-US" sz="4500" dirty="0" smtClean="0">
                <a:solidFill>
                  <a:srgbClr val="006600"/>
                </a:solidFill>
              </a:rPr>
              <a:t>Use 7XX X2 for analytical AAPs </a:t>
            </a:r>
            <a:r>
              <a:rPr lang="en-US" altLang="en-US" sz="4500" dirty="0" smtClean="0">
                <a:solidFill>
                  <a:srgbClr val="FF0000"/>
                </a:solidFill>
              </a:rPr>
              <a:t>(no longer use 130/240)</a:t>
            </a:r>
          </a:p>
          <a:p>
            <a:pPr marL="514350" indent="-457200"/>
            <a:r>
              <a:rPr lang="en-US" altLang="en-US" sz="4500" dirty="0" smtClean="0">
                <a:solidFill>
                  <a:srgbClr val="006600"/>
                </a:solidFill>
              </a:rPr>
              <a:t>Only </a:t>
            </a:r>
            <a:r>
              <a:rPr lang="en-US" altLang="en-US" sz="4500" dirty="0">
                <a:solidFill>
                  <a:srgbClr val="006600"/>
                </a:solidFill>
              </a:rPr>
              <a:t>two analytical AAPs are required</a:t>
            </a:r>
            <a:r>
              <a:rPr lang="en-US" altLang="en-US" sz="4500" dirty="0"/>
              <a:t>; more than two? cataloger’s judgment.</a:t>
            </a:r>
          </a:p>
          <a:p>
            <a:pPr marL="457200" lvl="1" indent="0">
              <a:buNone/>
            </a:pPr>
            <a:endParaRPr lang="en-US" sz="4500" dirty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</a:t>
            </a:r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Language Editions 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42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RDA 6.27.3. LC-PCC PS on Language Editions: Example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Compilations: </a:t>
            </a:r>
            <a:r>
              <a:rPr lang="en-US" sz="3000" dirty="0" smtClean="0">
                <a:solidFill>
                  <a:srgbClr val="0000FF"/>
                </a:solidFill>
              </a:rPr>
              <a:t>Original Ed. + Other Ed. </a:t>
            </a:r>
            <a:endParaRPr lang="en-US" sz="3000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Examples will be added later</a:t>
            </a:r>
          </a:p>
          <a:p>
            <a:pPr marL="0" indent="0">
              <a:buNone/>
            </a:pPr>
            <a:endParaRPr lang="en-US" sz="3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</a:t>
            </a:r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Language Editions 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0" y="1143001"/>
            <a:ext cx="8553240" cy="4495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RDA 6.27.3. LC-PCC PS on Language Editions: Example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Compilations: </a:t>
            </a:r>
            <a:r>
              <a:rPr lang="en-US" sz="2800" dirty="0" smtClean="0">
                <a:solidFill>
                  <a:srgbClr val="0000FF"/>
                </a:solidFill>
              </a:rPr>
              <a:t>Other Lang. Ed. + Other (+ …) (original not included)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 smtClean="0">
              <a:latin typeface="Calibri" pitchFamily="34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Courier New" pitchFamily="49" charset="0"/>
              </a:rPr>
              <a:t>041 </a:t>
            </a:r>
            <a:r>
              <a:rPr lang="en-US" altLang="en-US" sz="2200" dirty="0">
                <a:cs typeface="Courier New" pitchFamily="49" charset="0"/>
              </a:rPr>
              <a:t>1#  $a spa $a </a:t>
            </a:r>
            <a:r>
              <a:rPr lang="en-US" altLang="en-US" sz="2200" dirty="0" err="1">
                <a:cs typeface="Courier New" pitchFamily="49" charset="0"/>
              </a:rPr>
              <a:t>ita</a:t>
            </a:r>
            <a:r>
              <a:rPr lang="en-US" altLang="en-US" sz="2200" dirty="0">
                <a:cs typeface="Courier New" pitchFamily="49" charset="0"/>
              </a:rPr>
              <a:t> $a </a:t>
            </a:r>
            <a:r>
              <a:rPr lang="en-US" altLang="en-US" sz="2200" dirty="0" err="1">
                <a:cs typeface="Courier New" pitchFamily="49" charset="0"/>
              </a:rPr>
              <a:t>por</a:t>
            </a:r>
            <a:r>
              <a:rPr lang="en-US" altLang="en-US" sz="2200" dirty="0">
                <a:cs typeface="Courier New" pitchFamily="49" charset="0"/>
              </a:rPr>
              <a:t> $a</a:t>
            </a:r>
            <a:r>
              <a:rPr lang="en-US" altLang="en-US" sz="2200" dirty="0"/>
              <a:t> cat $h </a:t>
            </a:r>
            <a:r>
              <a:rPr lang="en-US" altLang="en-US" sz="2200" dirty="0" err="1"/>
              <a:t>eng</a:t>
            </a: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Courier New" pitchFamily="49" charset="0"/>
              </a:rPr>
              <a:t>245 03 $a La </a:t>
            </a:r>
            <a:r>
              <a:rPr lang="en-US" altLang="en-US" sz="2200" dirty="0" err="1">
                <a:cs typeface="Courier New" pitchFamily="49" charset="0"/>
              </a:rPr>
              <a:t>Declaración</a:t>
            </a:r>
            <a:r>
              <a:rPr lang="en-US" altLang="en-US" sz="2200" dirty="0">
                <a:cs typeface="Courier New" pitchFamily="49" charset="0"/>
              </a:rPr>
              <a:t> de </a:t>
            </a:r>
            <a:r>
              <a:rPr lang="en-US" altLang="en-US" sz="2200" dirty="0" err="1">
                <a:cs typeface="Courier New" pitchFamily="49" charset="0"/>
              </a:rPr>
              <a:t>Principios</a:t>
            </a:r>
            <a:r>
              <a:rPr lang="en-US" altLang="en-US" sz="2200" dirty="0">
                <a:cs typeface="Courier New" pitchFamily="49" charset="0"/>
              </a:rPr>
              <a:t> </a:t>
            </a:r>
            <a:r>
              <a:rPr lang="en-US" altLang="en-US" sz="2200" dirty="0" err="1">
                <a:cs typeface="Courier New" pitchFamily="49" charset="0"/>
              </a:rPr>
              <a:t>Internacionales</a:t>
            </a:r>
            <a:r>
              <a:rPr lang="en-US" altLang="en-US" sz="2200" dirty="0">
                <a:cs typeface="Courier New" pitchFamily="49" charset="0"/>
              </a:rPr>
              <a:t> de </a:t>
            </a:r>
            <a:r>
              <a:rPr lang="en-US" altLang="en-US" sz="2200" dirty="0" err="1">
                <a:cs typeface="Courier New" pitchFamily="49" charset="0"/>
              </a:rPr>
              <a:t>Catalogaci</a:t>
            </a:r>
            <a:r>
              <a:rPr lang="en-US" altLang="en-US" sz="2200" dirty="0" err="1"/>
              <a:t>ó</a:t>
            </a:r>
            <a:r>
              <a:rPr lang="en-US" altLang="en-US" sz="2200" dirty="0" err="1">
                <a:cs typeface="Courier New" pitchFamily="49" charset="0"/>
              </a:rPr>
              <a:t>n</a:t>
            </a:r>
            <a:r>
              <a:rPr lang="en-US" altLang="en-US" sz="2200" dirty="0">
                <a:cs typeface="Courier New" pitchFamily="49" charset="0"/>
              </a:rPr>
              <a:t> / $c </a:t>
            </a:r>
            <a:r>
              <a:rPr lang="en-US" altLang="en-US" sz="2200" dirty="0" err="1">
                <a:cs typeface="Courier New" pitchFamily="49" charset="0"/>
              </a:rPr>
              <a:t>traducción</a:t>
            </a:r>
            <a:r>
              <a:rPr lang="en-US" altLang="en-US" sz="2200" dirty="0">
                <a:cs typeface="Courier New" pitchFamily="49" charset="0"/>
              </a:rPr>
              <a:t> de Elena </a:t>
            </a:r>
            <a:r>
              <a:rPr lang="en-US" altLang="en-US" sz="2200" dirty="0" err="1">
                <a:cs typeface="Courier New" pitchFamily="49" charset="0"/>
              </a:rPr>
              <a:t>Escolano</a:t>
            </a:r>
            <a:r>
              <a:rPr lang="en-US" altLang="en-US" sz="2200" dirty="0">
                <a:cs typeface="Courier New" pitchFamily="49" charset="0"/>
              </a:rPr>
              <a:t>, Mauro </a:t>
            </a:r>
            <a:r>
              <a:rPr lang="en-US" altLang="en-US" sz="2200" dirty="0" err="1">
                <a:cs typeface="Courier New" pitchFamily="49" charset="0"/>
              </a:rPr>
              <a:t>Guerrini</a:t>
            </a:r>
            <a:r>
              <a:rPr lang="en-US" altLang="en-US" sz="2200" dirty="0">
                <a:cs typeface="Courier New" pitchFamily="49" charset="0"/>
              </a:rPr>
              <a:t>, </a:t>
            </a:r>
            <a:r>
              <a:rPr lang="en-US" altLang="en-US" sz="2200" dirty="0" err="1">
                <a:cs typeface="Courier New" pitchFamily="49" charset="0"/>
              </a:rPr>
              <a:t>Tània</a:t>
            </a:r>
            <a:r>
              <a:rPr lang="en-US" altLang="en-US" sz="2200" dirty="0">
                <a:cs typeface="Courier New" pitchFamily="49" charset="0"/>
              </a:rPr>
              <a:t> </a:t>
            </a:r>
            <a:r>
              <a:rPr lang="en-US" altLang="en-US" sz="2200" dirty="0" err="1">
                <a:cs typeface="Courier New" pitchFamily="49" charset="0"/>
              </a:rPr>
              <a:t>Gimbert</a:t>
            </a:r>
            <a:r>
              <a:rPr lang="en-US" altLang="en-US" sz="2200" dirty="0">
                <a:cs typeface="Courier New" pitchFamily="49" charset="0"/>
              </a:rPr>
              <a:t> y Fernanda Campos.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Courier New" pitchFamily="49" charset="0"/>
              </a:rPr>
              <a:t>546 ## $a Chiefly in Spanish, contains Italian, Catalan, and Portuguese translations of </a:t>
            </a:r>
            <a:r>
              <a:rPr lang="en-US" altLang="en-US" sz="2200" dirty="0" smtClean="0"/>
              <a:t>The </a:t>
            </a:r>
            <a:r>
              <a:rPr lang="en-US" altLang="en-US" sz="2200" dirty="0"/>
              <a:t>Statement of International Cataloguing Principles.  </a:t>
            </a:r>
            <a:endParaRPr lang="en-US" altLang="en-US" sz="2200" dirty="0"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Courier New" pitchFamily="49" charset="0"/>
              </a:rPr>
              <a:t>730 02</a:t>
            </a:r>
            <a:r>
              <a:rPr lang="en-US" altLang="en-US" sz="2200" dirty="0">
                <a:solidFill>
                  <a:srgbClr val="FF3300"/>
                </a:solidFill>
                <a:cs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cs typeface="Courier New" pitchFamily="49" charset="0"/>
              </a:rPr>
              <a:t>$i Contains (expression): </a:t>
            </a:r>
            <a:r>
              <a:rPr lang="en-US" altLang="en-US" sz="2200" dirty="0" smtClean="0">
                <a:cs typeface="Courier New" pitchFamily="49" charset="0"/>
              </a:rPr>
              <a:t>$</a:t>
            </a:r>
            <a:r>
              <a:rPr lang="en-US" altLang="en-US" sz="2200" dirty="0">
                <a:cs typeface="Courier New" pitchFamily="49" charset="0"/>
              </a:rPr>
              <a:t>a Statement of international cataloguing principles. </a:t>
            </a:r>
            <a:r>
              <a:rPr lang="en-US" altLang="en-US" sz="2200" b="1" dirty="0">
                <a:solidFill>
                  <a:srgbClr val="0000FF"/>
                </a:solidFill>
                <a:cs typeface="Courier New" pitchFamily="49" charset="0"/>
              </a:rPr>
              <a:t>$l Spanish.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730 02</a:t>
            </a:r>
            <a:r>
              <a:rPr lang="en-US" altLang="en-US" sz="2200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cs typeface="Courier New" pitchFamily="49" charset="0"/>
              </a:rPr>
              <a:t>$i Contains (expression): </a:t>
            </a:r>
            <a:r>
              <a:rPr lang="en-US" altLang="en-US" sz="2200" dirty="0" smtClean="0"/>
              <a:t>$</a:t>
            </a:r>
            <a:r>
              <a:rPr lang="en-US" altLang="en-US" sz="2200" dirty="0"/>
              <a:t>a Statement of international cataloguing principles. </a:t>
            </a:r>
            <a:r>
              <a:rPr lang="en-US" altLang="en-US" sz="2200" b="1" dirty="0">
                <a:solidFill>
                  <a:srgbClr val="0000FF"/>
                </a:solidFill>
              </a:rPr>
              <a:t>$l Italian.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0" y="5791200"/>
            <a:ext cx="5867400" cy="87947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* Two 730s are required; more than two:  cataloger judgment. LCPS 6.27.3 (REVISED!)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</a:t>
            </a:r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Language Editions 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79" y="1143001"/>
            <a:ext cx="8629440" cy="4876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 smtClean="0"/>
              <a:t>RDA 6.27.3. LC-PCC PS on Language Editions: Example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900" dirty="0" smtClean="0"/>
              <a:t>Compilations: </a:t>
            </a:r>
            <a:r>
              <a:rPr lang="en-US" sz="5900" dirty="0" smtClean="0">
                <a:solidFill>
                  <a:srgbClr val="0000FF"/>
                </a:solidFill>
              </a:rPr>
              <a:t>Other Ed. + Other Ed. (Original unknown)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200" dirty="0" smtClean="0"/>
              <a:t>245 </a:t>
            </a:r>
            <a:r>
              <a:rPr lang="en-US" sz="4200" dirty="0"/>
              <a:t>00 $a </a:t>
            </a:r>
            <a:r>
              <a:rPr lang="en-US" sz="4200" dirty="0" err="1"/>
              <a:t>Diplôme</a:t>
            </a:r>
            <a:r>
              <a:rPr lang="en-US" sz="4200" dirty="0"/>
              <a:t> international de </a:t>
            </a:r>
            <a:r>
              <a:rPr lang="en-US" sz="4200" dirty="0" err="1"/>
              <a:t>l'OIV</a:t>
            </a:r>
            <a:r>
              <a:rPr lang="en-US" sz="4200" dirty="0"/>
              <a:t> en management du </a:t>
            </a:r>
            <a:r>
              <a:rPr lang="en-US" sz="4200" dirty="0" err="1"/>
              <a:t>secteur</a:t>
            </a:r>
            <a:r>
              <a:rPr lang="en-US" sz="4200" dirty="0"/>
              <a:t> de la </a:t>
            </a:r>
            <a:r>
              <a:rPr lang="en-US" sz="4200" dirty="0" err="1"/>
              <a:t>vigne</a:t>
            </a:r>
            <a:r>
              <a:rPr lang="en-US" sz="4200" dirty="0"/>
              <a:t> et du vin : $b OIV MSc in wine management = International diploma of the OIV in management of the vine and wine sector = </a:t>
            </a:r>
            <a:r>
              <a:rPr lang="en-US" sz="4200" dirty="0" err="1"/>
              <a:t>Internationales</a:t>
            </a:r>
            <a:r>
              <a:rPr lang="en-US" sz="4200" dirty="0"/>
              <a:t> </a:t>
            </a:r>
            <a:r>
              <a:rPr lang="en-US" sz="4200" dirty="0" err="1"/>
              <a:t>Diplom</a:t>
            </a:r>
            <a:r>
              <a:rPr lang="en-US" sz="4200" dirty="0"/>
              <a:t> der OIV </a:t>
            </a:r>
            <a:r>
              <a:rPr lang="en-US" sz="4200" dirty="0" err="1"/>
              <a:t>im</a:t>
            </a:r>
            <a:r>
              <a:rPr lang="en-US" sz="4200" dirty="0"/>
              <a:t> </a:t>
            </a:r>
            <a:r>
              <a:rPr lang="en-US" sz="4200" dirty="0" err="1"/>
              <a:t>Fachberich</a:t>
            </a:r>
            <a:r>
              <a:rPr lang="en-US" sz="4200" dirty="0"/>
              <a:t> Management </a:t>
            </a:r>
            <a:r>
              <a:rPr lang="en-US" sz="4200" dirty="0" err="1"/>
              <a:t>im</a:t>
            </a:r>
            <a:r>
              <a:rPr lang="en-US" sz="4200" dirty="0"/>
              <a:t> </a:t>
            </a:r>
            <a:r>
              <a:rPr lang="en-US" sz="4200" dirty="0" err="1"/>
              <a:t>Weinbausektor</a:t>
            </a:r>
            <a:r>
              <a:rPr lang="en-US" sz="4200" dirty="0"/>
              <a:t> = Diploma </a:t>
            </a:r>
            <a:r>
              <a:rPr lang="en-US" sz="4200" dirty="0" err="1"/>
              <a:t>internazionale</a:t>
            </a:r>
            <a:r>
              <a:rPr lang="en-US" sz="4200" dirty="0"/>
              <a:t> </a:t>
            </a:r>
            <a:r>
              <a:rPr lang="en-US" sz="4200" dirty="0" err="1"/>
              <a:t>dell'OIV</a:t>
            </a:r>
            <a:r>
              <a:rPr lang="en-US" sz="4200" dirty="0"/>
              <a:t> in </a:t>
            </a:r>
            <a:r>
              <a:rPr lang="en-US" sz="4200" dirty="0" err="1"/>
              <a:t>getion</a:t>
            </a:r>
            <a:r>
              <a:rPr lang="en-US" sz="4200" dirty="0"/>
              <a:t> del </a:t>
            </a:r>
            <a:r>
              <a:rPr lang="en-US" sz="4200" dirty="0" err="1"/>
              <a:t>settore</a:t>
            </a:r>
            <a:r>
              <a:rPr lang="en-US" sz="4200" dirty="0"/>
              <a:t> </a:t>
            </a:r>
            <a:r>
              <a:rPr lang="en-US" sz="4200" dirty="0" err="1"/>
              <a:t>della</a:t>
            </a:r>
            <a:r>
              <a:rPr lang="en-US" sz="4200" dirty="0"/>
              <a:t> </a:t>
            </a:r>
            <a:r>
              <a:rPr lang="en-US" sz="4200" dirty="0" err="1"/>
              <a:t>vigna</a:t>
            </a:r>
            <a:r>
              <a:rPr lang="en-US" sz="4200" dirty="0"/>
              <a:t> e del vino = Diploma </a:t>
            </a:r>
            <a:r>
              <a:rPr lang="en-US" sz="4200" dirty="0" err="1"/>
              <a:t>internacional</a:t>
            </a:r>
            <a:r>
              <a:rPr lang="en-US" sz="4200" dirty="0"/>
              <a:t> de la OIV de management del sector la </a:t>
            </a:r>
            <a:r>
              <a:rPr lang="en-US" sz="4200" dirty="0" err="1"/>
              <a:t>viña</a:t>
            </a:r>
            <a:r>
              <a:rPr lang="en-US" sz="4200" dirty="0"/>
              <a:t> y el vino.</a:t>
            </a:r>
          </a:p>
          <a:p>
            <a:pPr marL="0" indent="0">
              <a:buNone/>
            </a:pPr>
            <a:endParaRPr lang="fr-FR" sz="4200" dirty="0" smtClean="0"/>
          </a:p>
          <a:p>
            <a:pPr marL="0" indent="0">
              <a:buNone/>
            </a:pPr>
            <a:r>
              <a:rPr lang="fr-FR" sz="4200" dirty="0" smtClean="0"/>
              <a:t>730 </a:t>
            </a:r>
            <a:r>
              <a:rPr lang="fr-FR" sz="4200" dirty="0"/>
              <a:t>02 </a:t>
            </a:r>
            <a:r>
              <a:rPr lang="en-US" altLang="en-US" sz="4400" b="1" dirty="0">
                <a:solidFill>
                  <a:srgbClr val="0000FF"/>
                </a:solidFill>
                <a:cs typeface="Courier New" pitchFamily="49" charset="0"/>
              </a:rPr>
              <a:t>$i Contains (expression): </a:t>
            </a:r>
            <a:r>
              <a:rPr lang="fr-FR" sz="4200" dirty="0" smtClean="0"/>
              <a:t>$</a:t>
            </a:r>
            <a:r>
              <a:rPr lang="fr-FR" sz="4200" dirty="0"/>
              <a:t>a Diplôme international de l'OIV en management du secteur de la vigne et du vin.</a:t>
            </a:r>
            <a:endParaRPr lang="en-US" sz="4200" dirty="0"/>
          </a:p>
          <a:p>
            <a:pPr marL="0" indent="0">
              <a:buNone/>
            </a:pPr>
            <a:r>
              <a:rPr lang="fr-FR" sz="4200" dirty="0"/>
              <a:t>730 02 </a:t>
            </a:r>
            <a:r>
              <a:rPr lang="en-US" altLang="en-US" sz="4400" b="1" dirty="0">
                <a:solidFill>
                  <a:srgbClr val="0000FF"/>
                </a:solidFill>
                <a:cs typeface="Courier New" pitchFamily="49" charset="0"/>
              </a:rPr>
              <a:t>$i Contains (expression): </a:t>
            </a:r>
            <a:r>
              <a:rPr lang="fr-FR" sz="4200" dirty="0" smtClean="0"/>
              <a:t>$</a:t>
            </a:r>
            <a:r>
              <a:rPr lang="fr-FR" sz="4200" dirty="0"/>
              <a:t>a Diplôme international de l'OIV en management du secteur de la vigne et du vin. </a:t>
            </a:r>
            <a:r>
              <a:rPr lang="en-US" sz="4200" b="1" dirty="0">
                <a:solidFill>
                  <a:srgbClr val="0000FF"/>
                </a:solidFill>
              </a:rPr>
              <a:t>$l English.</a:t>
            </a:r>
          </a:p>
          <a:p>
            <a:pPr marL="0" indent="0">
              <a:buNone/>
            </a:pPr>
            <a:r>
              <a:rPr lang="en-US" sz="4200" dirty="0"/>
              <a:t>(</a:t>
            </a:r>
            <a:r>
              <a:rPr lang="en-US" sz="4200" dirty="0">
                <a:solidFill>
                  <a:srgbClr val="006600"/>
                </a:solidFill>
              </a:rPr>
              <a:t>French title chosen as the preferred title because it is named first in the compilation</a:t>
            </a:r>
            <a:r>
              <a:rPr lang="en-US" sz="4200" dirty="0"/>
              <a:t>)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40084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/>
                <a:cs typeface="Cambria"/>
              </a:rPr>
              <a:t>Compilations of </a:t>
            </a:r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Translation/Language Editions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077200" cy="4800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en-US" sz="8600" dirty="0"/>
              <a:t>Language expressions thing to </a:t>
            </a:r>
            <a:r>
              <a:rPr lang="en-US" altLang="en-US" sz="8600" dirty="0" smtClean="0"/>
              <a:t>remember</a:t>
            </a:r>
          </a:p>
          <a:p>
            <a:pPr marL="0" indent="0">
              <a:buNone/>
            </a:pPr>
            <a:endParaRPr lang="en-US" altLang="en-US" sz="86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400" dirty="0" smtClean="0">
                <a:cs typeface="Courier New" pitchFamily="49" charset="0"/>
              </a:rPr>
              <a:t>1. Original </a:t>
            </a:r>
            <a:r>
              <a:rPr lang="en-US" altLang="en-US" sz="7400" dirty="0">
                <a:cs typeface="Courier New" pitchFamily="49" charset="0"/>
              </a:rPr>
              <a:t>and translation of same work?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7000" b="1" dirty="0" smtClean="0">
                <a:cs typeface="Courier New" pitchFamily="49" charset="0"/>
              </a:rPr>
              <a:t>Give analytical authorized </a:t>
            </a:r>
            <a:r>
              <a:rPr lang="en-US" altLang="en-US" sz="7000" b="1" dirty="0">
                <a:cs typeface="Courier New" pitchFamily="49" charset="0"/>
              </a:rPr>
              <a:t>access </a:t>
            </a:r>
            <a:r>
              <a:rPr lang="en-US" altLang="en-US" sz="7000" b="1" dirty="0" smtClean="0">
                <a:cs typeface="Courier New" pitchFamily="49" charset="0"/>
              </a:rPr>
              <a:t>point (7XX X2) for each, one for original and one for </a:t>
            </a:r>
            <a:r>
              <a:rPr lang="en-US" altLang="en-US" sz="7000" b="1" dirty="0">
                <a:cs typeface="Courier New" pitchFamily="49" charset="0"/>
              </a:rPr>
              <a:t>the translation.</a:t>
            </a:r>
            <a:r>
              <a:rPr lang="en-US" altLang="en-US" sz="7000" dirty="0">
                <a:cs typeface="Courier New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7400" dirty="0" smtClean="0"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400" dirty="0" smtClean="0">
                <a:cs typeface="Courier New" pitchFamily="49" charset="0"/>
              </a:rPr>
              <a:t>2. More </a:t>
            </a:r>
            <a:r>
              <a:rPr lang="en-US" altLang="en-US" sz="7400" dirty="0">
                <a:cs typeface="Courier New" pitchFamily="49" charset="0"/>
              </a:rPr>
              <a:t>than one translation plus the original work?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7000" b="1" dirty="0" smtClean="0">
                <a:cs typeface="Courier New" pitchFamily="49" charset="0"/>
              </a:rPr>
              <a:t>Give </a:t>
            </a:r>
            <a:r>
              <a:rPr lang="en-US" altLang="en-US" sz="7000" b="1" dirty="0">
                <a:cs typeface="Courier New" pitchFamily="49" charset="0"/>
              </a:rPr>
              <a:t>at least two </a:t>
            </a:r>
            <a:r>
              <a:rPr lang="en-US" altLang="en-US" sz="7000" b="1" dirty="0" smtClean="0">
                <a:cs typeface="Courier New" pitchFamily="49" charset="0"/>
              </a:rPr>
              <a:t>analytical authorized </a:t>
            </a:r>
            <a:r>
              <a:rPr lang="en-US" altLang="en-US" sz="7000" b="1" dirty="0">
                <a:cs typeface="Courier New" pitchFamily="49" charset="0"/>
              </a:rPr>
              <a:t>access points, one for original and one for a translation.</a:t>
            </a:r>
            <a:r>
              <a:rPr lang="en-US" altLang="en-US" sz="7000" dirty="0">
                <a:cs typeface="Courier New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7400" dirty="0"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400" dirty="0" smtClean="0">
                <a:cs typeface="Courier New" pitchFamily="49" charset="0"/>
              </a:rPr>
              <a:t>3. More </a:t>
            </a:r>
            <a:r>
              <a:rPr lang="en-US" altLang="en-US" sz="7400" dirty="0">
                <a:cs typeface="Courier New" pitchFamily="49" charset="0"/>
              </a:rPr>
              <a:t>than one translation but does not include </a:t>
            </a:r>
            <a:r>
              <a:rPr lang="en-US" altLang="en-US" sz="7400" dirty="0" smtClean="0">
                <a:cs typeface="Courier New" pitchFamily="49" charset="0"/>
              </a:rPr>
              <a:t>original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en-US" sz="7000" b="1" dirty="0" smtClean="0"/>
              <a:t>Give </a:t>
            </a:r>
            <a:r>
              <a:rPr lang="en-US" altLang="en-US" sz="7000" b="1" dirty="0"/>
              <a:t>two anyway – cf. LCPS 6.27.3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51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100" dirty="0"/>
              <a:t>Feel like giving more? </a:t>
            </a:r>
            <a:r>
              <a:rPr lang="en-US" altLang="en-US" sz="7100" dirty="0" smtClean="0"/>
              <a:t>Cataloger’s judgment– </a:t>
            </a:r>
            <a:r>
              <a:rPr lang="en-US" altLang="en-US" sz="7100" dirty="0"/>
              <a:t>NARs are not required</a:t>
            </a:r>
            <a:r>
              <a:rPr lang="en-US" altLang="en-US" sz="7100" dirty="0" smtClean="0"/>
              <a:t>!!</a:t>
            </a:r>
            <a:endParaRPr lang="en-US" sz="7100" dirty="0" smtClean="0"/>
          </a:p>
        </p:txBody>
      </p:sp>
      <p:pic>
        <p:nvPicPr>
          <p:cNvPr id="1027" name="Picture 3" descr="http://classificationweb.net/Images310/gum16x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5863"/>
            <a:ext cx="1524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mbria"/>
                <a:cs typeface="Cambria"/>
              </a:rPr>
              <a:t>Constructing AAP for Compilations in four parts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143000"/>
            <a:ext cx="8392200" cy="5486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Pt. 1. Compilations </a:t>
            </a:r>
            <a:r>
              <a:rPr lang="en-US" sz="2600" dirty="0"/>
              <a:t>vs. </a:t>
            </a:r>
            <a:r>
              <a:rPr lang="en-US" sz="2600" dirty="0" smtClean="0"/>
              <a:t>Collaboration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1900" dirty="0"/>
              <a:t>Collaboration vs. Compilation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1900" dirty="0" smtClean="0"/>
              <a:t>Constructing </a:t>
            </a:r>
            <a:r>
              <a:rPr lang="en-US" sz="1900" dirty="0"/>
              <a:t>an AAP Representing a Work</a:t>
            </a:r>
          </a:p>
          <a:p>
            <a:pPr lvl="2"/>
            <a:r>
              <a:rPr lang="en-US" sz="1900" dirty="0"/>
              <a:t>RDA 6.27.1.3 -- One Work by More than One Creator (Collaborative Works)</a:t>
            </a:r>
          </a:p>
          <a:p>
            <a:pPr lvl="2"/>
            <a:r>
              <a:rPr lang="en-US" sz="1900" dirty="0"/>
              <a:t>RDA 6.27.1.4 -- Compilation of works by more than one creator  (Compilations of Works by different Persons, Families, or Corporate Bodies)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/>
              <a:t>Whole-Part Relationships (505 Contents)</a:t>
            </a:r>
          </a:p>
          <a:p>
            <a:pPr lvl="2"/>
            <a:r>
              <a:rPr lang="en-US" sz="1900" dirty="0"/>
              <a:t>RDA Rule 25.1 &amp; 26.1 </a:t>
            </a:r>
          </a:p>
          <a:p>
            <a:pPr lvl="2"/>
            <a:r>
              <a:rPr lang="en-US" sz="1900" dirty="0"/>
              <a:t>Authorized Access points for Analytics</a:t>
            </a:r>
          </a:p>
          <a:p>
            <a:pPr marL="0" indent="0">
              <a:buNone/>
            </a:pPr>
            <a:r>
              <a:rPr lang="en-US" sz="2600" dirty="0" smtClean="0"/>
              <a:t>Pt. 2. Compilations </a:t>
            </a:r>
            <a:r>
              <a:rPr lang="en-US" sz="2600" dirty="0"/>
              <a:t>of </a:t>
            </a:r>
            <a:r>
              <a:rPr lang="en-US" sz="2600" dirty="0" smtClean="0"/>
              <a:t>Works </a:t>
            </a:r>
            <a:r>
              <a:rPr lang="en-US" sz="2600" dirty="0"/>
              <a:t>by </a:t>
            </a:r>
            <a:r>
              <a:rPr lang="en-US" sz="2600" dirty="0" smtClean="0"/>
              <a:t>One Creator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1900" dirty="0" smtClean="0"/>
              <a:t>RDA </a:t>
            </a:r>
            <a:r>
              <a:rPr lang="en-US" sz="1900" dirty="0"/>
              <a:t>6.27.1.2 Works Created by One Creator 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1900" dirty="0" smtClean="0"/>
              <a:t>RDA </a:t>
            </a:r>
            <a:r>
              <a:rPr lang="en-US" sz="1900" dirty="0"/>
              <a:t>6.2.2.10  Preferred Title for a Compilation of Works of One </a:t>
            </a:r>
            <a:r>
              <a:rPr lang="en-US" sz="1900" dirty="0" smtClean="0"/>
              <a:t>Creator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/>
              <a:t>UCSD Local Practice: </a:t>
            </a:r>
            <a:r>
              <a:rPr lang="en-US" sz="1900" b="1" u="sng" dirty="0"/>
              <a:t>NOT</a:t>
            </a:r>
            <a:r>
              <a:rPr lang="en-US" sz="1900" dirty="0"/>
              <a:t> following LC's practice to give newly published works of poetry (or essays, short stories, etc.) a conventional collective title with "Selections."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Pt. 3. Compilations </a:t>
            </a:r>
            <a:r>
              <a:rPr lang="en-US" sz="3000" dirty="0">
                <a:solidFill>
                  <a:srgbClr val="FF0000"/>
                </a:solidFill>
              </a:rPr>
              <a:t>of </a:t>
            </a:r>
            <a:r>
              <a:rPr lang="en-US" sz="3000" dirty="0" smtClean="0">
                <a:solidFill>
                  <a:srgbClr val="FF0000"/>
                </a:solidFill>
              </a:rPr>
              <a:t>Translations/Language Editions</a:t>
            </a:r>
          </a:p>
          <a:p>
            <a:pPr marL="0" indent="0">
              <a:buNone/>
            </a:pPr>
            <a:r>
              <a:rPr lang="en-US" sz="2600" dirty="0" smtClean="0"/>
              <a:t>Pt. 4.  Commentary</a:t>
            </a:r>
            <a:r>
              <a:rPr lang="en-US" sz="2600" dirty="0"/>
              <a:t>, </a:t>
            </a:r>
            <a:r>
              <a:rPr lang="en-US" sz="2600" dirty="0" smtClean="0"/>
              <a:t>Annotations</a:t>
            </a:r>
            <a:r>
              <a:rPr lang="en-US" sz="2600" dirty="0"/>
              <a:t>, </a:t>
            </a:r>
            <a:r>
              <a:rPr lang="en-US" sz="2600" dirty="0" smtClean="0"/>
              <a:t>Illustrative Content</a:t>
            </a:r>
            <a:r>
              <a:rPr lang="en-US" sz="2600" dirty="0"/>
              <a:t>, etc., </a:t>
            </a:r>
            <a:r>
              <a:rPr lang="en-US" sz="2600" dirty="0" smtClean="0"/>
              <a:t>Added </a:t>
            </a:r>
            <a:r>
              <a:rPr lang="en-US" sz="2600" dirty="0"/>
              <a:t>to a </a:t>
            </a:r>
            <a:r>
              <a:rPr lang="en-US" sz="2600" dirty="0" smtClean="0"/>
              <a:t>Previously </a:t>
            </a:r>
            <a:r>
              <a:rPr lang="en-US" sz="2600" dirty="0"/>
              <a:t>E</a:t>
            </a:r>
            <a:r>
              <a:rPr lang="en-US" sz="2600" dirty="0" smtClean="0"/>
              <a:t>xisting Work</a:t>
            </a:r>
            <a:endParaRPr lang="en-US" sz="26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40084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"/>
                <a:cs typeface="Cambria"/>
              </a:rPr>
              <a:t>Compilations of </a:t>
            </a:r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Translation/Language Editions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7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Questions?</a:t>
            </a:r>
          </a:p>
          <a:p>
            <a:pPr marL="0" indent="0" algn="ctr">
              <a:buNone/>
            </a:pPr>
            <a:endParaRPr lang="en-US" sz="9600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006600"/>
                </a:solidFill>
              </a:rPr>
              <a:t>Thanks!</a:t>
            </a:r>
            <a:endParaRPr lang="en-US" sz="9600" dirty="0">
              <a:solidFill>
                <a:srgbClr val="006600"/>
              </a:solidFill>
            </a:endParaRP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1257300" lvl="2" indent="-457200">
              <a:buAutoNum type="arabicPlain" startAt="50"/>
            </a:pPr>
            <a:endParaRPr lang="en-US" dirty="0" smtClean="0"/>
          </a:p>
          <a:p>
            <a:pPr marL="1714500" lvl="3" indent="-457200">
              <a:buAutoNum type="arabicPlain" startAt="50"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mbria"/>
                <a:cs typeface="Cambria"/>
              </a:rPr>
              <a:t>Agenda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u="sng" dirty="0" smtClean="0"/>
              <a:t>What </a:t>
            </a:r>
            <a:r>
              <a:rPr lang="en-US" sz="3600" b="1" u="sng" dirty="0"/>
              <a:t>are we covering today in pt. </a:t>
            </a:r>
            <a:r>
              <a:rPr lang="en-US" sz="3600" b="1" u="sng" dirty="0" smtClean="0"/>
              <a:t>3:</a:t>
            </a:r>
            <a:endParaRPr lang="en-US" sz="3600" b="1" u="sng" dirty="0"/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3300" b="1" dirty="0" smtClean="0"/>
              <a:t>How to construct AAP for compilations </a:t>
            </a:r>
            <a:r>
              <a:rPr lang="en-US" sz="3300" b="1" dirty="0"/>
              <a:t>of </a:t>
            </a:r>
            <a:r>
              <a:rPr lang="en-US" sz="3300" b="1" dirty="0" smtClean="0"/>
              <a:t>a work with/in translations/language editions</a:t>
            </a:r>
          </a:p>
          <a:p>
            <a:pPr marL="742950" lvl="2" indent="-342900">
              <a:buFont typeface="Calibri" pitchFamily="34" charset="0"/>
              <a:buChar char="-"/>
            </a:pPr>
            <a:r>
              <a:rPr lang="en-US" sz="3300" dirty="0" smtClean="0"/>
              <a:t>RDA 6.27.3 </a:t>
            </a:r>
            <a:r>
              <a:rPr lang="en-US" sz="3300" dirty="0"/>
              <a:t>Authorized Access Point Representing an Expression</a:t>
            </a:r>
          </a:p>
          <a:p>
            <a:pPr marL="742950" lvl="2" indent="-342900">
              <a:buFont typeface="Calibri" pitchFamily="34" charset="0"/>
              <a:buChar char="-"/>
            </a:pPr>
            <a:r>
              <a:rPr lang="en-US" sz="3300" dirty="0" smtClean="0"/>
              <a:t>RDA 6.27.3 LC-PCC PS on compilations of:</a:t>
            </a:r>
          </a:p>
          <a:p>
            <a:pPr marL="1200150" lvl="3" indent="-342900">
              <a:buFont typeface="Calibri" pitchFamily="34" charset="0"/>
              <a:buChar char="-"/>
            </a:pPr>
            <a:r>
              <a:rPr lang="en-US" sz="3300" dirty="0" smtClean="0"/>
              <a:t>Translations</a:t>
            </a:r>
          </a:p>
          <a:p>
            <a:pPr marL="1200150" lvl="3" indent="-342900">
              <a:buFont typeface="Calibri" pitchFamily="34" charset="0"/>
              <a:buChar char="-"/>
            </a:pPr>
            <a:r>
              <a:rPr lang="en-US" sz="3300" dirty="0" smtClean="0"/>
              <a:t>Language editions</a:t>
            </a:r>
          </a:p>
          <a:p>
            <a:pPr marL="742950" lvl="2" indent="-342900">
              <a:buFont typeface="Calibri" pitchFamily="34" charset="0"/>
              <a:buChar char="-"/>
            </a:pPr>
            <a:r>
              <a:rPr lang="en-US" sz="3300" dirty="0" smtClean="0"/>
              <a:t>RDA instruction on Relationship</a:t>
            </a:r>
          </a:p>
          <a:p>
            <a:pPr marL="1200150" lvl="3" indent="-342900">
              <a:buFont typeface="Calibri" pitchFamily="34" charset="0"/>
              <a:buChar char="-"/>
            </a:pPr>
            <a:r>
              <a:rPr lang="en-US" sz="3200" dirty="0" smtClean="0"/>
              <a:t>RDA 26.1 LC-PCC PS on Related Expression</a:t>
            </a:r>
          </a:p>
          <a:p>
            <a:pPr marL="1200150" lvl="3" indent="-342900">
              <a:buFont typeface="Calibri" pitchFamily="34" charset="0"/>
              <a:buChar char="-"/>
            </a:pPr>
            <a:r>
              <a:rPr lang="en-US" sz="3200" dirty="0" smtClean="0"/>
              <a:t>RDA J.3.4 Whole-Part Expression Relationship Designator</a:t>
            </a:r>
          </a:p>
          <a:p>
            <a:pPr marL="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What will NOT be covered today: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Commentary</a:t>
            </a:r>
            <a:r>
              <a:rPr lang="en-US" sz="2800" dirty="0"/>
              <a:t>, annotations, illustrative content, etc., added to a previously existing </a:t>
            </a:r>
            <a:r>
              <a:rPr lang="en-US" sz="2800" dirty="0" smtClean="0"/>
              <a:t>work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Musical works, legal works, religious works, and official communications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4641"/>
            <a:ext cx="8534400" cy="838200"/>
          </a:xfrm>
          <a:noFill/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mbria"/>
                <a:cs typeface="Cambria"/>
              </a:rPr>
              <a:t>Compilations of More Than One Expression </a:t>
            </a:r>
            <a:br>
              <a:rPr lang="en-US" sz="3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3000" dirty="0" smtClean="0">
                <a:solidFill>
                  <a:schemeClr val="bg1"/>
                </a:solidFill>
                <a:latin typeface="Cambria"/>
                <a:cs typeface="Cambria"/>
              </a:rPr>
              <a:t>of the Same work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1718"/>
            <a:ext cx="8305800" cy="49680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Clues? </a:t>
            </a:r>
          </a:p>
          <a:p>
            <a:pPr marL="0" indent="0">
              <a:buNone/>
            </a:pPr>
            <a:r>
              <a:rPr lang="en-US" sz="4000" dirty="0" smtClean="0"/>
              <a:t>It’s a compilation: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A resource contains more than one expression of the same work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A compilation at expression level consisting of:</a:t>
            </a:r>
          </a:p>
          <a:p>
            <a:pPr marL="1257300" lvl="2" indent="-457200"/>
            <a:r>
              <a:rPr lang="en-US" sz="3100" dirty="0" smtClean="0"/>
              <a:t>Translation(s)</a:t>
            </a:r>
          </a:p>
          <a:p>
            <a:pPr marL="1714500" lvl="3" indent="-457200"/>
            <a:r>
              <a:rPr lang="en-US" sz="3100" dirty="0" smtClean="0"/>
              <a:t>Original + Translation (+…)</a:t>
            </a:r>
          </a:p>
          <a:p>
            <a:pPr marL="1714500" lvl="3" indent="-457200"/>
            <a:r>
              <a:rPr lang="en-US" sz="3100" dirty="0" smtClean="0"/>
              <a:t>Translation + Translation (+…) (Original not included)</a:t>
            </a:r>
          </a:p>
          <a:p>
            <a:pPr marL="1257300" lvl="2" indent="-457200"/>
            <a:r>
              <a:rPr lang="en-US" sz="3100" dirty="0" smtClean="0"/>
              <a:t>Language editions </a:t>
            </a:r>
          </a:p>
          <a:p>
            <a:pPr marL="1714500" lvl="3" indent="-457200"/>
            <a:r>
              <a:rPr lang="en-US" sz="3100" dirty="0" smtClean="0"/>
              <a:t>Original Lang. Ed. + Other Lang. Ed.</a:t>
            </a:r>
          </a:p>
          <a:p>
            <a:pPr marL="1714500" lvl="3" indent="-457200"/>
            <a:r>
              <a:rPr lang="en-US" sz="3100" dirty="0" smtClean="0"/>
              <a:t>Other Lang. Ed. + Other Lang. Ed. (+ …) (Original not included)</a:t>
            </a:r>
          </a:p>
          <a:p>
            <a:pPr marL="1714500" lvl="3" indent="-457200"/>
            <a:r>
              <a:rPr lang="en-US" sz="3100" dirty="0" smtClean="0"/>
              <a:t>Other Lang. Ed. + Other Lang. Ed. (+ …) (Original unknown)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8822635" cy="838200"/>
          </a:xfrm>
          <a:noFill/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RDA 6.27.3 AAP Representing an Expression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1143000"/>
            <a:ext cx="895847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382000" cy="50362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6.27.3. AAP Representing an Expression</a:t>
            </a: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If: </a:t>
            </a:r>
          </a:p>
          <a:p>
            <a:pPr marL="0" indent="0">
              <a:buNone/>
            </a:pPr>
            <a:r>
              <a:rPr lang="en-US" sz="2600" b="1" dirty="0" smtClean="0"/>
              <a:t>We need an AAP representing an expression</a:t>
            </a:r>
          </a:p>
          <a:p>
            <a:pPr marL="0" indent="0">
              <a:buNone/>
            </a:pPr>
            <a:r>
              <a:rPr lang="en-US" sz="2600" dirty="0" smtClean="0"/>
              <a:t>Then: </a:t>
            </a:r>
          </a:p>
          <a:p>
            <a:pPr marL="0" indent="0">
              <a:buNone/>
            </a:pPr>
            <a:r>
              <a:rPr lang="en-US" sz="2800" b="1" dirty="0"/>
              <a:t>Construct an access point representing a particular expression of a work or a part or parts of a work by combining (in this order</a:t>
            </a:r>
            <a:r>
              <a:rPr lang="en-US" sz="2800" b="1" dirty="0" smtClean="0"/>
              <a:t>):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the </a:t>
            </a:r>
            <a:r>
              <a:rPr lang="en-US" sz="2800" dirty="0"/>
              <a:t>authorized access point representing the work (see </a:t>
            </a:r>
            <a:r>
              <a:rPr lang="en-US" sz="2800" dirty="0">
                <a:hlinkClick r:id="rId4" action="ppaction://hlinkfile"/>
              </a:rPr>
              <a:t>6.27.1</a:t>
            </a:r>
            <a:r>
              <a:rPr lang="en-US" sz="2800" dirty="0"/>
              <a:t>) or the part or parts of a work (see </a:t>
            </a:r>
            <a:r>
              <a:rPr lang="en-US" sz="2800" dirty="0">
                <a:hlinkClick r:id="rId5" action="ppaction://hlinkfile"/>
              </a:rPr>
              <a:t>6.27.2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one </a:t>
            </a:r>
            <a:r>
              <a:rPr lang="en-US" sz="2800" dirty="0"/>
              <a:t>or more terms from the following list: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 smtClean="0"/>
              <a:t>the </a:t>
            </a:r>
            <a:r>
              <a:rPr lang="en-US" sz="2400" dirty="0"/>
              <a:t>content type (see </a:t>
            </a:r>
            <a:r>
              <a:rPr lang="en-US" sz="2400" dirty="0">
                <a:hlinkClick r:id="rId6" action="ppaction://hlinkfile"/>
              </a:rPr>
              <a:t>6.9</a:t>
            </a:r>
            <a:r>
              <a:rPr lang="en-US" sz="2400" dirty="0"/>
              <a:t>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 smtClean="0"/>
              <a:t>the </a:t>
            </a:r>
            <a:r>
              <a:rPr lang="en-US" sz="2400" dirty="0"/>
              <a:t>date of the expression (see </a:t>
            </a:r>
            <a:r>
              <a:rPr lang="en-US" sz="2400" dirty="0">
                <a:hlinkClick r:id="rId7" action="ppaction://hlinkfile"/>
              </a:rPr>
              <a:t>6.10</a:t>
            </a:r>
            <a:r>
              <a:rPr lang="en-US" sz="2400" dirty="0"/>
              <a:t>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 smtClean="0"/>
              <a:t>the </a:t>
            </a:r>
            <a:r>
              <a:rPr lang="en-US" sz="2400" dirty="0"/>
              <a:t>language of the expression (see </a:t>
            </a:r>
            <a:r>
              <a:rPr lang="en-US" sz="2400" dirty="0">
                <a:hlinkClick r:id="rId8" action="ppaction://hlinkfile"/>
              </a:rPr>
              <a:t>6.11</a:t>
            </a:r>
            <a:r>
              <a:rPr lang="en-US" sz="2400" dirty="0" smtClean="0"/>
              <a:t>), and/or</a:t>
            </a:r>
            <a:endParaRPr lang="en-US" sz="2400" dirty="0"/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 smtClean="0"/>
              <a:t>another </a:t>
            </a:r>
            <a:r>
              <a:rPr lang="en-US" sz="2400" dirty="0"/>
              <a:t>distinguishing characteristic of the expression (see </a:t>
            </a:r>
            <a:r>
              <a:rPr lang="en-US" sz="2400" dirty="0">
                <a:hlinkClick r:id="rId9" action="ppaction://hlinkfile"/>
              </a:rPr>
              <a:t>6.12</a:t>
            </a:r>
            <a:r>
              <a:rPr lang="en-US" sz="2400" dirty="0"/>
              <a:t>).</a:t>
            </a:r>
          </a:p>
          <a:p>
            <a:pPr marL="400050" lvl="1" indent="0">
              <a:buNone/>
            </a:pPr>
            <a:endParaRPr lang="en-US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RDA 6.27.3 AAP Representing an Expression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1" y="74641"/>
            <a:ext cx="9067798" cy="8382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  <a:latin typeface="Cambria"/>
                <a:cs typeface="Cambria"/>
              </a:rPr>
              <a:t>What about Compilations of Language of Expressions? 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48517"/>
            <a:ext cx="83922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You will apply the same instruction: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dirty="0" smtClean="0"/>
              <a:t>RDA 6.27.3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Construct an access point representing a particular expression of a work or a part or parts of a work by combining (in this order):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the authorized access point representing the work (see </a:t>
            </a:r>
            <a:r>
              <a:rPr lang="en-US" sz="2800" dirty="0">
                <a:hlinkClick r:id="rId4" action="ppaction://hlinkfile"/>
              </a:rPr>
              <a:t>6.27.1</a:t>
            </a:r>
            <a:r>
              <a:rPr lang="en-US" sz="2800" dirty="0"/>
              <a:t>) or the part or parts of a work (see </a:t>
            </a:r>
            <a:r>
              <a:rPr lang="en-US" sz="2800" dirty="0">
                <a:hlinkClick r:id="rId5" action="ppaction://hlinkfile"/>
              </a:rPr>
              <a:t>6.27.2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one or more terms from the following list: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the content type (see </a:t>
            </a:r>
            <a:r>
              <a:rPr lang="en-US" sz="2400" dirty="0">
                <a:hlinkClick r:id="rId6" action="ppaction://hlinkfile"/>
              </a:rPr>
              <a:t>6.9</a:t>
            </a:r>
            <a:r>
              <a:rPr lang="en-US" sz="2400" dirty="0"/>
              <a:t>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the date of the expression (see </a:t>
            </a:r>
            <a:r>
              <a:rPr lang="en-US" sz="2400" dirty="0">
                <a:hlinkClick r:id="rId7" action="ppaction://hlinkfile"/>
              </a:rPr>
              <a:t>6.10</a:t>
            </a:r>
            <a:r>
              <a:rPr lang="en-US" sz="2400" dirty="0"/>
              <a:t>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>
                <a:solidFill>
                  <a:srgbClr val="FF0000"/>
                </a:solidFill>
              </a:rPr>
              <a:t>the language of the expression</a:t>
            </a:r>
            <a:r>
              <a:rPr lang="en-US" sz="2400" dirty="0"/>
              <a:t> (see </a:t>
            </a:r>
            <a:r>
              <a:rPr lang="en-US" sz="2400" dirty="0">
                <a:hlinkClick r:id="rId8" action="ppaction://hlinkfile"/>
              </a:rPr>
              <a:t>6.11</a:t>
            </a:r>
            <a:r>
              <a:rPr lang="en-US" sz="2400" dirty="0"/>
              <a:t>), and/or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another distinguishing characteristic of the expression (see </a:t>
            </a:r>
            <a:r>
              <a:rPr lang="en-US" sz="2400" dirty="0">
                <a:hlinkClick r:id="rId9" action="ppaction://hlinkfile"/>
              </a:rPr>
              <a:t>6.12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See: </a:t>
            </a:r>
            <a:r>
              <a:rPr lang="en-US" sz="3500" dirty="0" smtClean="0">
                <a:solidFill>
                  <a:srgbClr val="FF0000"/>
                </a:solidFill>
              </a:rPr>
              <a:t>RDA 6.27.3 LC-PCC PS on Translations and Language Editions.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5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endParaRPr lang="en-US" sz="3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6812"/>
            <a:ext cx="7848600" cy="539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160" y="74641"/>
            <a:ext cx="8229600" cy="838200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RDA 6.27.3 LC-PCC PS </a:t>
            </a:r>
            <a:r>
              <a:rPr lang="en-US" sz="3200" dirty="0" smtClean="0">
                <a:solidFill>
                  <a:schemeClr val="bg1"/>
                </a:solidFill>
                <a:latin typeface="Cambria"/>
                <a:cs typeface="Cambria"/>
              </a:rPr>
              <a:t>on Translations</a:t>
            </a:r>
            <a:endParaRPr lang="en-US" sz="3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/>
              <a:t>RDA 6.27.3. LC-PCC PS on Translations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smtClean="0"/>
              <a:t>Instruction on Compilations: </a:t>
            </a:r>
          </a:p>
          <a:p>
            <a:pPr lvl="1"/>
            <a:r>
              <a:rPr lang="en-US" dirty="0" smtClean="0"/>
              <a:t>When the original expression and </a:t>
            </a:r>
            <a:r>
              <a:rPr lang="en-US" u="sng" dirty="0" smtClean="0"/>
              <a:t>one translation </a:t>
            </a:r>
            <a:r>
              <a:rPr lang="en-US" dirty="0" smtClean="0"/>
              <a:t>are in a compilation, give an analytical authorized access point for each expression.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compilation contains the original expression and </a:t>
            </a:r>
            <a:r>
              <a:rPr lang="en-US" u="sng" dirty="0"/>
              <a:t>more than one translation</a:t>
            </a:r>
            <a:r>
              <a:rPr lang="en-US" dirty="0"/>
              <a:t>, give analytical authorized access points for the original expression and at least one translation</a:t>
            </a:r>
            <a:r>
              <a:rPr lang="en-US" dirty="0" smtClean="0"/>
              <a:t>.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697C-8700-A046-9558-5780E6CF2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2187</Words>
  <Application>Microsoft Office PowerPoint</Application>
  <PresentationFormat>On-screen Show (4:3)</PresentationFormat>
  <Paragraphs>251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Constructing AAP for Compilations in four parts</vt:lpstr>
      <vt:lpstr>Agenda</vt:lpstr>
      <vt:lpstr>Compilations of More Than One Expression  of the Same work</vt:lpstr>
      <vt:lpstr>RDA 6.27.3 AAP Representing an Expression</vt:lpstr>
      <vt:lpstr>RDA 6.27.3 AAP Representing an Expression</vt:lpstr>
      <vt:lpstr>What about Compilations of Language of Expressions? </vt:lpstr>
      <vt:lpstr>RDA 6.27.3 LC-PCC PS </vt:lpstr>
      <vt:lpstr>RDA 6.27.3 LC-PCC PS on Translations</vt:lpstr>
      <vt:lpstr>RDA 26.1 LC-PCC PS on Related Expression</vt:lpstr>
      <vt:lpstr>RDA 6.27.3 LC-PCC PS on Translations</vt:lpstr>
      <vt:lpstr>RDA 6.27.3 LC-PCC PS on Translations</vt:lpstr>
      <vt:lpstr>RDA 6.27.3 LC-PCC PS on Translations</vt:lpstr>
      <vt:lpstr>RDA 6.27.3 LC-PCC PS on Language Editions </vt:lpstr>
      <vt:lpstr>RDA 6.27.3 LC-PCC PS on Language Editions </vt:lpstr>
      <vt:lpstr>RDA 6.27.3 LC-PCC PS on Language Editions </vt:lpstr>
      <vt:lpstr>RDA 6.27.3 LC-PCC PS on Language Editions </vt:lpstr>
      <vt:lpstr>RDA 6.27.3 LC-PCC PS on Language Editions </vt:lpstr>
      <vt:lpstr>Compilations of Translation/Language Editions</vt:lpstr>
      <vt:lpstr>Compilations of Translation/Language Editions</vt:lpstr>
    </vt:vector>
  </TitlesOfParts>
  <Company>UC San Diego Publications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Borovoy</dc:creator>
  <cp:lastModifiedBy>sdeng</cp:lastModifiedBy>
  <cp:revision>229</cp:revision>
  <cp:lastPrinted>2013-08-27T14:50:15Z</cp:lastPrinted>
  <dcterms:created xsi:type="dcterms:W3CDTF">2012-09-10T17:30:59Z</dcterms:created>
  <dcterms:modified xsi:type="dcterms:W3CDTF">2013-09-04T15:39:21Z</dcterms:modified>
</cp:coreProperties>
</file>