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41"/>
  </p:notesMasterIdLst>
  <p:handoutMasterIdLst>
    <p:handoutMasterId r:id="rId142"/>
  </p:handoutMasterIdLst>
  <p:sldIdLst>
    <p:sldId id="276" r:id="rId2"/>
    <p:sldId id="278" r:id="rId3"/>
    <p:sldId id="277" r:id="rId4"/>
    <p:sldId id="269" r:id="rId5"/>
    <p:sldId id="259" r:id="rId6"/>
    <p:sldId id="270" r:id="rId7"/>
    <p:sldId id="263" r:id="rId8"/>
    <p:sldId id="262" r:id="rId9"/>
    <p:sldId id="261" r:id="rId10"/>
    <p:sldId id="264" r:id="rId11"/>
    <p:sldId id="267" r:id="rId12"/>
    <p:sldId id="265" r:id="rId13"/>
    <p:sldId id="268" r:id="rId14"/>
    <p:sldId id="271"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09" autoAdjust="0"/>
  </p:normalViewPr>
  <p:slideViewPr>
    <p:cSldViewPr>
      <p:cViewPr varScale="1">
        <p:scale>
          <a:sx n="63" d="100"/>
          <a:sy n="63" d="100"/>
        </p:scale>
        <p:origin x="2026" y="53"/>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4" d="100"/>
          <a:sy n="54" d="100"/>
        </p:scale>
        <p:origin x="-185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0" hangingPunct="0">
              <a:defRPr sz="1300"/>
            </a:lvl1pPr>
          </a:lstStyle>
          <a:p>
            <a:pPr>
              <a:defRPr/>
            </a:pPr>
            <a:endParaRPr lang="en-US"/>
          </a:p>
        </p:txBody>
      </p:sp>
      <p:sp>
        <p:nvSpPr>
          <p:cNvPr id="5120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0" hangingPunct="0">
              <a:defRPr sz="1300"/>
            </a:lvl1pPr>
          </a:lstStyle>
          <a:p>
            <a:pPr>
              <a:defRPr/>
            </a:pPr>
            <a:fld id="{AC197F1A-AF34-4BAA-B6F2-5A86CB051F83}" type="datetimeFigureOut">
              <a:rPr lang="en-US"/>
              <a:pPr>
                <a:defRPr/>
              </a:pPr>
              <a:t>6/16/2016</a:t>
            </a:fld>
            <a:endParaRPr lang="en-US"/>
          </a:p>
        </p:txBody>
      </p:sp>
      <p:sp>
        <p:nvSpPr>
          <p:cNvPr id="5120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0" hangingPunct="0">
              <a:defRPr sz="1300"/>
            </a:lvl1pPr>
          </a:lstStyle>
          <a:p>
            <a:pPr>
              <a:defRPr/>
            </a:pPr>
            <a:endParaRPr lang="en-US"/>
          </a:p>
        </p:txBody>
      </p:sp>
    </p:spTree>
    <p:extLst>
      <p:ext uri="{BB962C8B-B14F-4D97-AF65-F5344CB8AC3E}">
        <p14:creationId xmlns:p14="http://schemas.microsoft.com/office/powerpoint/2010/main" val="3394911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11267" name="Rectangle 3"/>
          <p:cNvSpPr>
            <a:spLocks noGrp="1" noChangeArrowheads="1"/>
          </p:cNvSpPr>
          <p:nvPr>
            <p:ph type="dt" idx="1"/>
          </p:nvPr>
        </p:nvSpPr>
        <p:spPr bwMode="auto">
          <a:xfrm>
            <a:off x="4143375"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31838" y="4560888"/>
            <a:ext cx="58515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645EF22D-7F3A-4297-B898-102BC91101F2}" type="slidenum">
              <a:rPr lang="en-US"/>
              <a:pPr>
                <a:defRPr/>
              </a:pPr>
              <a:t>‹#›</a:t>
            </a:fld>
            <a:endParaRPr lang="en-US"/>
          </a:p>
        </p:txBody>
      </p:sp>
    </p:spTree>
    <p:extLst>
      <p:ext uri="{BB962C8B-B14F-4D97-AF65-F5344CB8AC3E}">
        <p14:creationId xmlns:p14="http://schemas.microsoft.com/office/powerpoint/2010/main" val="9731714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access.rdatoolkit.org/document.php?id=rdachp9&amp;target=rda9-4552" TargetMode="External"/><Relationship Id="rId2" Type="http://schemas.openxmlformats.org/officeDocument/2006/relationships/slide" Target="../slides/slide112.xml"/><Relationship Id="rId1" Type="http://schemas.openxmlformats.org/officeDocument/2006/relationships/notesMaster" Target="../notesMasters/notesMaster1.xml"/><Relationship Id="rId4" Type="http://schemas.openxmlformats.org/officeDocument/2006/relationships/hyperlink" Target="http://access.rdatoolkit.org/document.php?id=rdachp9&amp;target=rda9-4598" TargetMode="Externa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76BCB25B-E74C-4A1B-BBC7-1B9AB1F993DB}" type="slidenum">
              <a:rPr lang="en-US" sz="1300">
                <a:latin typeface="Arial" charset="0"/>
              </a:rPr>
              <a:pPr algn="r" eaLnBrk="1" hangingPunct="1"/>
              <a:t>3</a:t>
            </a:fld>
            <a:endParaRPr lang="en-US" sz="130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marL="228600" indent="-228600" eaLnBrk="1" hangingPunct="1"/>
            <a:endParaRPr lang="en-US" smtClean="0"/>
          </a:p>
        </p:txBody>
      </p:sp>
    </p:spTree>
    <p:extLst>
      <p:ext uri="{BB962C8B-B14F-4D97-AF65-F5344CB8AC3E}">
        <p14:creationId xmlns:p14="http://schemas.microsoft.com/office/powerpoint/2010/main" val="1487072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A83B3F0-28AF-42B9-889C-655B6F6C438A}" type="slidenum">
              <a:rPr lang="en-US" smtClean="0">
                <a:latin typeface="Arial" charset="0"/>
              </a:rPr>
              <a:pPr eaLnBrk="1" hangingPunct="1"/>
              <a:t>12</a:t>
            </a:fld>
            <a:endParaRPr lang="en-US" smtClean="0">
              <a:latin typeface="Arial" charset="0"/>
            </a:endParaRPr>
          </a:p>
        </p:txBody>
      </p:sp>
      <p:sp>
        <p:nvSpPr>
          <p:cNvPr id="26627" name="Slide Image Placeholder 1"/>
          <p:cNvSpPr>
            <a:spLocks noGrp="1" noRot="1" noChangeAspect="1" noTextEdit="1"/>
          </p:cNvSpPr>
          <p:nvPr>
            <p:ph type="sldImg"/>
          </p:nvPr>
        </p:nvSpPr>
        <p:spPr>
          <a:xfrm>
            <a:off x="1258888" y="720725"/>
            <a:ext cx="4800600" cy="3600450"/>
          </a:xfrm>
          <a:ln/>
        </p:spPr>
      </p:sp>
      <p:sp>
        <p:nvSpPr>
          <p:cNvPr id="26628" name="Notes Placeholder 2"/>
          <p:cNvSpPr>
            <a:spLocks noGrp="1"/>
          </p:cNvSpPr>
          <p:nvPr>
            <p:ph type="body" idx="1"/>
          </p:nvPr>
        </p:nvSpPr>
        <p:spPr>
          <a:noFill/>
        </p:spPr>
        <p:txBody>
          <a:bodyPr lIns="96644" tIns="48322" rIns="96644" bIns="48322"/>
          <a:lstStyle/>
          <a:p>
            <a:pPr marL="171450" indent="-171450" eaLnBrk="1" hangingPunct="1">
              <a:buFont typeface="Arial" pitchFamily="34" charset="0"/>
              <a:buChar char="•"/>
            </a:pPr>
            <a:r>
              <a:rPr lang="en-US" dirty="0" smtClean="0">
                <a:latin typeface="Calibri" pitchFamily="34" charset="0"/>
              </a:rPr>
              <a:t>And corporate bodies have attributes as well, reflecting its life over time.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Please note: for the purposes of name authority work, we are considering geographic names for political jurisdictions as a type of corporate body, since they are functioning in that manner in the bibliographic access points (1XX and 7XX).</a:t>
            </a:r>
          </a:p>
          <a:p>
            <a:pPr eaLnBrk="1" hangingPunct="1"/>
            <a:endParaRPr lang="en-US" dirty="0" smtClean="0"/>
          </a:p>
        </p:txBody>
      </p:sp>
      <p:sp>
        <p:nvSpPr>
          <p:cNvPr id="26629"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58850" eaLnBrk="0" hangingPunct="0">
              <a:defRPr>
                <a:solidFill>
                  <a:schemeClr val="tx1"/>
                </a:solidFill>
                <a:latin typeface="Verdana" pitchFamily="34" charset="0"/>
                <a:cs typeface="Arial" charset="0"/>
              </a:defRPr>
            </a:lvl1pPr>
            <a:lvl2pPr marL="742950" indent="-285750" defTabSz="958850" eaLnBrk="0" hangingPunct="0">
              <a:defRPr>
                <a:solidFill>
                  <a:schemeClr val="tx1"/>
                </a:solidFill>
                <a:latin typeface="Verdana" pitchFamily="34" charset="0"/>
                <a:cs typeface="Arial" charset="0"/>
              </a:defRPr>
            </a:lvl2pPr>
            <a:lvl3pPr marL="1143000" indent="-228600" defTabSz="958850" eaLnBrk="0" hangingPunct="0">
              <a:defRPr>
                <a:solidFill>
                  <a:schemeClr val="tx1"/>
                </a:solidFill>
                <a:latin typeface="Verdana" pitchFamily="34" charset="0"/>
                <a:cs typeface="Arial" charset="0"/>
              </a:defRPr>
            </a:lvl3pPr>
            <a:lvl4pPr marL="1600200" indent="-228600" defTabSz="958850" eaLnBrk="0" hangingPunct="0">
              <a:defRPr>
                <a:solidFill>
                  <a:schemeClr val="tx1"/>
                </a:solidFill>
                <a:latin typeface="Verdana" pitchFamily="34" charset="0"/>
                <a:cs typeface="Arial" charset="0"/>
              </a:defRPr>
            </a:lvl4pPr>
            <a:lvl5pPr marL="2057400" indent="-228600" defTabSz="958850" eaLnBrk="0" hangingPunct="0">
              <a:defRPr>
                <a:solidFill>
                  <a:schemeClr val="tx1"/>
                </a:solidFill>
                <a:latin typeface="Verdana" pitchFamily="34" charset="0"/>
                <a:cs typeface="Arial" charset="0"/>
              </a:defRPr>
            </a:lvl5pPr>
            <a:lvl6pPr marL="2514600" indent="-228600" defTabSz="958850" eaLnBrk="0" fontAlgn="base" hangingPunct="0">
              <a:spcBef>
                <a:spcPct val="0"/>
              </a:spcBef>
              <a:spcAft>
                <a:spcPct val="0"/>
              </a:spcAft>
              <a:defRPr>
                <a:solidFill>
                  <a:schemeClr val="tx1"/>
                </a:solidFill>
                <a:latin typeface="Verdana" pitchFamily="34" charset="0"/>
                <a:cs typeface="Arial" charset="0"/>
              </a:defRPr>
            </a:lvl6pPr>
            <a:lvl7pPr marL="2971800" indent="-228600" defTabSz="958850" eaLnBrk="0" fontAlgn="base" hangingPunct="0">
              <a:spcBef>
                <a:spcPct val="0"/>
              </a:spcBef>
              <a:spcAft>
                <a:spcPct val="0"/>
              </a:spcAft>
              <a:defRPr>
                <a:solidFill>
                  <a:schemeClr val="tx1"/>
                </a:solidFill>
                <a:latin typeface="Verdana" pitchFamily="34" charset="0"/>
                <a:cs typeface="Arial" charset="0"/>
              </a:defRPr>
            </a:lvl7pPr>
            <a:lvl8pPr marL="3429000" indent="-228600" defTabSz="958850" eaLnBrk="0" fontAlgn="base" hangingPunct="0">
              <a:spcBef>
                <a:spcPct val="0"/>
              </a:spcBef>
              <a:spcAft>
                <a:spcPct val="0"/>
              </a:spcAft>
              <a:defRPr>
                <a:solidFill>
                  <a:schemeClr val="tx1"/>
                </a:solidFill>
                <a:latin typeface="Verdana" pitchFamily="34" charset="0"/>
                <a:cs typeface="Arial" charset="0"/>
              </a:defRPr>
            </a:lvl8pPr>
            <a:lvl9pPr marL="3886200" indent="-228600" defTabSz="95885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FD825ADA-228F-47EA-92A1-A38FE02DC374}" type="slidenum">
              <a:rPr lang="en-US" sz="1300">
                <a:latin typeface="Arial" charset="0"/>
              </a:rPr>
              <a:pPr algn="r" eaLnBrk="1" hangingPunct="1"/>
              <a:t>12</a:t>
            </a:fld>
            <a:endParaRPr lang="en-US" sz="1300">
              <a:latin typeface="Arial" charset="0"/>
            </a:endParaRPr>
          </a:p>
        </p:txBody>
      </p:sp>
    </p:spTree>
    <p:extLst>
      <p:ext uri="{BB962C8B-B14F-4D97-AF65-F5344CB8AC3E}">
        <p14:creationId xmlns:p14="http://schemas.microsoft.com/office/powerpoint/2010/main" val="42839428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9A892D6B-D6AD-4B59-B1B8-256FC13ABB1F}" type="slidenum">
              <a:rPr lang="en-US" sz="1300">
                <a:latin typeface="Arial" charset="0"/>
              </a:rPr>
              <a:pPr algn="r" eaLnBrk="1" hangingPunct="1"/>
              <a:t>132</a:t>
            </a:fld>
            <a:endParaRPr lang="en-US" sz="130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b="1" smtClean="0">
              <a:latin typeface="Calibri" pitchFamily="34" charset="0"/>
            </a:endParaRPr>
          </a:p>
          <a:p>
            <a:pPr eaLnBrk="1" hangingPunct="1"/>
            <a:endParaRPr lang="en-US" smtClean="0"/>
          </a:p>
          <a:p>
            <a:pPr eaLnBrk="1" hangingPunct="1"/>
            <a:endParaRPr lang="en-US" smtClean="0"/>
          </a:p>
          <a:p>
            <a:pPr eaLnBrk="1" hangingPunct="1"/>
            <a:endParaRPr lang="en-US" b="1" smtClean="0">
              <a:latin typeface="Calibri" pitchFamily="34" charset="0"/>
            </a:endParaRPr>
          </a:p>
        </p:txBody>
      </p:sp>
    </p:spTree>
    <p:extLst>
      <p:ext uri="{BB962C8B-B14F-4D97-AF65-F5344CB8AC3E}">
        <p14:creationId xmlns:p14="http://schemas.microsoft.com/office/powerpoint/2010/main" val="25667828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978D308F-659E-41EB-B46F-33783543BEBF}" type="slidenum">
              <a:rPr lang="en-US" sz="1300">
                <a:latin typeface="Arial" charset="0"/>
              </a:rPr>
              <a:pPr algn="r" eaLnBrk="1" hangingPunct="1"/>
              <a:t>133</a:t>
            </a:fld>
            <a:endParaRPr lang="en-US" sz="130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b="1" smtClean="0">
              <a:latin typeface="Calibri" pitchFamily="34" charset="0"/>
            </a:endParaRPr>
          </a:p>
        </p:txBody>
      </p:sp>
    </p:spTree>
    <p:extLst>
      <p:ext uri="{BB962C8B-B14F-4D97-AF65-F5344CB8AC3E}">
        <p14:creationId xmlns:p14="http://schemas.microsoft.com/office/powerpoint/2010/main" val="2594359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DD87AF0A-FD4F-491A-8015-0E5C5F353FF9}" type="slidenum">
              <a:rPr lang="en-US" sz="1300">
                <a:latin typeface="Arial" charset="0"/>
              </a:rPr>
              <a:pPr algn="r" eaLnBrk="1" hangingPunct="1"/>
              <a:t>134</a:t>
            </a:fld>
            <a:endParaRPr lang="en-US" sz="130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b="1" smtClean="0"/>
          </a:p>
        </p:txBody>
      </p:sp>
    </p:spTree>
    <p:extLst>
      <p:ext uri="{BB962C8B-B14F-4D97-AF65-F5344CB8AC3E}">
        <p14:creationId xmlns:p14="http://schemas.microsoft.com/office/powerpoint/2010/main" val="214230815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8E29B277-A7C2-4869-A95A-0E849A03D3D1}" type="slidenum">
              <a:rPr lang="en-US" sz="1300">
                <a:latin typeface="Arial" charset="0"/>
              </a:rPr>
              <a:pPr algn="r" eaLnBrk="1" hangingPunct="1"/>
              <a:t>135</a:t>
            </a:fld>
            <a:endParaRPr lang="en-US" sz="13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9681665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pPr eaLnBrk="1" hangingPunct="1"/>
            <a:endParaRPr lang="en-US" b="0" dirty="0" smtClean="0">
              <a:latin typeface="Calibri" pitchFamily="34" charset="0"/>
            </a:endParaRPr>
          </a:p>
        </p:txBody>
      </p:sp>
      <p:sp>
        <p:nvSpPr>
          <p:cNvPr id="86020"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F405731-8A39-46F9-9EAC-EB431CCDA5BA}" type="slidenum">
              <a:rPr lang="en-US" sz="1300">
                <a:latin typeface="Arial" charset="0"/>
              </a:rPr>
              <a:pPr algn="r" eaLnBrk="1" hangingPunct="1"/>
              <a:t>136</a:t>
            </a:fld>
            <a:endParaRPr lang="en-US" sz="1300">
              <a:latin typeface="Arial" charset="0"/>
            </a:endParaRPr>
          </a:p>
        </p:txBody>
      </p:sp>
    </p:spTree>
    <p:extLst>
      <p:ext uri="{BB962C8B-B14F-4D97-AF65-F5344CB8AC3E}">
        <p14:creationId xmlns:p14="http://schemas.microsoft.com/office/powerpoint/2010/main" val="143098077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0E3D6A8-A682-46F2-A4CE-E8FB89C9FBBE}" type="slidenum">
              <a:rPr lang="en-US" smtClean="0">
                <a:latin typeface="Arial" charset="0"/>
              </a:rPr>
              <a:pPr eaLnBrk="1" hangingPunct="1"/>
              <a:t>137</a:t>
            </a:fld>
            <a:endParaRPr lang="en-US" smtClean="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en-US" b="0" dirty="0" smtClean="0"/>
          </a:p>
        </p:txBody>
      </p:sp>
    </p:spTree>
    <p:extLst>
      <p:ext uri="{BB962C8B-B14F-4D97-AF65-F5344CB8AC3E}">
        <p14:creationId xmlns:p14="http://schemas.microsoft.com/office/powerpoint/2010/main" val="7949406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9149021-3FE8-4F32-9FF7-97B4CC693D6E}" type="slidenum">
              <a:rPr lang="en-US" smtClean="0">
                <a:latin typeface="Arial" charset="0"/>
              </a:rPr>
              <a:pPr eaLnBrk="1" hangingPunct="1"/>
              <a:t>138</a:t>
            </a:fld>
            <a:endParaRPr lang="en-US" smtClean="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b="1" smtClean="0"/>
          </a:p>
        </p:txBody>
      </p:sp>
    </p:spTree>
    <p:extLst>
      <p:ext uri="{BB962C8B-B14F-4D97-AF65-F5344CB8AC3E}">
        <p14:creationId xmlns:p14="http://schemas.microsoft.com/office/powerpoint/2010/main" val="315285211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F8986CF-C747-4D20-9380-9FC17FBCA9C9}" type="slidenum">
              <a:rPr lang="en-US" smtClean="0">
                <a:latin typeface="Arial" charset="0"/>
              </a:rPr>
              <a:pPr eaLnBrk="1" hangingPunct="1"/>
              <a:t>139</a:t>
            </a:fld>
            <a:endParaRPr lang="en-US" smtClean="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b="0" dirty="0" smtClean="0"/>
          </a:p>
        </p:txBody>
      </p:sp>
    </p:spTree>
    <p:extLst>
      <p:ext uri="{BB962C8B-B14F-4D97-AF65-F5344CB8AC3E}">
        <p14:creationId xmlns:p14="http://schemas.microsoft.com/office/powerpoint/2010/main" val="64109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D1D4FDD-C0CF-4541-8A05-97507B70A68D}" type="slidenum">
              <a:rPr lang="en-US" smtClean="0">
                <a:latin typeface="Arial" charset="0"/>
              </a:rPr>
              <a:pPr eaLnBrk="1" hangingPunct="1"/>
              <a:t>13</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Works and expressions</a:t>
            </a:r>
            <a:r>
              <a:rPr lang="en-US" baseline="0" dirty="0" smtClean="0">
                <a:latin typeface="Calibri" pitchFamily="34" charset="0"/>
              </a:rPr>
              <a:t> can get authority records, so we’ll be talking about them again in the authorities section of the training.</a:t>
            </a:r>
            <a:br>
              <a:rPr lang="en-US" baseline="0" dirty="0" smtClean="0">
                <a:latin typeface="Calibri" pitchFamily="34" charset="0"/>
              </a:rPr>
            </a:br>
            <a:endParaRPr lang="en-US" baseline="0" dirty="0" smtClean="0">
              <a:latin typeface="Calibri" pitchFamily="34" charset="0"/>
            </a:endParaRPr>
          </a:p>
          <a:p>
            <a:pPr marL="171450" indent="-171450" eaLnBrk="1" hangingPunct="1">
              <a:buFont typeface="Arial" pitchFamily="34" charset="0"/>
              <a:buChar char="•"/>
            </a:pPr>
            <a:r>
              <a:rPr lang="en-US" baseline="0" dirty="0" smtClean="0">
                <a:latin typeface="Calibri" pitchFamily="34" charset="0"/>
              </a:rPr>
              <a:t>Here are their attributes.</a:t>
            </a:r>
            <a:endParaRPr lang="en-US" dirty="0" smtClean="0">
              <a:latin typeface="Calibri" pitchFamily="34" charset="0"/>
            </a:endParaRPr>
          </a:p>
        </p:txBody>
      </p:sp>
    </p:spTree>
    <p:extLst>
      <p:ext uri="{BB962C8B-B14F-4D97-AF65-F5344CB8AC3E}">
        <p14:creationId xmlns:p14="http://schemas.microsoft.com/office/powerpoint/2010/main" val="194088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92E5A38-AE2E-4FEF-9DCB-74FB541028CA}" type="slidenum">
              <a:rPr lang="en-US" smtClean="0">
                <a:latin typeface="Arial" charset="0"/>
              </a:rPr>
              <a:pPr eaLnBrk="1" hangingPunct="1"/>
              <a:t>14</a:t>
            </a:fld>
            <a:endParaRPr lang="en-US"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 important thing to understand is that the authority work, just like  bibliographic work, is fundamentally influenced by the FRBR models, which influences what we record in order to serve the purpose of the unique, authorized access point that we are trying to establish.</a:t>
            </a:r>
          </a:p>
        </p:txBody>
      </p:sp>
    </p:spTree>
    <p:extLst>
      <p:ext uri="{BB962C8B-B14F-4D97-AF65-F5344CB8AC3E}">
        <p14:creationId xmlns:p14="http://schemas.microsoft.com/office/powerpoint/2010/main" val="215003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6A806E54-BAC4-43CC-BB38-4AFA57C41DA4}" type="slidenum">
              <a:rPr lang="en-US" smtClean="0">
                <a:latin typeface="Arial" charset="0"/>
              </a:rPr>
              <a:pPr eaLnBrk="1" hangingPunct="1"/>
              <a:t>16</a:t>
            </a:fld>
            <a:endParaRPr 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marL="171450" indent="-171450" eaLnBrk="1" hangingPunct="1">
              <a:buFont typeface="Arial" pitchFamily="34" charset="0"/>
              <a:buChar char="•"/>
              <a:defRPr/>
            </a:pPr>
            <a:r>
              <a:rPr lang="en-US" dirty="0" smtClean="0">
                <a:latin typeface="Calibri" pitchFamily="34" charset="0"/>
              </a:rPr>
              <a:t>We are in a transition period.</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defRPr/>
            </a:pPr>
            <a:r>
              <a:rPr lang="en-US" dirty="0" smtClean="0">
                <a:latin typeface="Calibri" pitchFamily="34" charset="0"/>
              </a:rPr>
              <a:t>All catalogers need to be aware that in many cases there is no concrete PCC “policy” for many issues. PCC policies are still being determined.</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defRPr/>
            </a:pPr>
            <a:r>
              <a:rPr lang="en-US" dirty="0" smtClean="0">
                <a:latin typeface="Calibri" pitchFamily="34" charset="0"/>
              </a:rPr>
              <a:t>Yet we do not want to hold back on training until all the PCC policies are in place. That would be a disservice to all PCC members.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defRPr/>
            </a:pPr>
            <a:r>
              <a:rPr lang="en-US" dirty="0" smtClean="0">
                <a:latin typeface="Calibri" pitchFamily="34" charset="0"/>
              </a:rPr>
              <a:t>So you need to understand that in many cases, we will allude to PCC “best practice” as an interim practice until PCC policy is firmly in place.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defRPr/>
            </a:pPr>
            <a:r>
              <a:rPr lang="en-US" dirty="0" smtClean="0">
                <a:latin typeface="Calibri" pitchFamily="34" charset="0"/>
              </a:rPr>
              <a:t>Please be sure that you are aware of the differences between “policy” and “best practice.”</a:t>
            </a:r>
            <a:endParaRPr lang="en-US" dirty="0" smtClean="0">
              <a:solidFill>
                <a:schemeClr val="tx2"/>
              </a:solidFill>
            </a:endParaRP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35810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AE2A3437-AFE7-4490-8BF1-820E267AF39A}" type="slidenum">
              <a:rPr lang="en-US" smtClean="0">
                <a:latin typeface="Arial" charset="0"/>
              </a:rPr>
              <a:pPr eaLnBrk="1" hangingPunct="1"/>
              <a:t>17</a:t>
            </a:fld>
            <a:endParaRPr 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RDA NACO documentation is in the same locations as AACR2 NACO documentation, so you do not necessarily need to learn about new sources to find documentation, but of course, the documentation itself will be different.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Also, because RDA is a new cataloging code and is evolving, RDA NACO documentation is not as stable as AACR2 NACO documentation. That means that you must stay current– things are in flux and will continue that way for a while. So flexibility is essential. Look it up!</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In addition to NACO documentation, please do not forget that there are many helpful PowerPoint presentations available. Supplementary materials such as these often end up being “hidden away” when it is not spelled out anywhere else.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NACO RDA Participant’s Manual should be coming soon.</a:t>
            </a:r>
          </a:p>
        </p:txBody>
      </p:sp>
    </p:spTree>
    <p:extLst>
      <p:ext uri="{BB962C8B-B14F-4D97-AF65-F5344CB8AC3E}">
        <p14:creationId xmlns:p14="http://schemas.microsoft.com/office/powerpoint/2010/main" val="1155335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3D00AE69-B273-4C3A-B786-7A2CA5109244}" type="slidenum">
              <a:rPr lang="en-US" smtClean="0">
                <a:latin typeface="Arial" charset="0"/>
              </a:rPr>
              <a:pPr eaLnBrk="1" hangingPunct="1"/>
              <a:t>18</a:t>
            </a:fld>
            <a:endParaRPr lang="en-US"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 RDA Toolkit is the primary source for RDA NACO documentation, just as AACR2 is for AACR2 NACO documentation. </a:t>
            </a:r>
          </a:p>
        </p:txBody>
      </p:sp>
    </p:spTree>
    <p:extLst>
      <p:ext uri="{BB962C8B-B14F-4D97-AF65-F5344CB8AC3E}">
        <p14:creationId xmlns:p14="http://schemas.microsoft.com/office/powerpoint/2010/main" val="1113583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D7CBD0EA-D882-4909-A8A9-2F8A784E4156}" type="slidenum">
              <a:rPr lang="en-US" smtClean="0">
                <a:latin typeface="Arial" charset="0"/>
              </a:rPr>
              <a:pPr eaLnBrk="1" hangingPunct="1"/>
              <a:t>19</a:t>
            </a:fld>
            <a:endParaRPr 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 RDA Toolkit is also available in Cataloger’s Desktop (desktop.loc.gov)</a:t>
            </a:r>
          </a:p>
          <a:p>
            <a:pPr marL="171450" indent="-171450" eaLnBrk="1" hangingPunct="1">
              <a:buFont typeface="Arial" pitchFamily="34" charset="0"/>
              <a:buChar char="•"/>
            </a:pPr>
            <a:r>
              <a:rPr lang="en-US" dirty="0" smtClean="0">
                <a:latin typeface="Calibri" pitchFamily="34" charset="0"/>
              </a:rPr>
              <a:t>Can also</a:t>
            </a:r>
            <a:r>
              <a:rPr lang="en-US" baseline="0" dirty="0" smtClean="0">
                <a:latin typeface="Calibri" pitchFamily="34" charset="0"/>
              </a:rPr>
              <a:t> get to it from the main page of TPOT</a:t>
            </a:r>
            <a:endParaRPr lang="en-US" dirty="0" smtClean="0">
              <a:latin typeface="Calibri" pitchFamily="34" charset="0"/>
            </a:endParaRPr>
          </a:p>
        </p:txBody>
      </p:sp>
    </p:spTree>
    <p:extLst>
      <p:ext uri="{BB962C8B-B14F-4D97-AF65-F5344CB8AC3E}">
        <p14:creationId xmlns:p14="http://schemas.microsoft.com/office/powerpoint/2010/main" val="208517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A30ACBA1-660F-427E-9F3D-499AB46C260D}" type="slidenum">
              <a:rPr lang="en-US" smtClean="0">
                <a:latin typeface="Arial" charset="0"/>
              </a:rPr>
              <a:pPr eaLnBrk="1" hangingPunct="1"/>
              <a:t>20</a:t>
            </a:fld>
            <a:endParaRPr lang="en-US" smtClean="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 RDA Toolkit has its own Help page, which will guide you through creating profiles and navigation. And much </a:t>
            </a:r>
            <a:r>
              <a:rPr lang="en-US" dirty="0" err="1" smtClean="0">
                <a:latin typeface="Calibri" pitchFamily="34" charset="0"/>
              </a:rPr>
              <a:t>much</a:t>
            </a:r>
            <a:r>
              <a:rPr lang="en-US" dirty="0" smtClean="0">
                <a:latin typeface="Calibri" pitchFamily="34" charset="0"/>
              </a:rPr>
              <a:t> more. </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Remember, this module of NACO RDA training does not go into the details of where to find instructions that you need to work with authority headings– that will come when you work take the modules on RDA organization.   </a:t>
            </a:r>
          </a:p>
          <a:p>
            <a:pPr eaLnBrk="1" hangingPunct="1"/>
            <a:endParaRPr lang="en-US" dirty="0" smtClean="0">
              <a:latin typeface="Calibri" pitchFamily="34" charset="0"/>
            </a:endParaRPr>
          </a:p>
        </p:txBody>
      </p:sp>
    </p:spTree>
    <p:extLst>
      <p:ext uri="{BB962C8B-B14F-4D97-AF65-F5344CB8AC3E}">
        <p14:creationId xmlns:p14="http://schemas.microsoft.com/office/powerpoint/2010/main" val="3455604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23DDEE9B-3DB9-4D60-AC70-66CF66C22885}" type="slidenum">
              <a:rPr lang="en-US" smtClean="0">
                <a:latin typeface="Arial" charset="0"/>
              </a:rPr>
              <a:pPr eaLnBrk="1" hangingPunct="1"/>
              <a:t>21</a:t>
            </a:fld>
            <a:endParaRPr lang="en-US"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 Catalogers Learning Workshop webpage has an RDA Toolkit guide, too– this guide is very user-friendly and can easily be printed out to keep at your work station as a resource.   </a:t>
            </a:r>
          </a:p>
          <a:p>
            <a:pPr eaLnBrk="1" hangingPunct="1"/>
            <a:endParaRPr lang="en-US" dirty="0" smtClean="0">
              <a:latin typeface="Calibri" pitchFamily="34" charset="0"/>
            </a:endParaRPr>
          </a:p>
        </p:txBody>
      </p:sp>
    </p:spTree>
    <p:extLst>
      <p:ext uri="{BB962C8B-B14F-4D97-AF65-F5344CB8AC3E}">
        <p14:creationId xmlns:p14="http://schemas.microsoft.com/office/powerpoint/2010/main" val="117922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A22532E6-09BF-4910-9C9D-813A2073071B}" type="slidenum">
              <a:rPr lang="en-US" smtClean="0">
                <a:latin typeface="Arial" charset="0"/>
              </a:rPr>
              <a:pPr eaLnBrk="1" hangingPunct="1"/>
              <a:t>22</a:t>
            </a:fld>
            <a:endParaRPr lang="en-US" smtClean="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 LC-PCC PS’s are the local policy guidelines that PCC catalogers use for applying RDA. They correspond to the LCRI’s that you used with AACR2.</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LC-PCC</a:t>
            </a:r>
            <a:r>
              <a:rPr lang="en-US" baseline="0" dirty="0" smtClean="0">
                <a:latin typeface="Calibri" pitchFamily="34" charset="0"/>
              </a:rPr>
              <a:t> </a:t>
            </a:r>
            <a:r>
              <a:rPr lang="en-US" dirty="0" smtClean="0">
                <a:latin typeface="Calibri" pitchFamily="34" charset="0"/>
              </a:rPr>
              <a:t>PS’s are in the RDA Toolkit, so you do not need to go beyond this resource to find them.</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An interesting note, there are many fewer LC-PCC PS’s than there were LCRI’s– this is intentional, to make cataloging less rule-bound, and to leave more decisions to cataloger judgment.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However, this is an important point– the LC-PCC PS’s are currently in flux as LC and the rest of PCC hammer out what they should be.</a:t>
            </a:r>
            <a:r>
              <a:rPr lang="en-US" baseline="0" dirty="0" smtClean="0">
                <a:latin typeface="Calibri" pitchFamily="34" charset="0"/>
              </a:rPr>
              <a:t> In some cases you’ll see text like “LC catalogers do this – larger PCC practice still being decided”</a:t>
            </a:r>
            <a:endParaRPr lang="en-US" dirty="0" smtClean="0">
              <a:latin typeface="Calibri" pitchFamily="34" charset="0"/>
            </a:endParaRPr>
          </a:p>
        </p:txBody>
      </p:sp>
    </p:spTree>
    <p:extLst>
      <p:ext uri="{BB962C8B-B14F-4D97-AF65-F5344CB8AC3E}">
        <p14:creationId xmlns:p14="http://schemas.microsoft.com/office/powerpoint/2010/main" val="279509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FDA6CDD-7B9C-4415-AEFC-F325F75EC396}" type="slidenum">
              <a:rPr lang="en-US" smtClean="0">
                <a:latin typeface="Arial" charset="0"/>
              </a:rPr>
              <a:pPr eaLnBrk="1" hangingPunct="1"/>
              <a:t>4</a:t>
            </a:fld>
            <a:endParaRPr lang="en-U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smtClean="0">
              <a:latin typeface="Calibri" pitchFamily="34" charset="0"/>
            </a:endParaRPr>
          </a:p>
        </p:txBody>
      </p:sp>
    </p:spTree>
    <p:extLst>
      <p:ext uri="{BB962C8B-B14F-4D97-AF65-F5344CB8AC3E}">
        <p14:creationId xmlns:p14="http://schemas.microsoft.com/office/powerpoint/2010/main" val="393226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508CCCD4-0AAF-49C1-AE76-3346EC9282BE}" type="slidenum">
              <a:rPr lang="en-US" smtClean="0">
                <a:latin typeface="Arial" charset="0"/>
              </a:rPr>
              <a:pPr eaLnBrk="1" hangingPunct="1"/>
              <a:t>23</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dirty="0" smtClean="0">
                <a:latin typeface="Calibri" pitchFamily="34" charset="0"/>
              </a:rPr>
              <a:t>The LC-PCC PS’s are also available in Catalogers Desktop.</a:t>
            </a:r>
          </a:p>
        </p:txBody>
      </p:sp>
    </p:spTree>
    <p:extLst>
      <p:ext uri="{BB962C8B-B14F-4D97-AF65-F5344CB8AC3E}">
        <p14:creationId xmlns:p14="http://schemas.microsoft.com/office/powerpoint/2010/main" val="1417138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9A948739-4F61-4CBA-8736-967615831369}" type="slidenum">
              <a:rPr lang="en-US" smtClean="0">
                <a:latin typeface="Arial" charset="0"/>
              </a:rPr>
              <a:pPr eaLnBrk="1" hangingPunct="1"/>
              <a:t>24</a:t>
            </a:fld>
            <a:endParaRPr lang="en-US"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Just as with AACR2, you need to use the MARC 21 Authority Format as the start for NACO RDA policy on MARC coding, etc.</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And just as with AACR2, you will also need to go to the LC/PCC Guidelines and to DCM Z1 for further clarification on what you find in the MARC 21 Authority Format. So this is nothing new.</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MARC 21 Authority Format is in Catalogers Desktop, and there still are links to the LC/PCC Guidelines and to DCM Z1.</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However, again, please be aware that the LC/PCC Guidelines and DCM Z1 will be undergoing updates as RDA implementation and related activities dictate.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You need to be vigilant in checking for the latest documentation. </a:t>
            </a:r>
          </a:p>
        </p:txBody>
      </p:sp>
    </p:spTree>
    <p:extLst>
      <p:ext uri="{BB962C8B-B14F-4D97-AF65-F5344CB8AC3E}">
        <p14:creationId xmlns:p14="http://schemas.microsoft.com/office/powerpoint/2010/main" val="819551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712B9575-4A27-4849-96E3-252C87E44785}" type="slidenum">
              <a:rPr lang="en-US" smtClean="0">
                <a:latin typeface="Arial" charset="0"/>
              </a:rPr>
              <a:pPr eaLnBrk="1" hangingPunct="1"/>
              <a:t>25</a:t>
            </a:fld>
            <a:endParaRPr 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Another source for MARC 21 Authority Format data– but no links to NACO rules, so not the preferred mode of access. </a:t>
            </a:r>
          </a:p>
          <a:p>
            <a:pPr eaLnBrk="1" hangingPunct="1"/>
            <a:endParaRPr lang="en-US" dirty="0" smtClean="0">
              <a:latin typeface="Calibri" pitchFamily="34" charset="0"/>
            </a:endParaRPr>
          </a:p>
        </p:txBody>
      </p:sp>
    </p:spTree>
    <p:extLst>
      <p:ext uri="{BB962C8B-B14F-4D97-AF65-F5344CB8AC3E}">
        <p14:creationId xmlns:p14="http://schemas.microsoft.com/office/powerpoint/2010/main" val="4195927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75B1CA54-2C3E-4FC5-B606-A35BF854DEC3}" type="slidenum">
              <a:rPr lang="en-US" smtClean="0">
                <a:latin typeface="Arial" charset="0"/>
              </a:rPr>
              <a:pPr eaLnBrk="1" hangingPunct="1"/>
              <a:t>26</a:t>
            </a:fld>
            <a:endParaRPr 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We continue to use the Descriptive Cataloging Manual Z1 and the LC Guidelines, just as we did for AACR2 NACO cataloging.</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DCM Z1 and the LC Guidelines are not available in the RDA Toolkit, but they are available on Catalogers Desktop, the preferred mode of access.</a:t>
            </a:r>
          </a:p>
        </p:txBody>
      </p:sp>
    </p:spTree>
    <p:extLst>
      <p:ext uri="{BB962C8B-B14F-4D97-AF65-F5344CB8AC3E}">
        <p14:creationId xmlns:p14="http://schemas.microsoft.com/office/powerpoint/2010/main" val="2517200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90F4D421-710C-4E08-8995-EFCE7EEA60F5}" type="slidenum">
              <a:rPr lang="en-US" smtClean="0">
                <a:latin typeface="Arial" charset="0"/>
              </a:rPr>
              <a:pPr eaLnBrk="1" hangingPunct="1"/>
              <a:t>27</a:t>
            </a:fld>
            <a:endParaRPr lang="en-US" smtClean="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Even the PCC website is in flux! </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new site was released in April 2012.</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Because of the period of transition to RDA and the large amount of changes that will be taking place in the PCC community, you must consult the PCC site and the PSD site to keep abreast of the latest news and documentation.</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Some NACO documentation that you traditionally would find on the PCC web site still is there– the NACO Normalization Guidelines, for example, and the NACO FAQs. These are on the next slide.</a:t>
            </a:r>
          </a:p>
          <a:p>
            <a:pPr eaLnBrk="1" hangingPunct="1"/>
            <a:endParaRPr lang="en-US" dirty="0" smtClean="0">
              <a:latin typeface="Calibri" pitchFamily="34" charset="0"/>
            </a:endParaRPr>
          </a:p>
        </p:txBody>
      </p:sp>
    </p:spTree>
    <p:extLst>
      <p:ext uri="{BB962C8B-B14F-4D97-AF65-F5344CB8AC3E}">
        <p14:creationId xmlns:p14="http://schemas.microsoft.com/office/powerpoint/2010/main" val="1448312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83CF67F9-C11C-4EAC-A8A3-5A2F3A735169}" type="slidenum">
              <a:rPr lang="en-US" smtClean="0">
                <a:latin typeface="Arial" charset="0"/>
              </a:rPr>
              <a:pPr eaLnBrk="1" hangingPunct="1"/>
              <a:t>28</a:t>
            </a:fld>
            <a:endParaRPr lang="en-US" smtClean="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Here are the NACO Normalization Guidelines and the NACO FAQs.</a:t>
            </a:r>
          </a:p>
        </p:txBody>
      </p:sp>
    </p:spTree>
    <p:extLst>
      <p:ext uri="{BB962C8B-B14F-4D97-AF65-F5344CB8AC3E}">
        <p14:creationId xmlns:p14="http://schemas.microsoft.com/office/powerpoint/2010/main" val="2675607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E927BD50-5E07-4EDC-A4C9-5DC356A0399D}" type="slidenum">
              <a:rPr lang="en-US" smtClean="0">
                <a:latin typeface="Arial" charset="0"/>
              </a:rPr>
              <a:pPr eaLnBrk="1" hangingPunct="1"/>
              <a:t>29</a:t>
            </a:fld>
            <a:endParaRPr lang="en-US"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And here is the PSD (Policy and Standards) website.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One piece of NACO documentation that you will find here is the ALA-LC Romanization Tables, but there also is a wealth of PCC policy news, white papers on various topics of interest to NACO, and news on subject-related issued that affect NACO work. </a:t>
            </a:r>
          </a:p>
        </p:txBody>
      </p:sp>
    </p:spTree>
    <p:extLst>
      <p:ext uri="{BB962C8B-B14F-4D97-AF65-F5344CB8AC3E}">
        <p14:creationId xmlns:p14="http://schemas.microsoft.com/office/powerpoint/2010/main" val="65716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eaLnBrk="1" hangingPunct="1"/>
            <a:fld id="{FE234A88-4746-43AE-A2F0-044A4D284255}" type="slidenum">
              <a:rPr lang="en-US" smtClean="0">
                <a:latin typeface="Arial" charset="0"/>
              </a:rPr>
              <a:pPr eaLnBrk="1" hangingPunct="1"/>
              <a:t>30</a:t>
            </a:fld>
            <a:endParaRPr lang="en-US"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RDA NACO documentation is in the same locations as AACR2 NACO documentation, so you do not necessarily need to learn about new sources to find documentation, but of course, the documentation itself will be different.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Also, because RDA is a new cataloging code and is evolving, RDA NACO documentation is not as stable as AACR2 NACO documentation.</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That means that you must stay current– things are in flux and will continue that way for a while. So flexibility is essential.</a:t>
            </a:r>
          </a:p>
          <a:p>
            <a:pPr eaLnBrk="1" hangingPunct="1"/>
            <a:r>
              <a:rPr lang="en-US" b="1" dirty="0" smtClean="0">
                <a:solidFill>
                  <a:schemeClr val="tx2"/>
                </a:solidFill>
              </a:rPr>
              <a:t/>
            </a:r>
            <a:br>
              <a:rPr lang="en-US" b="1" dirty="0" smtClean="0">
                <a:solidFill>
                  <a:schemeClr val="tx2"/>
                </a:solidFill>
              </a:rPr>
            </a:br>
            <a:r>
              <a:rPr lang="en-US" sz="800" b="1" dirty="0" smtClean="0">
                <a:solidFill>
                  <a:schemeClr val="tx2"/>
                </a:solidFill>
              </a:rPr>
              <a:t/>
            </a:r>
            <a:br>
              <a:rPr lang="en-US" sz="800" b="1" dirty="0" smtClean="0">
                <a:solidFill>
                  <a:schemeClr val="tx2"/>
                </a:solidFill>
              </a:rPr>
            </a:br>
            <a:endParaRPr lang="en-US" b="1" dirty="0" smtClean="0">
              <a:latin typeface="Calibri" pitchFamily="34" charset="0"/>
            </a:endParaRPr>
          </a:p>
          <a:p>
            <a:pPr eaLnBrk="1" hangingPunct="1"/>
            <a:endParaRPr lang="en-US" b="1" dirty="0" smtClean="0">
              <a:latin typeface="Calibri" pitchFamily="34" charset="0"/>
            </a:endParaRPr>
          </a:p>
        </p:txBody>
      </p:sp>
    </p:spTree>
    <p:extLst>
      <p:ext uri="{BB962C8B-B14F-4D97-AF65-F5344CB8AC3E}">
        <p14:creationId xmlns:p14="http://schemas.microsoft.com/office/powerpoint/2010/main" val="157216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Terms</a:t>
            </a:r>
            <a:r>
              <a:rPr lang="en-US" baseline="0" dirty="0" smtClean="0">
                <a:latin typeface="Calibri" pitchFamily="34" charset="0"/>
              </a:rPr>
              <a:t> of relationship are now integral parts of the name, not additions, so they go before any additions</a:t>
            </a:r>
            <a:endParaRPr lang="en-US" dirty="0" smtClean="0">
              <a:latin typeface="Calibri" pitchFamily="34" charset="0"/>
            </a:endParaRPr>
          </a:p>
        </p:txBody>
      </p:sp>
      <p:sp>
        <p:nvSpPr>
          <p:cNvPr id="61444"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F2735552-A2F0-4C45-9B4A-E7C9DB6693FB}" type="slidenum">
              <a:rPr lang="en-US" sz="1300">
                <a:latin typeface="Arial" charset="0"/>
              </a:rPr>
              <a:pPr algn="r" eaLnBrk="1" hangingPunct="1">
                <a:buClrTx/>
              </a:pPr>
              <a:t>35</a:t>
            </a:fld>
            <a:endParaRPr lang="en-US" sz="1300">
              <a:latin typeface="Arial" charset="0"/>
            </a:endParaRPr>
          </a:p>
        </p:txBody>
      </p:sp>
    </p:spTree>
    <p:extLst>
      <p:ext uri="{BB962C8B-B14F-4D97-AF65-F5344CB8AC3E}">
        <p14:creationId xmlns:p14="http://schemas.microsoft.com/office/powerpoint/2010/main" val="2853673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Please note that all the relationships expressed in App. K are available for use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a:t>
            </a:r>
            <a:r>
              <a:rPr lang="en-US" dirty="0" err="1" smtClean="0">
                <a:latin typeface="Calibri" pitchFamily="34" charset="0"/>
              </a:rPr>
              <a:t>i</a:t>
            </a:r>
            <a:r>
              <a:rPr lang="en-US" dirty="0" smtClean="0">
                <a:latin typeface="Calibri" pitchFamily="34" charset="0"/>
              </a:rPr>
              <a:t> must be used with $w r. Otherwise the MARC coding will not be happy.</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Please note, these fields are not required to be reciprocal. All relationships are reciprocal– it is just that we are not requiring that the relationship be expressed in both the records– i.e., we do not have to have a reciprocal 5XX in the “other” record. That is a policy issue, not the nature of a relationship. </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NOTE: the $4 is the coded form of what is written out in $</a:t>
            </a:r>
            <a:r>
              <a:rPr lang="en-US" dirty="0" err="1" smtClean="0">
                <a:latin typeface="Calibri" pitchFamily="34" charset="0"/>
              </a:rPr>
              <a:t>i</a:t>
            </a:r>
            <a:r>
              <a:rPr lang="en-US" dirty="0" smtClean="0">
                <a:latin typeface="Calibri" pitchFamily="34" charset="0"/>
              </a:rPr>
              <a:t>. We won’t be using $4.</a:t>
            </a:r>
          </a:p>
        </p:txBody>
      </p:sp>
      <p:sp>
        <p:nvSpPr>
          <p:cNvPr id="62468"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BC37C693-74D4-4297-9739-EB4E4855FED0}" type="slidenum">
              <a:rPr lang="en-US" sz="1300">
                <a:latin typeface="Arial" charset="0"/>
              </a:rPr>
              <a:pPr algn="r" eaLnBrk="1" hangingPunct="1">
                <a:buClrTx/>
              </a:pPr>
              <a:t>36</a:t>
            </a:fld>
            <a:endParaRPr lang="en-US" sz="1300">
              <a:latin typeface="Arial" charset="0"/>
            </a:endParaRPr>
          </a:p>
        </p:txBody>
      </p:sp>
    </p:spTree>
    <p:extLst>
      <p:ext uri="{BB962C8B-B14F-4D97-AF65-F5344CB8AC3E}">
        <p14:creationId xmlns:p14="http://schemas.microsoft.com/office/powerpoint/2010/main" val="39325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6A790CD-BACE-4AF0-8D7F-B1AD365A7CFF}" type="slidenum">
              <a:rPr lang="en-US" smtClean="0">
                <a:latin typeface="Arial" charset="0"/>
              </a:rPr>
              <a:pPr eaLnBrk="1" hangingPunct="1"/>
              <a:t>5</a:t>
            </a:fld>
            <a:endParaRPr lang="en-US" smtClean="0">
              <a:latin typeface="Arial" charset="0"/>
            </a:endParaRPr>
          </a:p>
        </p:txBody>
      </p:sp>
      <p:sp>
        <p:nvSpPr>
          <p:cNvPr id="19459" name="Rectangle 13"/>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58850" eaLnBrk="0" hangingPunct="0">
              <a:defRPr>
                <a:solidFill>
                  <a:schemeClr val="tx1"/>
                </a:solidFill>
                <a:latin typeface="Verdana" pitchFamily="34" charset="0"/>
                <a:cs typeface="Arial" charset="0"/>
              </a:defRPr>
            </a:lvl1pPr>
            <a:lvl2pPr marL="742950" indent="-285750" defTabSz="958850" eaLnBrk="0" hangingPunct="0">
              <a:defRPr>
                <a:solidFill>
                  <a:schemeClr val="tx1"/>
                </a:solidFill>
                <a:latin typeface="Verdana" pitchFamily="34" charset="0"/>
                <a:cs typeface="Arial" charset="0"/>
              </a:defRPr>
            </a:lvl2pPr>
            <a:lvl3pPr marL="1143000" indent="-228600" defTabSz="958850" eaLnBrk="0" hangingPunct="0">
              <a:defRPr>
                <a:solidFill>
                  <a:schemeClr val="tx1"/>
                </a:solidFill>
                <a:latin typeface="Verdana" pitchFamily="34" charset="0"/>
                <a:cs typeface="Arial" charset="0"/>
              </a:defRPr>
            </a:lvl3pPr>
            <a:lvl4pPr marL="1600200" indent="-228600" defTabSz="958850" eaLnBrk="0" hangingPunct="0">
              <a:defRPr>
                <a:solidFill>
                  <a:schemeClr val="tx1"/>
                </a:solidFill>
                <a:latin typeface="Verdana" pitchFamily="34" charset="0"/>
                <a:cs typeface="Arial" charset="0"/>
              </a:defRPr>
            </a:lvl4pPr>
            <a:lvl5pPr marL="2057400" indent="-228600" defTabSz="958850" eaLnBrk="0" hangingPunct="0">
              <a:defRPr>
                <a:solidFill>
                  <a:schemeClr val="tx1"/>
                </a:solidFill>
                <a:latin typeface="Verdana" pitchFamily="34" charset="0"/>
                <a:cs typeface="Arial" charset="0"/>
              </a:defRPr>
            </a:lvl5pPr>
            <a:lvl6pPr marL="2514600" indent="-228600" defTabSz="958850" eaLnBrk="0" fontAlgn="base" hangingPunct="0">
              <a:spcBef>
                <a:spcPct val="0"/>
              </a:spcBef>
              <a:spcAft>
                <a:spcPct val="0"/>
              </a:spcAft>
              <a:defRPr>
                <a:solidFill>
                  <a:schemeClr val="tx1"/>
                </a:solidFill>
                <a:latin typeface="Verdana" pitchFamily="34" charset="0"/>
                <a:cs typeface="Arial" charset="0"/>
              </a:defRPr>
            </a:lvl6pPr>
            <a:lvl7pPr marL="2971800" indent="-228600" defTabSz="958850" eaLnBrk="0" fontAlgn="base" hangingPunct="0">
              <a:spcBef>
                <a:spcPct val="0"/>
              </a:spcBef>
              <a:spcAft>
                <a:spcPct val="0"/>
              </a:spcAft>
              <a:defRPr>
                <a:solidFill>
                  <a:schemeClr val="tx1"/>
                </a:solidFill>
                <a:latin typeface="Verdana" pitchFamily="34" charset="0"/>
                <a:cs typeface="Arial" charset="0"/>
              </a:defRPr>
            </a:lvl7pPr>
            <a:lvl8pPr marL="3429000" indent="-228600" defTabSz="958850" eaLnBrk="0" fontAlgn="base" hangingPunct="0">
              <a:spcBef>
                <a:spcPct val="0"/>
              </a:spcBef>
              <a:spcAft>
                <a:spcPct val="0"/>
              </a:spcAft>
              <a:defRPr>
                <a:solidFill>
                  <a:schemeClr val="tx1"/>
                </a:solidFill>
                <a:latin typeface="Verdana" pitchFamily="34" charset="0"/>
                <a:cs typeface="Arial" charset="0"/>
              </a:defRPr>
            </a:lvl8pPr>
            <a:lvl9pPr marL="3886200" indent="-228600" defTabSz="95885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78FD854D-B781-4C8F-B799-3AA6F75BAF4F}" type="slidenum">
              <a:rPr lang="en-US" sz="1300">
                <a:latin typeface="Arial" charset="0"/>
              </a:rPr>
              <a:pPr algn="r" eaLnBrk="1" hangingPunct="1"/>
              <a:t>5</a:t>
            </a:fld>
            <a:endParaRPr lang="en-US" sz="1300">
              <a:latin typeface="Arial" charset="0"/>
            </a:endParaRPr>
          </a:p>
        </p:txBody>
      </p:sp>
      <p:sp>
        <p:nvSpPr>
          <p:cNvPr id="19460" name="Rectangle 2"/>
          <p:cNvSpPr>
            <a:spLocks noGrp="1" noRot="1" noChangeAspect="1" noChangeArrowheads="1" noTextEdit="1"/>
          </p:cNvSpPr>
          <p:nvPr>
            <p:ph type="sldImg"/>
          </p:nvPr>
        </p:nvSpPr>
        <p:spPr>
          <a:xfrm>
            <a:off x="2232025" y="720725"/>
            <a:ext cx="2878138" cy="2159000"/>
          </a:xfrm>
          <a:ln/>
        </p:spPr>
      </p:sp>
      <p:sp>
        <p:nvSpPr>
          <p:cNvPr id="19461" name="Rectangle 3"/>
          <p:cNvSpPr>
            <a:spLocks noGrp="1" noChangeArrowheads="1"/>
          </p:cNvSpPr>
          <p:nvPr>
            <p:ph type="body" idx="1"/>
          </p:nvPr>
        </p:nvSpPr>
        <p:spPr>
          <a:xfrm>
            <a:off x="487363" y="3200400"/>
            <a:ext cx="6340475" cy="6024563"/>
          </a:xfrm>
          <a:noFill/>
        </p:spPr>
        <p:txBody>
          <a:bodyPr lIns="96644" tIns="48322" rIns="96644" bIns="48322"/>
          <a:lstStyle/>
          <a:p>
            <a:pPr marL="171450" indent="-171450" eaLnBrk="1" hangingPunct="1">
              <a:spcBef>
                <a:spcPct val="0"/>
              </a:spcBef>
              <a:buFont typeface="Arial" pitchFamily="34" charset="0"/>
              <a:buChar char="•"/>
            </a:pPr>
            <a:r>
              <a:rPr lang="en-US" dirty="0" smtClean="0">
                <a:latin typeface="Calibri" pitchFamily="34" charset="0"/>
              </a:rPr>
              <a:t>These four entities in Group 1 are the product of intellectual and/or artistic endeavor – the content and the packages that contain that content – all of the bibliographic resources that we want to make available to our users – the things libraries collect or provide access to. </a:t>
            </a:r>
            <a:r>
              <a:rPr lang="en-US" dirty="0" smtClean="0">
                <a:latin typeface="Calibri" pitchFamily="34" charset="0"/>
                <a:ea typeface="MS PGothic" pitchFamily="34" charset="-128"/>
              </a:rPr>
              <a:t>The model calls these work, expression, manifestation, and item.</a:t>
            </a:r>
            <a:r>
              <a:rPr lang="en-US" dirty="0" smtClean="0">
                <a:latin typeface="Calibri" pitchFamily="34" charset="0"/>
              </a:rPr>
              <a:t> The entities form a hierarchy with work at the top of the model so it may help to see them in a diagram as here.</a:t>
            </a:r>
            <a:br>
              <a:rPr lang="en-US" dirty="0" smtClean="0">
                <a:latin typeface="Calibri" pitchFamily="34" charset="0"/>
              </a:rPr>
            </a:br>
            <a:endParaRPr lang="en-US" dirty="0" smtClean="0">
              <a:latin typeface="Calibri" pitchFamily="34" charset="0"/>
            </a:endParaRPr>
          </a:p>
          <a:p>
            <a:pPr marL="171450" indent="-171450" eaLnBrk="1" hangingPunct="1">
              <a:spcBef>
                <a:spcPct val="0"/>
              </a:spcBef>
              <a:buFont typeface="Arial" pitchFamily="34" charset="0"/>
              <a:buChar char="•"/>
            </a:pPr>
            <a:r>
              <a:rPr lang="en-US" dirty="0" smtClean="0">
                <a:latin typeface="Calibri" pitchFamily="34" charset="0"/>
              </a:rPr>
              <a:t>This diagram begins to show how the Group 1 entities are related to each other.</a:t>
            </a:r>
            <a:br>
              <a:rPr lang="en-US" dirty="0" smtClean="0">
                <a:latin typeface="Calibri" pitchFamily="34" charset="0"/>
              </a:rPr>
            </a:br>
            <a:endParaRPr lang="en-US" dirty="0" smtClean="0">
              <a:latin typeface="Calibri" pitchFamily="34" charset="0"/>
            </a:endParaRPr>
          </a:p>
          <a:p>
            <a:pPr marL="171450" indent="-171450" eaLnBrk="1" hangingPunct="1">
              <a:spcBef>
                <a:spcPct val="0"/>
              </a:spcBef>
              <a:buFont typeface="Arial" pitchFamily="34" charset="0"/>
              <a:buChar char="•"/>
            </a:pPr>
            <a:r>
              <a:rPr lang="en-US" dirty="0" smtClean="0">
                <a:latin typeface="Calibri" pitchFamily="34" charset="0"/>
              </a:rPr>
              <a:t>When we create a bibliographic record, most of it relates to the manifestation, but we are “cataloging” the whole package when we add access points and create authority records.</a:t>
            </a:r>
            <a:endParaRPr lang="en-US" dirty="0" smtClean="0"/>
          </a:p>
        </p:txBody>
      </p:sp>
    </p:spTree>
    <p:extLst>
      <p:ext uri="{BB962C8B-B14F-4D97-AF65-F5344CB8AC3E}">
        <p14:creationId xmlns:p14="http://schemas.microsoft.com/office/powerpoint/2010/main" val="2239355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pPr eaLnBrk="1" hangingPunct="1"/>
            <a:r>
              <a:rPr lang="en-US" smtClean="0">
                <a:latin typeface="Calibri" pitchFamily="34" charset="0"/>
              </a:rPr>
              <a:t>Example of reciprocal relationship designators</a:t>
            </a:r>
          </a:p>
        </p:txBody>
      </p:sp>
    </p:spTree>
    <p:extLst>
      <p:ext uri="{BB962C8B-B14F-4D97-AF65-F5344CB8AC3E}">
        <p14:creationId xmlns:p14="http://schemas.microsoft.com/office/powerpoint/2010/main" val="1132525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Note that these relationship designators are not always reciprocal (nor should they be—use judgment)</a:t>
            </a:r>
          </a:p>
        </p:txBody>
      </p:sp>
    </p:spTree>
    <p:extLst>
      <p:ext uri="{BB962C8B-B14F-4D97-AF65-F5344CB8AC3E}">
        <p14:creationId xmlns:p14="http://schemas.microsoft.com/office/powerpoint/2010/main" val="883405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 667 has always been a workhorse field, which hasn’t changed. Watch for it carefully, as it will continue to be an all-purpose workhorse field that will inform you of important things.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Text of note reads, “THIS 1XX FIELD CANNOT BE USED UNDER RDA UNTIL THIS RECORD HAS BEEN REVIEWED AND/OR UPDATED.”</a:t>
            </a:r>
          </a:p>
        </p:txBody>
      </p:sp>
      <p:sp>
        <p:nvSpPr>
          <p:cNvPr id="65540"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84457908-8FC1-481D-95D6-1EB06F798DB0}" type="slidenum">
              <a:rPr lang="en-US" sz="1300">
                <a:latin typeface="Arial" charset="0"/>
              </a:rPr>
              <a:pPr algn="r" eaLnBrk="1" hangingPunct="1">
                <a:buClrTx/>
              </a:pPr>
              <a:t>39</a:t>
            </a:fld>
            <a:endParaRPr lang="en-US" sz="1300">
              <a:latin typeface="Arial" charset="0"/>
            </a:endParaRPr>
          </a:p>
        </p:txBody>
      </p:sp>
    </p:spTree>
    <p:extLst>
      <p:ext uri="{BB962C8B-B14F-4D97-AF65-F5344CB8AC3E}">
        <p14:creationId xmlns:p14="http://schemas.microsoft.com/office/powerpoint/2010/main" val="3113781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 678 field, defined in the MARC 21 Authority Format as “Biographical or Historical Data” is an old field that is coming back to life.</a:t>
            </a:r>
          </a:p>
        </p:txBody>
      </p:sp>
      <p:sp>
        <p:nvSpPr>
          <p:cNvPr id="66564"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74956CF9-6CDB-434C-814E-DC03D42143C7}" type="slidenum">
              <a:rPr lang="en-US" sz="1300">
                <a:latin typeface="Arial" charset="0"/>
              </a:rPr>
              <a:pPr algn="r" eaLnBrk="1" hangingPunct="1">
                <a:buClrTx/>
              </a:pPr>
              <a:t>40</a:t>
            </a:fld>
            <a:endParaRPr lang="en-US" sz="1300">
              <a:latin typeface="Arial" charset="0"/>
            </a:endParaRPr>
          </a:p>
        </p:txBody>
      </p:sp>
    </p:spTree>
    <p:extLst>
      <p:ext uri="{BB962C8B-B14F-4D97-AF65-F5344CB8AC3E}">
        <p14:creationId xmlns:p14="http://schemas.microsoft.com/office/powerpoint/2010/main" val="3711040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These are not dependent on or specific to a cataloging code. You can add them to any already created AACR2 record, not just RDA records.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As long as the 008/10 &amp; 040 $e </a:t>
            </a:r>
            <a:r>
              <a:rPr lang="en-US" dirty="0" err="1" smtClean="0">
                <a:latin typeface="Calibri" pitchFamily="34" charset="0"/>
              </a:rPr>
              <a:t>rda</a:t>
            </a:r>
            <a:r>
              <a:rPr lang="en-US" dirty="0" smtClean="0">
                <a:latin typeface="Calibri" pitchFamily="34" charset="0"/>
              </a:rPr>
              <a:t> fields are in and the 1XX is formulated according to RDA, you could use none of these fields and still have an RDA authority record.</a:t>
            </a:r>
          </a:p>
        </p:txBody>
      </p:sp>
      <p:sp>
        <p:nvSpPr>
          <p:cNvPr id="67588"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921E6319-2156-456F-A1B2-3F7FAB12F9AD}" type="slidenum">
              <a:rPr lang="en-US" sz="1300">
                <a:latin typeface="Arial" charset="0"/>
              </a:rPr>
              <a:pPr algn="r" eaLnBrk="1" hangingPunct="1">
                <a:buClrTx/>
              </a:pPr>
              <a:t>41</a:t>
            </a:fld>
            <a:endParaRPr lang="en-US" sz="1300">
              <a:latin typeface="Arial" charset="0"/>
            </a:endParaRPr>
          </a:p>
        </p:txBody>
      </p:sp>
    </p:spTree>
    <p:extLst>
      <p:ext uri="{BB962C8B-B14F-4D97-AF65-F5344CB8AC3E}">
        <p14:creationId xmlns:p14="http://schemas.microsoft.com/office/powerpoint/2010/main" val="3285400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924B3CD5-9046-431B-9152-4A940CE430F1}" type="slidenum">
              <a:rPr lang="en-US" sz="1300">
                <a:latin typeface="Arial" charset="0"/>
              </a:rPr>
              <a:pPr algn="r" eaLnBrk="1" hangingPunct="1">
                <a:buClrTx/>
              </a:pPr>
              <a:t>42</a:t>
            </a:fld>
            <a:endParaRPr lang="en-US" sz="13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We’ll be going over each fields in a bit more detail next.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However, there is a change which I want you all to note; the 368 field can also be used for persons. This</a:t>
            </a:r>
            <a:r>
              <a:rPr lang="en-US" baseline="0" dirty="0" smtClean="0">
                <a:latin typeface="Calibri" pitchFamily="34" charset="0"/>
              </a:rPr>
              <a:t> is where you record “Saint” “Spirit” or royal/noble/religious titles for a person.</a:t>
            </a:r>
            <a:endParaRPr lang="en-US" dirty="0" smtClean="0">
              <a:latin typeface="Calibri" pitchFamily="34" charset="0"/>
            </a:endParaRPr>
          </a:p>
        </p:txBody>
      </p:sp>
    </p:spTree>
    <p:extLst>
      <p:ext uri="{BB962C8B-B14F-4D97-AF65-F5344CB8AC3E}">
        <p14:creationId xmlns:p14="http://schemas.microsoft.com/office/powerpoint/2010/main" val="3512907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Good to note that this is the only one that does NOT define $a or $b subfields.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$f &amp; $g are used for persons (though s/t can be used for activity dates)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$k &amp; $l are used for works and expressions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$s &amp; $t are used for corporate bodies, including conferences</a:t>
            </a:r>
          </a:p>
        </p:txBody>
      </p:sp>
      <p:sp>
        <p:nvSpPr>
          <p:cNvPr id="69636"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603AF981-2321-4DD9-82EC-15A7804D3B63}" type="slidenum">
              <a:rPr lang="en-US" sz="1300">
                <a:latin typeface="Arial" charset="0"/>
              </a:rPr>
              <a:pPr algn="r" eaLnBrk="1" hangingPunct="1">
                <a:buClrTx/>
              </a:pPr>
              <a:t>44</a:t>
            </a:fld>
            <a:endParaRPr lang="en-US" sz="1300">
              <a:latin typeface="Arial" charset="0"/>
            </a:endParaRPr>
          </a:p>
        </p:txBody>
      </p:sp>
    </p:spTree>
    <p:extLst>
      <p:ext uri="{BB962C8B-B14F-4D97-AF65-F5344CB8AC3E}">
        <p14:creationId xmlns:p14="http://schemas.microsoft.com/office/powerpoint/2010/main" val="1890032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33074B8B-6906-41F2-8E44-E71C60807E73}" type="slidenum">
              <a:rPr lang="en-US" sz="1300">
                <a:latin typeface="Arial" charset="0"/>
              </a:rPr>
              <a:pPr algn="r" eaLnBrk="1" hangingPunct="1">
                <a:buClrTx/>
              </a:pPr>
              <a:t>45</a:t>
            </a:fld>
            <a:endParaRPr lang="en-US" sz="130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Source list for $2 is available on LC’s website.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Google</a:t>
            </a:r>
            <a:r>
              <a:rPr lang="en-US" baseline="0" dirty="0" smtClean="0">
                <a:latin typeface="Calibri" pitchFamily="34" charset="0"/>
              </a:rPr>
              <a:t> “LC Date and Time Scheme Source Codes” to find it</a:t>
            </a:r>
            <a:br>
              <a:rPr lang="en-US" baseline="0" dirty="0" smtClean="0">
                <a:latin typeface="Calibri" pitchFamily="34" charset="0"/>
              </a:rPr>
            </a:br>
            <a:endParaRPr lang="en-US" baseline="0"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This is the URL in case anyone asks: http://www.loc.gov/standards/sourcelist/date-time.html</a:t>
            </a:r>
          </a:p>
        </p:txBody>
      </p:sp>
    </p:spTree>
    <p:extLst>
      <p:ext uri="{BB962C8B-B14F-4D97-AF65-F5344CB8AC3E}">
        <p14:creationId xmlns:p14="http://schemas.microsoft.com/office/powerpoint/2010/main" val="2676589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Note that completeness</a:t>
            </a:r>
            <a:r>
              <a:rPr lang="en-US" baseline="0" dirty="0" smtClean="0"/>
              <a:t> of the subfields can differ based on the information you have</a:t>
            </a:r>
            <a:endParaRPr lang="en-US" dirty="0"/>
          </a:p>
        </p:txBody>
      </p:sp>
      <p:sp>
        <p:nvSpPr>
          <p:cNvPr id="4" name="Slide Number Placeholder 3"/>
          <p:cNvSpPr>
            <a:spLocks noGrp="1"/>
          </p:cNvSpPr>
          <p:nvPr>
            <p:ph type="sldNum" sz="quarter" idx="10"/>
          </p:nvPr>
        </p:nvSpPr>
        <p:spPr/>
        <p:txBody>
          <a:bodyPr/>
          <a:lstStyle/>
          <a:p>
            <a:pPr>
              <a:defRPr/>
            </a:pPr>
            <a:fld id="{645EF22D-7F3A-4297-B898-102BC91101F2}" type="slidenum">
              <a:rPr lang="en-US" smtClean="0"/>
              <a:pPr>
                <a:defRPr/>
              </a:pPr>
              <a:t>46</a:t>
            </a:fld>
            <a:endParaRPr lang="en-US"/>
          </a:p>
        </p:txBody>
      </p:sp>
    </p:spTree>
    <p:extLst>
      <p:ext uri="{BB962C8B-B14F-4D97-AF65-F5344CB8AC3E}">
        <p14:creationId xmlns:p14="http://schemas.microsoft.com/office/powerpoint/2010/main" val="1282914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If you have to do a whole lot of research to establish what that form is, you should probably establish the place on its own as well.</a:t>
            </a:r>
          </a:p>
        </p:txBody>
      </p:sp>
      <p:sp>
        <p:nvSpPr>
          <p:cNvPr id="71684"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CF127396-D178-481E-8FF7-F63AA33C6987}" type="slidenum">
              <a:rPr lang="en-US" sz="1300">
                <a:latin typeface="Arial" charset="0"/>
              </a:rPr>
              <a:pPr algn="r" eaLnBrk="1" hangingPunct="1">
                <a:buClrTx/>
              </a:pPr>
              <a:t>49</a:t>
            </a:fld>
            <a:endParaRPr lang="en-US" sz="1300">
              <a:latin typeface="Arial" charset="0"/>
            </a:endParaRPr>
          </a:p>
        </p:txBody>
      </p:sp>
    </p:spTree>
    <p:extLst>
      <p:ext uri="{BB962C8B-B14F-4D97-AF65-F5344CB8AC3E}">
        <p14:creationId xmlns:p14="http://schemas.microsoft.com/office/powerpoint/2010/main" val="386647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996BA39-6038-45DF-A2E1-05B45E09833A}" type="slidenum">
              <a:rPr lang="en-US" smtClean="0">
                <a:latin typeface="Arial" charset="0"/>
              </a:rPr>
              <a:pPr eaLnBrk="1" hangingPunct="1"/>
              <a:t>6</a:t>
            </a:fld>
            <a:endParaRPr lang="en-US" smtClean="0">
              <a:latin typeface="Arial" charset="0"/>
            </a:endParaRPr>
          </a:p>
        </p:txBody>
      </p:sp>
      <p:sp>
        <p:nvSpPr>
          <p:cNvPr id="2048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97" tIns="49249" rIns="98497" bIns="49249" anchor="b"/>
          <a:lstStyle>
            <a:lvl1pPr defTabSz="985838" eaLnBrk="0" hangingPunct="0">
              <a:defRPr>
                <a:solidFill>
                  <a:schemeClr val="tx1"/>
                </a:solidFill>
                <a:latin typeface="Verdana" pitchFamily="34" charset="0"/>
                <a:cs typeface="Arial" charset="0"/>
              </a:defRPr>
            </a:lvl1pPr>
            <a:lvl2pPr marL="742950" indent="-285750" defTabSz="985838" eaLnBrk="0" hangingPunct="0">
              <a:defRPr>
                <a:solidFill>
                  <a:schemeClr val="tx1"/>
                </a:solidFill>
                <a:latin typeface="Verdana" pitchFamily="34" charset="0"/>
                <a:cs typeface="Arial" charset="0"/>
              </a:defRPr>
            </a:lvl2pPr>
            <a:lvl3pPr marL="1143000" indent="-228600" defTabSz="985838" eaLnBrk="0" hangingPunct="0">
              <a:defRPr>
                <a:solidFill>
                  <a:schemeClr val="tx1"/>
                </a:solidFill>
                <a:latin typeface="Verdana" pitchFamily="34" charset="0"/>
                <a:cs typeface="Arial" charset="0"/>
              </a:defRPr>
            </a:lvl3pPr>
            <a:lvl4pPr marL="1600200" indent="-228600" defTabSz="985838" eaLnBrk="0" hangingPunct="0">
              <a:defRPr>
                <a:solidFill>
                  <a:schemeClr val="tx1"/>
                </a:solidFill>
                <a:latin typeface="Verdana" pitchFamily="34" charset="0"/>
                <a:cs typeface="Arial" charset="0"/>
              </a:defRPr>
            </a:lvl4pPr>
            <a:lvl5pPr marL="2057400" indent="-228600" defTabSz="985838" eaLnBrk="0" hangingPunct="0">
              <a:defRPr>
                <a:solidFill>
                  <a:schemeClr val="tx1"/>
                </a:solidFill>
                <a:latin typeface="Verdana" pitchFamily="34" charset="0"/>
                <a:cs typeface="Arial" charset="0"/>
              </a:defRPr>
            </a:lvl5pPr>
            <a:lvl6pPr marL="2514600" indent="-228600" defTabSz="985838" eaLnBrk="0" fontAlgn="base" hangingPunct="0">
              <a:spcBef>
                <a:spcPct val="0"/>
              </a:spcBef>
              <a:spcAft>
                <a:spcPct val="0"/>
              </a:spcAft>
              <a:defRPr>
                <a:solidFill>
                  <a:schemeClr val="tx1"/>
                </a:solidFill>
                <a:latin typeface="Verdana" pitchFamily="34" charset="0"/>
                <a:cs typeface="Arial" charset="0"/>
              </a:defRPr>
            </a:lvl6pPr>
            <a:lvl7pPr marL="2971800" indent="-228600" defTabSz="985838" eaLnBrk="0" fontAlgn="base" hangingPunct="0">
              <a:spcBef>
                <a:spcPct val="0"/>
              </a:spcBef>
              <a:spcAft>
                <a:spcPct val="0"/>
              </a:spcAft>
              <a:defRPr>
                <a:solidFill>
                  <a:schemeClr val="tx1"/>
                </a:solidFill>
                <a:latin typeface="Verdana" pitchFamily="34" charset="0"/>
                <a:cs typeface="Arial" charset="0"/>
              </a:defRPr>
            </a:lvl7pPr>
            <a:lvl8pPr marL="3429000" indent="-228600" defTabSz="985838" eaLnBrk="0" fontAlgn="base" hangingPunct="0">
              <a:spcBef>
                <a:spcPct val="0"/>
              </a:spcBef>
              <a:spcAft>
                <a:spcPct val="0"/>
              </a:spcAft>
              <a:defRPr>
                <a:solidFill>
                  <a:schemeClr val="tx1"/>
                </a:solidFill>
                <a:latin typeface="Verdana" pitchFamily="34" charset="0"/>
                <a:cs typeface="Arial" charset="0"/>
              </a:defRPr>
            </a:lvl8pPr>
            <a:lvl9pPr marL="3886200" indent="-228600" defTabSz="98583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FA3D4C0-C30F-48E7-8E6B-3B4293BACAE3}" type="slidenum">
              <a:rPr lang="en-US" sz="1300">
                <a:latin typeface="Arial" charset="0"/>
                <a:ea typeface="MS PGothic" pitchFamily="34" charset="-128"/>
              </a:rPr>
              <a:pPr algn="r" eaLnBrk="1" hangingPunct="1"/>
              <a:t>6</a:t>
            </a:fld>
            <a:endParaRPr lang="en-US" sz="1300">
              <a:latin typeface="Arial" charset="0"/>
              <a:ea typeface="MS PGothic" pitchFamily="34" charset="-128"/>
            </a:endParaRPr>
          </a:p>
        </p:txBody>
      </p:sp>
      <p:sp>
        <p:nvSpPr>
          <p:cNvPr id="2048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97" tIns="49249" rIns="98497" bIns="49249" anchor="b"/>
          <a:lstStyle>
            <a:lvl1pPr defTabSz="985838" eaLnBrk="0" hangingPunct="0">
              <a:defRPr>
                <a:solidFill>
                  <a:schemeClr val="tx1"/>
                </a:solidFill>
                <a:latin typeface="Verdana" pitchFamily="34" charset="0"/>
                <a:cs typeface="Arial" charset="0"/>
              </a:defRPr>
            </a:lvl1pPr>
            <a:lvl2pPr marL="742950" indent="-285750" defTabSz="985838" eaLnBrk="0" hangingPunct="0">
              <a:defRPr>
                <a:solidFill>
                  <a:schemeClr val="tx1"/>
                </a:solidFill>
                <a:latin typeface="Verdana" pitchFamily="34" charset="0"/>
                <a:cs typeface="Arial" charset="0"/>
              </a:defRPr>
            </a:lvl2pPr>
            <a:lvl3pPr marL="1143000" indent="-228600" defTabSz="985838" eaLnBrk="0" hangingPunct="0">
              <a:defRPr>
                <a:solidFill>
                  <a:schemeClr val="tx1"/>
                </a:solidFill>
                <a:latin typeface="Verdana" pitchFamily="34" charset="0"/>
                <a:cs typeface="Arial" charset="0"/>
              </a:defRPr>
            </a:lvl3pPr>
            <a:lvl4pPr marL="1600200" indent="-228600" defTabSz="985838" eaLnBrk="0" hangingPunct="0">
              <a:defRPr>
                <a:solidFill>
                  <a:schemeClr val="tx1"/>
                </a:solidFill>
                <a:latin typeface="Verdana" pitchFamily="34" charset="0"/>
                <a:cs typeface="Arial" charset="0"/>
              </a:defRPr>
            </a:lvl4pPr>
            <a:lvl5pPr marL="2057400" indent="-228600" defTabSz="985838" eaLnBrk="0" hangingPunct="0">
              <a:defRPr>
                <a:solidFill>
                  <a:schemeClr val="tx1"/>
                </a:solidFill>
                <a:latin typeface="Verdana" pitchFamily="34" charset="0"/>
                <a:cs typeface="Arial" charset="0"/>
              </a:defRPr>
            </a:lvl5pPr>
            <a:lvl6pPr marL="2514600" indent="-228600" defTabSz="985838" eaLnBrk="0" fontAlgn="base" hangingPunct="0">
              <a:spcBef>
                <a:spcPct val="0"/>
              </a:spcBef>
              <a:spcAft>
                <a:spcPct val="0"/>
              </a:spcAft>
              <a:defRPr>
                <a:solidFill>
                  <a:schemeClr val="tx1"/>
                </a:solidFill>
                <a:latin typeface="Verdana" pitchFamily="34" charset="0"/>
                <a:cs typeface="Arial" charset="0"/>
              </a:defRPr>
            </a:lvl6pPr>
            <a:lvl7pPr marL="2971800" indent="-228600" defTabSz="985838" eaLnBrk="0" fontAlgn="base" hangingPunct="0">
              <a:spcBef>
                <a:spcPct val="0"/>
              </a:spcBef>
              <a:spcAft>
                <a:spcPct val="0"/>
              </a:spcAft>
              <a:defRPr>
                <a:solidFill>
                  <a:schemeClr val="tx1"/>
                </a:solidFill>
                <a:latin typeface="Verdana" pitchFamily="34" charset="0"/>
                <a:cs typeface="Arial" charset="0"/>
              </a:defRPr>
            </a:lvl7pPr>
            <a:lvl8pPr marL="3429000" indent="-228600" defTabSz="985838" eaLnBrk="0" fontAlgn="base" hangingPunct="0">
              <a:spcBef>
                <a:spcPct val="0"/>
              </a:spcBef>
              <a:spcAft>
                <a:spcPct val="0"/>
              </a:spcAft>
              <a:defRPr>
                <a:solidFill>
                  <a:schemeClr val="tx1"/>
                </a:solidFill>
                <a:latin typeface="Verdana" pitchFamily="34" charset="0"/>
                <a:cs typeface="Arial" charset="0"/>
              </a:defRPr>
            </a:lvl8pPr>
            <a:lvl9pPr marL="3886200" indent="-228600" defTabSz="98583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50AF07E5-EF9A-4A86-81BC-3E7D0631A93C}" type="slidenum">
              <a:rPr lang="en-US" sz="1300">
                <a:latin typeface="Arial" charset="0"/>
                <a:ea typeface="MS PGothic" pitchFamily="34" charset="-128"/>
              </a:rPr>
              <a:pPr algn="r" eaLnBrk="1" hangingPunct="1"/>
              <a:t>6</a:t>
            </a:fld>
            <a:endParaRPr lang="en-US" sz="1300">
              <a:latin typeface="Arial" charset="0"/>
              <a:ea typeface="MS PGothic" pitchFamily="34" charset="-128"/>
            </a:endParaRPr>
          </a:p>
        </p:txBody>
      </p:sp>
      <p:sp>
        <p:nvSpPr>
          <p:cNvPr id="20485" name="Rectangle 2"/>
          <p:cNvSpPr>
            <a:spLocks noGrp="1" noRot="1" noChangeAspect="1" noChangeArrowheads="1" noTextEdit="1"/>
          </p:cNvSpPr>
          <p:nvPr>
            <p:ph type="sldImg"/>
          </p:nvPr>
        </p:nvSpPr>
        <p:spPr>
          <a:xfrm>
            <a:off x="1258888" y="722313"/>
            <a:ext cx="4800600" cy="3600450"/>
          </a:xfrm>
          <a:ln/>
        </p:spPr>
      </p:sp>
      <p:sp>
        <p:nvSpPr>
          <p:cNvPr id="20486" name="Rectangle 3"/>
          <p:cNvSpPr>
            <a:spLocks noGrp="1" noChangeArrowheads="1"/>
          </p:cNvSpPr>
          <p:nvPr>
            <p:ph type="body" idx="1"/>
          </p:nvPr>
        </p:nvSpPr>
        <p:spPr>
          <a:xfrm>
            <a:off x="568325" y="4560888"/>
            <a:ext cx="6338888" cy="4318000"/>
          </a:xfrm>
          <a:noFill/>
        </p:spPr>
        <p:txBody>
          <a:bodyPr lIns="98497" tIns="49249" rIns="98497" bIns="49249"/>
          <a:lstStyle/>
          <a:p>
            <a:pPr marL="171450" indent="-171450" eaLnBrk="1" hangingPunct="1">
              <a:buFont typeface="Arial" pitchFamily="34" charset="0"/>
              <a:buChar char="•"/>
            </a:pPr>
            <a:r>
              <a:rPr lang="en-US" dirty="0" smtClean="0">
                <a:latin typeface="Calibri" pitchFamily="34" charset="0"/>
              </a:rPr>
              <a:t>Within the FRBR are the G2 entities with which a G1 entity can be related. All the G2 entities are people-based entities that DO things to the G1 entities.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Let’s now move on to </a:t>
            </a:r>
            <a:r>
              <a:rPr lang="en-US" u="sng" dirty="0" smtClean="0">
                <a:latin typeface="Calibri" pitchFamily="34" charset="0"/>
              </a:rPr>
              <a:t>relationships</a:t>
            </a:r>
            <a:r>
              <a:rPr lang="en-US" dirty="0" smtClean="0">
                <a:latin typeface="Calibri" pitchFamily="34" charset="0"/>
              </a:rPr>
              <a:t> for the Group 2 entities: person, family, and corporate body.</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You see the relationships with the Group 1 entities in this picture:</a:t>
            </a:r>
            <a:br>
              <a:rPr lang="en-US" dirty="0" smtClean="0">
                <a:latin typeface="Calibri" pitchFamily="34" charset="0"/>
              </a:rPr>
            </a:br>
            <a:r>
              <a:rPr lang="en-US" dirty="0" smtClean="0">
                <a:latin typeface="Calibri" pitchFamily="34" charset="0"/>
              </a:rPr>
              <a:t/>
            </a:r>
            <a:br>
              <a:rPr lang="en-US" dirty="0" smtClean="0">
                <a:latin typeface="Calibri" pitchFamily="34" charset="0"/>
              </a:rPr>
            </a:br>
            <a:r>
              <a:rPr lang="en-US" dirty="0" smtClean="0">
                <a:latin typeface="Calibri" pitchFamily="34" charset="0"/>
              </a:rPr>
              <a:t>Work is created by a person, family, or corporate body</a:t>
            </a:r>
            <a:br>
              <a:rPr lang="en-US" dirty="0" smtClean="0">
                <a:latin typeface="Calibri" pitchFamily="34" charset="0"/>
              </a:rPr>
            </a:br>
            <a:r>
              <a:rPr lang="en-US" dirty="0" smtClean="0">
                <a:latin typeface="Calibri" pitchFamily="34" charset="0"/>
              </a:rPr>
              <a:t>Expression is realized by a person, family, or corporate body</a:t>
            </a:r>
            <a:br>
              <a:rPr lang="en-US" dirty="0" smtClean="0">
                <a:latin typeface="Calibri" pitchFamily="34" charset="0"/>
              </a:rPr>
            </a:br>
            <a:r>
              <a:rPr lang="en-US" dirty="0" smtClean="0">
                <a:latin typeface="Calibri" pitchFamily="34" charset="0"/>
              </a:rPr>
              <a:t>Manifestation is produced by a person, family, or corporate body</a:t>
            </a:r>
            <a:br>
              <a:rPr lang="en-US" dirty="0" smtClean="0">
                <a:latin typeface="Calibri" pitchFamily="34" charset="0"/>
              </a:rPr>
            </a:br>
            <a:r>
              <a:rPr lang="en-US" dirty="0" smtClean="0">
                <a:latin typeface="Calibri" pitchFamily="34" charset="0"/>
              </a:rPr>
              <a:t>Item is owned by a person, family,  or corporate body.</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names of these Group 2 entities are controlled when they are used as access points in bibliographic records. </a:t>
            </a:r>
          </a:p>
        </p:txBody>
      </p:sp>
    </p:spTree>
    <p:extLst>
      <p:ext uri="{BB962C8B-B14F-4D97-AF65-F5344CB8AC3E}">
        <p14:creationId xmlns:p14="http://schemas.microsoft.com/office/powerpoint/2010/main" val="332393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pPr eaLnBrk="1" hangingPunct="1"/>
            <a:endParaRPr lang="en-US" dirty="0" smtClean="0">
              <a:latin typeface="Calibri" pitchFamily="34" charset="0"/>
            </a:endParaRPr>
          </a:p>
        </p:txBody>
      </p:sp>
      <p:sp>
        <p:nvSpPr>
          <p:cNvPr id="72708"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77945A72-F71A-4925-BC8F-F05FCBEEE481}" type="slidenum">
              <a:rPr lang="en-US" sz="1300">
                <a:latin typeface="Arial" charset="0"/>
              </a:rPr>
              <a:pPr algn="r" eaLnBrk="1" hangingPunct="1">
                <a:buClrTx/>
              </a:pPr>
              <a:t>50</a:t>
            </a:fld>
            <a:endParaRPr lang="en-US" sz="1300">
              <a:latin typeface="Arial" charset="0"/>
            </a:endParaRPr>
          </a:p>
        </p:txBody>
      </p:sp>
    </p:spTree>
    <p:extLst>
      <p:ext uri="{BB962C8B-B14F-4D97-AF65-F5344CB8AC3E}">
        <p14:creationId xmlns:p14="http://schemas.microsoft.com/office/powerpoint/2010/main" val="2741909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Multiple addresses need to end up in separate fields, even if the subfields are repeatable.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NOTE: there is a difference between the 370 and the 371. The 370 (Associated place) is an association at the level of country, town, but not to the level of street name. The 371 (address) is the specific address at which someone can receive mail.</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For persons, just record the email address</a:t>
            </a:r>
          </a:p>
        </p:txBody>
      </p:sp>
      <p:sp>
        <p:nvSpPr>
          <p:cNvPr id="73732"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E1004116-BE9D-4F29-83CF-387D534CBCA7}" type="slidenum">
              <a:rPr lang="en-US" sz="1300">
                <a:latin typeface="Arial" charset="0"/>
              </a:rPr>
              <a:pPr algn="r" eaLnBrk="1" hangingPunct="1">
                <a:buClrTx/>
              </a:pPr>
              <a:t>52</a:t>
            </a:fld>
            <a:endParaRPr lang="en-US" sz="1300">
              <a:latin typeface="Arial" charset="0"/>
            </a:endParaRPr>
          </a:p>
        </p:txBody>
      </p:sp>
    </p:spTree>
    <p:extLst>
      <p:ext uri="{BB962C8B-B14F-4D97-AF65-F5344CB8AC3E}">
        <p14:creationId xmlns:p14="http://schemas.microsoft.com/office/powerpoint/2010/main" val="40130663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EC4C93CA-79DB-4B3B-98F0-311BCE9C2B9A}" type="slidenum">
              <a:rPr lang="en-US" sz="1300">
                <a:latin typeface="Arial" charset="0"/>
              </a:rPr>
              <a:pPr algn="r" eaLnBrk="1" hangingPunct="1">
                <a:buClrTx/>
              </a:pPr>
              <a:t>53</a:t>
            </a:fld>
            <a:endParaRPr lang="en-US" sz="130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Used for both persons and corporate bodies</a:t>
            </a:r>
          </a:p>
        </p:txBody>
      </p:sp>
    </p:spTree>
    <p:extLst>
      <p:ext uri="{BB962C8B-B14F-4D97-AF65-F5344CB8AC3E}">
        <p14:creationId xmlns:p14="http://schemas.microsoft.com/office/powerpoint/2010/main" val="647380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endParaRPr lang="en-US" dirty="0" smtClean="0">
              <a:latin typeface="Calibri" pitchFamily="34" charset="0"/>
            </a:endParaRPr>
          </a:p>
        </p:txBody>
      </p:sp>
      <p:sp>
        <p:nvSpPr>
          <p:cNvPr id="75780"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A73B2EA6-6401-458F-9B36-054FAC0884A7}" type="slidenum">
              <a:rPr lang="en-US" sz="1300">
                <a:latin typeface="Arial" charset="0"/>
              </a:rPr>
              <a:pPr algn="r" eaLnBrk="1" hangingPunct="1">
                <a:buClrTx/>
              </a:pPr>
              <a:t>54</a:t>
            </a:fld>
            <a:endParaRPr lang="en-US" sz="1300">
              <a:latin typeface="Arial" charset="0"/>
            </a:endParaRPr>
          </a:p>
        </p:txBody>
      </p:sp>
    </p:spTree>
    <p:extLst>
      <p:ext uri="{BB962C8B-B14F-4D97-AF65-F5344CB8AC3E}">
        <p14:creationId xmlns:p14="http://schemas.microsoft.com/office/powerpoint/2010/main" val="21393409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2B472E6D-2BD9-4C93-ACB6-0BCCB61348B2}" type="slidenum">
              <a:rPr lang="en-US" sz="1300">
                <a:latin typeface="Arial" charset="0"/>
              </a:rPr>
              <a:pPr algn="r" eaLnBrk="1" hangingPunct="1">
                <a:buClrTx/>
              </a:pPr>
              <a:t>56</a:t>
            </a:fld>
            <a:endParaRPr lang="en-US" sz="13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ABBA would be an example here. They were Swedish and wrote songs to be sung in English.</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However, for creators of non-language works, the language should not be recorded</a:t>
            </a:r>
          </a:p>
        </p:txBody>
      </p:sp>
    </p:spTree>
    <p:extLst>
      <p:ext uri="{BB962C8B-B14F-4D97-AF65-F5344CB8AC3E}">
        <p14:creationId xmlns:p14="http://schemas.microsoft.com/office/powerpoint/2010/main" val="2986654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009AC4DC-51CD-4280-97DE-E833D3BFECF3}" type="slidenum">
              <a:rPr lang="en-US" sz="1300">
                <a:latin typeface="Arial" charset="0"/>
              </a:rPr>
              <a:pPr algn="r" eaLnBrk="1" hangingPunct="1">
                <a:buClrTx/>
              </a:pPr>
              <a:t>61</a:t>
            </a:fld>
            <a:endParaRPr lang="en-US" sz="13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How do you describe that person’s occupation? Well, you may be the one to decide. For example, do you call someone a writer or a journalist? How is the person presented to you?</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LC now</a:t>
            </a:r>
            <a:r>
              <a:rPr lang="en-US" baseline="0" dirty="0" smtClean="0">
                <a:latin typeface="Calibri" pitchFamily="34" charset="0"/>
              </a:rPr>
              <a:t> prefers controlled vocabulary</a:t>
            </a:r>
            <a:br>
              <a:rPr lang="en-US" baseline="0" dirty="0" smtClean="0">
                <a:latin typeface="Calibri" pitchFamily="34" charset="0"/>
              </a:rPr>
            </a:br>
            <a:endParaRPr lang="en-US" baseline="0" dirty="0" smtClean="0">
              <a:latin typeface="Calibri" pitchFamily="34" charset="0"/>
            </a:endParaRPr>
          </a:p>
          <a:p>
            <a:pPr marL="171450" indent="-171450" eaLnBrk="1" hangingPunct="1">
              <a:buFont typeface="Arial" pitchFamily="34" charset="0"/>
              <a:buChar char="•"/>
            </a:pPr>
            <a:r>
              <a:rPr lang="en-US" baseline="0" dirty="0" smtClean="0">
                <a:latin typeface="Calibri" pitchFamily="34" charset="0"/>
              </a:rPr>
              <a:t>Field recently expanded to also include avocation</a:t>
            </a:r>
            <a:endParaRPr lang="en-US" dirty="0" smtClean="0">
              <a:latin typeface="Calibri" pitchFamily="34" charset="0"/>
            </a:endParaRPr>
          </a:p>
        </p:txBody>
      </p:sp>
    </p:spTree>
    <p:extLst>
      <p:ext uri="{BB962C8B-B14F-4D97-AF65-F5344CB8AC3E}">
        <p14:creationId xmlns:p14="http://schemas.microsoft.com/office/powerpoint/2010/main" val="2156230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8CDB9215-8FF2-42CD-B25D-AA088A6DEBA2}" type="slidenum">
              <a:rPr lang="en-US" sz="1300">
                <a:latin typeface="Arial" charset="0"/>
              </a:rPr>
              <a:pPr algn="r" eaLnBrk="1" hangingPunct="1">
                <a:buClrTx/>
              </a:pPr>
              <a:t>63</a:t>
            </a:fld>
            <a:endParaRPr lang="en-US" sz="13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dirty="0" smtClean="0">
              <a:latin typeface="Calibri" pitchFamily="34" charset="0"/>
            </a:endParaRPr>
          </a:p>
        </p:txBody>
      </p:sp>
    </p:spTree>
    <p:extLst>
      <p:ext uri="{BB962C8B-B14F-4D97-AF65-F5344CB8AC3E}">
        <p14:creationId xmlns:p14="http://schemas.microsoft.com/office/powerpoint/2010/main" val="2450718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A3927632-0311-462D-9A31-15D7D47BABDD}" type="slidenum">
              <a:rPr lang="en-US" sz="1300">
                <a:latin typeface="Arial" charset="0"/>
              </a:rPr>
              <a:pPr algn="r" eaLnBrk="1" hangingPunct="1">
                <a:buClrTx/>
              </a:pPr>
              <a:t>64</a:t>
            </a:fld>
            <a:endParaRPr lang="en-US" sz="130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dirty="0" smtClean="0">
              <a:latin typeface="Calibri" pitchFamily="34" charset="0"/>
            </a:endParaRPr>
          </a:p>
        </p:txBody>
      </p:sp>
    </p:spTree>
    <p:extLst>
      <p:ext uri="{BB962C8B-B14F-4D97-AF65-F5344CB8AC3E}">
        <p14:creationId xmlns:p14="http://schemas.microsoft.com/office/powerpoint/2010/main" val="11680211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79DE5254-3B98-403B-AB6D-AEFB587635EC}" type="slidenum">
              <a:rPr lang="en-US" sz="1300">
                <a:latin typeface="Arial" charset="0"/>
              </a:rPr>
              <a:pPr algn="r" eaLnBrk="1" hangingPunct="1">
                <a:buClrTx/>
              </a:pPr>
              <a:t>66</a:t>
            </a:fld>
            <a:endParaRPr lang="en-US" sz="13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Brand new field in 2011.</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data must be justified, either in a 670, or by the addition of a source in subfield $u or subfield $v at the end of the 378 field.    </a:t>
            </a:r>
          </a:p>
        </p:txBody>
      </p:sp>
    </p:spTree>
    <p:extLst>
      <p:ext uri="{BB962C8B-B14F-4D97-AF65-F5344CB8AC3E}">
        <p14:creationId xmlns:p14="http://schemas.microsoft.com/office/powerpoint/2010/main" val="1615143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Reminder that this was recently expanded for persons as well,</a:t>
            </a:r>
            <a:r>
              <a:rPr lang="en-US" baseline="0" dirty="0" smtClean="0"/>
              <a:t> now defined as “Other attributes of Person or Corporate Body”</a:t>
            </a:r>
            <a:r>
              <a:rPr lang="en-US" dirty="0" smtClean="0"/>
              <a:t/>
            </a:r>
            <a:br>
              <a:rPr lang="en-US" dirty="0" smtClean="0"/>
            </a:br>
            <a:endParaRPr lang="en-US" dirty="0" smtClean="0"/>
          </a:p>
          <a:p>
            <a:pPr marL="171450" indent="-171450">
              <a:buFont typeface="Arial" pitchFamily="34" charset="0"/>
              <a:buChar char="•"/>
            </a:pPr>
            <a:r>
              <a:rPr lang="en-US" dirty="0" smtClean="0"/>
              <a:t>Record</a:t>
            </a:r>
            <a:r>
              <a:rPr lang="en-US" baseline="0" dirty="0" smtClean="0"/>
              <a:t> “Saint” or Spirit” in $c</a:t>
            </a:r>
            <a:br>
              <a:rPr lang="en-US" baseline="0" dirty="0" smtClean="0"/>
            </a:br>
            <a:endParaRPr lang="en-US" baseline="0" dirty="0" smtClean="0"/>
          </a:p>
          <a:p>
            <a:pPr marL="171450" indent="-171450">
              <a:buFont typeface="Arial" pitchFamily="34" charset="0"/>
              <a:buChar char="•"/>
            </a:pPr>
            <a:r>
              <a:rPr lang="en-US" baseline="0" dirty="0" smtClean="0"/>
              <a:t>Title of a person is slated to go into $d but LC asks us not to use this subfield just yet (I have no idea why)</a:t>
            </a:r>
            <a:endParaRPr lang="en-US" dirty="0"/>
          </a:p>
        </p:txBody>
      </p:sp>
      <p:sp>
        <p:nvSpPr>
          <p:cNvPr id="4" name="Slide Number Placeholder 3"/>
          <p:cNvSpPr>
            <a:spLocks noGrp="1"/>
          </p:cNvSpPr>
          <p:nvPr>
            <p:ph type="sldNum" sz="quarter" idx="10"/>
          </p:nvPr>
        </p:nvSpPr>
        <p:spPr/>
        <p:txBody>
          <a:bodyPr/>
          <a:lstStyle/>
          <a:p>
            <a:pPr>
              <a:defRPr/>
            </a:pPr>
            <a:fld id="{645EF22D-7F3A-4297-B898-102BC91101F2}" type="slidenum">
              <a:rPr lang="en-US" smtClean="0"/>
              <a:pPr>
                <a:defRPr/>
              </a:pPr>
              <a:t>68</a:t>
            </a:fld>
            <a:endParaRPr lang="en-US"/>
          </a:p>
        </p:txBody>
      </p:sp>
    </p:spTree>
    <p:extLst>
      <p:ext uri="{BB962C8B-B14F-4D97-AF65-F5344CB8AC3E}">
        <p14:creationId xmlns:p14="http://schemas.microsoft.com/office/powerpoint/2010/main" val="19771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CB41451-D103-4A6F-B594-B89BFBE3710B}" type="slidenum">
              <a:rPr lang="en-US" smtClean="0">
                <a:latin typeface="Arial" charset="0"/>
              </a:rPr>
              <a:pPr eaLnBrk="1" hangingPunct="1"/>
              <a:t>7</a:t>
            </a:fld>
            <a:endParaRPr lang="en-US" smtClean="0">
              <a:latin typeface="Arial" charset="0"/>
            </a:endParaRPr>
          </a:p>
        </p:txBody>
      </p:sp>
      <p:sp>
        <p:nvSpPr>
          <p:cNvPr id="21507" name="Slide Image Placeholder 1"/>
          <p:cNvSpPr>
            <a:spLocks noGrp="1" noRot="1" noChangeAspect="1" noTextEdit="1"/>
          </p:cNvSpPr>
          <p:nvPr>
            <p:ph type="sldImg"/>
          </p:nvPr>
        </p:nvSpPr>
        <p:spPr>
          <a:xfrm>
            <a:off x="1258888" y="720725"/>
            <a:ext cx="4800600" cy="3600450"/>
          </a:xfrm>
          <a:ln/>
        </p:spPr>
      </p:sp>
      <p:sp>
        <p:nvSpPr>
          <p:cNvPr id="21508" name="Notes Placeholder 2"/>
          <p:cNvSpPr>
            <a:spLocks noGrp="1"/>
          </p:cNvSpPr>
          <p:nvPr>
            <p:ph type="body" idx="1"/>
          </p:nvPr>
        </p:nvSpPr>
        <p:spPr>
          <a:noFill/>
        </p:spPr>
        <p:txBody>
          <a:bodyPr lIns="96644" tIns="48322" rIns="96644" bIns="48322"/>
          <a:lstStyle/>
          <a:p>
            <a:pPr marL="171450" indent="-171450" eaLnBrk="1" hangingPunct="1">
              <a:buFont typeface="Arial" pitchFamily="34" charset="0"/>
              <a:buChar char="•"/>
            </a:pPr>
            <a:r>
              <a:rPr lang="en-US" dirty="0" smtClean="0">
                <a:latin typeface="Calibri" pitchFamily="34" charset="0"/>
              </a:rPr>
              <a:t>For those FRAD entities, we have a slightly different set of user tasks.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All of those tasks serve to </a:t>
            </a:r>
            <a:r>
              <a:rPr lang="en-US" altLang="zh-CN" dirty="0" smtClean="0">
                <a:latin typeface="Calibri" pitchFamily="34" charset="0"/>
              </a:rPr>
              <a:t>ultimately establish the authorized form, in order to </a:t>
            </a:r>
            <a:r>
              <a:rPr lang="en-US" dirty="0" smtClean="0">
                <a:latin typeface="Calibri" pitchFamily="34" charset="0"/>
              </a:rPr>
              <a:t>link that G2 entity to a G1 entity in some way.</a:t>
            </a:r>
          </a:p>
        </p:txBody>
      </p:sp>
      <p:sp>
        <p:nvSpPr>
          <p:cNvPr id="21509"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58850" eaLnBrk="0" hangingPunct="0">
              <a:defRPr>
                <a:solidFill>
                  <a:schemeClr val="tx1"/>
                </a:solidFill>
                <a:latin typeface="Verdana" pitchFamily="34" charset="0"/>
                <a:cs typeface="Arial" charset="0"/>
              </a:defRPr>
            </a:lvl1pPr>
            <a:lvl2pPr marL="742950" indent="-285750" defTabSz="958850" eaLnBrk="0" hangingPunct="0">
              <a:defRPr>
                <a:solidFill>
                  <a:schemeClr val="tx1"/>
                </a:solidFill>
                <a:latin typeface="Verdana" pitchFamily="34" charset="0"/>
                <a:cs typeface="Arial" charset="0"/>
              </a:defRPr>
            </a:lvl2pPr>
            <a:lvl3pPr marL="1143000" indent="-228600" defTabSz="958850" eaLnBrk="0" hangingPunct="0">
              <a:defRPr>
                <a:solidFill>
                  <a:schemeClr val="tx1"/>
                </a:solidFill>
                <a:latin typeface="Verdana" pitchFamily="34" charset="0"/>
                <a:cs typeface="Arial" charset="0"/>
              </a:defRPr>
            </a:lvl3pPr>
            <a:lvl4pPr marL="1600200" indent="-228600" defTabSz="958850" eaLnBrk="0" hangingPunct="0">
              <a:defRPr>
                <a:solidFill>
                  <a:schemeClr val="tx1"/>
                </a:solidFill>
                <a:latin typeface="Verdana" pitchFamily="34" charset="0"/>
                <a:cs typeface="Arial" charset="0"/>
              </a:defRPr>
            </a:lvl4pPr>
            <a:lvl5pPr marL="2057400" indent="-228600" defTabSz="958850" eaLnBrk="0" hangingPunct="0">
              <a:defRPr>
                <a:solidFill>
                  <a:schemeClr val="tx1"/>
                </a:solidFill>
                <a:latin typeface="Verdana" pitchFamily="34" charset="0"/>
                <a:cs typeface="Arial" charset="0"/>
              </a:defRPr>
            </a:lvl5pPr>
            <a:lvl6pPr marL="2514600" indent="-228600" defTabSz="958850" eaLnBrk="0" fontAlgn="base" hangingPunct="0">
              <a:spcBef>
                <a:spcPct val="0"/>
              </a:spcBef>
              <a:spcAft>
                <a:spcPct val="0"/>
              </a:spcAft>
              <a:defRPr>
                <a:solidFill>
                  <a:schemeClr val="tx1"/>
                </a:solidFill>
                <a:latin typeface="Verdana" pitchFamily="34" charset="0"/>
                <a:cs typeface="Arial" charset="0"/>
              </a:defRPr>
            </a:lvl6pPr>
            <a:lvl7pPr marL="2971800" indent="-228600" defTabSz="958850" eaLnBrk="0" fontAlgn="base" hangingPunct="0">
              <a:spcBef>
                <a:spcPct val="0"/>
              </a:spcBef>
              <a:spcAft>
                <a:spcPct val="0"/>
              </a:spcAft>
              <a:defRPr>
                <a:solidFill>
                  <a:schemeClr val="tx1"/>
                </a:solidFill>
                <a:latin typeface="Verdana" pitchFamily="34" charset="0"/>
                <a:cs typeface="Arial" charset="0"/>
              </a:defRPr>
            </a:lvl7pPr>
            <a:lvl8pPr marL="3429000" indent="-228600" defTabSz="958850" eaLnBrk="0" fontAlgn="base" hangingPunct="0">
              <a:spcBef>
                <a:spcPct val="0"/>
              </a:spcBef>
              <a:spcAft>
                <a:spcPct val="0"/>
              </a:spcAft>
              <a:defRPr>
                <a:solidFill>
                  <a:schemeClr val="tx1"/>
                </a:solidFill>
                <a:latin typeface="Verdana" pitchFamily="34" charset="0"/>
                <a:cs typeface="Arial" charset="0"/>
              </a:defRPr>
            </a:lvl8pPr>
            <a:lvl9pPr marL="3886200" indent="-228600" defTabSz="95885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5B80DAA2-20E8-4060-9CCE-F5B02852A954}" type="slidenum">
              <a:rPr lang="en-US" sz="1300">
                <a:latin typeface="Arial" charset="0"/>
              </a:rPr>
              <a:pPr algn="r" eaLnBrk="1" hangingPunct="1"/>
              <a:t>7</a:t>
            </a:fld>
            <a:endParaRPr lang="en-US" sz="1300">
              <a:latin typeface="Arial" charset="0"/>
            </a:endParaRPr>
          </a:p>
        </p:txBody>
      </p:sp>
    </p:spTree>
    <p:extLst>
      <p:ext uri="{BB962C8B-B14F-4D97-AF65-F5344CB8AC3E}">
        <p14:creationId xmlns:p14="http://schemas.microsoft.com/office/powerpoint/2010/main" val="34477106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FDC91103-4938-488A-9F8C-2ED5B1B858D1}" type="slidenum">
              <a:rPr lang="en-US" sz="1300">
                <a:latin typeface="Arial" charset="0"/>
              </a:rPr>
              <a:pPr algn="r" eaLnBrk="1" hangingPunct="1">
                <a:buClrTx/>
              </a:pPr>
              <a:t>69</a:t>
            </a:fld>
            <a:endParaRPr lang="en-US" sz="130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Prefer to use terms from LCSH</a:t>
            </a:r>
            <a:r>
              <a:rPr lang="en-US" baseline="0" dirty="0" smtClean="0">
                <a:latin typeface="Calibri" pitchFamily="34" charset="0"/>
              </a:rPr>
              <a:t> and record that in $2</a:t>
            </a:r>
            <a:endParaRPr lang="en-US" dirty="0" smtClean="0">
              <a:latin typeface="Calibri" pitchFamily="34" charset="0"/>
            </a:endParaRPr>
          </a:p>
        </p:txBody>
      </p:sp>
    </p:spTree>
    <p:extLst>
      <p:ext uri="{BB962C8B-B14F-4D97-AF65-F5344CB8AC3E}">
        <p14:creationId xmlns:p14="http://schemas.microsoft.com/office/powerpoint/2010/main" val="1771111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Again, you cannot use these access points in subject fields. Must follow the rules in the</a:t>
            </a:r>
            <a:r>
              <a:rPr lang="en-US" baseline="0" dirty="0" smtClean="0">
                <a:latin typeface="Calibri" pitchFamily="34" charset="0"/>
              </a:rPr>
              <a:t> SCM for subject access</a:t>
            </a:r>
            <a:br>
              <a:rPr lang="en-US" baseline="0" dirty="0" smtClean="0">
                <a:latin typeface="Calibri" pitchFamily="34" charset="0"/>
              </a:rPr>
            </a:br>
            <a:endParaRPr lang="en-US" baseline="0" dirty="0" smtClean="0">
              <a:latin typeface="Calibri" pitchFamily="34" charset="0"/>
            </a:endParaRPr>
          </a:p>
          <a:p>
            <a:pPr marL="171450" indent="-171450" eaLnBrk="1" hangingPunct="1">
              <a:buFont typeface="Arial" pitchFamily="34" charset="0"/>
              <a:buChar char="•"/>
            </a:pPr>
            <a:r>
              <a:rPr lang="en-US" baseline="0" dirty="0" smtClean="0">
                <a:latin typeface="Calibri" pitchFamily="34" charset="0"/>
              </a:rPr>
              <a:t>Some examples are:</a:t>
            </a:r>
            <a:br>
              <a:rPr lang="en-US" baseline="0" dirty="0" smtClean="0">
                <a:latin typeface="Calibri" pitchFamily="34" charset="0"/>
              </a:rPr>
            </a:br>
            <a:r>
              <a:rPr lang="en-US" baseline="0" dirty="0" smtClean="0">
                <a:latin typeface="Calibri" pitchFamily="34" charset="0"/>
              </a:rPr>
              <a:t>--Dynasty</a:t>
            </a:r>
            <a:br>
              <a:rPr lang="en-US" baseline="0" dirty="0" smtClean="0">
                <a:latin typeface="Calibri" pitchFamily="34" charset="0"/>
              </a:rPr>
            </a:br>
            <a:r>
              <a:rPr lang="en-US" baseline="0" dirty="0" smtClean="0">
                <a:latin typeface="Calibri" pitchFamily="34" charset="0"/>
              </a:rPr>
              <a:t>--Royal house</a:t>
            </a:r>
            <a:br>
              <a:rPr lang="en-US" baseline="0" dirty="0" smtClean="0">
                <a:latin typeface="Calibri" pitchFamily="34" charset="0"/>
              </a:rPr>
            </a:br>
            <a:r>
              <a:rPr lang="en-US" baseline="0" dirty="0" smtClean="0">
                <a:latin typeface="Calibri" pitchFamily="34" charset="0"/>
              </a:rPr>
              <a:t>--Clan</a:t>
            </a:r>
            <a:br>
              <a:rPr lang="en-US" baseline="0" dirty="0" smtClean="0">
                <a:latin typeface="Calibri" pitchFamily="34" charset="0"/>
              </a:rPr>
            </a:br>
            <a:r>
              <a:rPr lang="en-US" baseline="0" dirty="0" smtClean="0">
                <a:latin typeface="Calibri" pitchFamily="34" charset="0"/>
              </a:rPr>
              <a:t>--Family (for us run-of-the-mill folks)</a:t>
            </a:r>
            <a:endParaRPr lang="en-US" dirty="0" smtClean="0">
              <a:latin typeface="Calibri" pitchFamily="34" charset="0"/>
            </a:endParaRPr>
          </a:p>
        </p:txBody>
      </p:sp>
    </p:spTree>
    <p:extLst>
      <p:ext uri="{BB962C8B-B14F-4D97-AF65-F5344CB8AC3E}">
        <p14:creationId xmlns:p14="http://schemas.microsoft.com/office/powerpoint/2010/main" val="22007334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pPr eaLnBrk="1" hangingPunct="1"/>
            <a:endParaRPr lang="en-US" dirty="0" smtClean="0">
              <a:latin typeface="Calibri" pitchFamily="34" charset="0"/>
            </a:endParaRPr>
          </a:p>
        </p:txBody>
      </p:sp>
      <p:sp>
        <p:nvSpPr>
          <p:cNvPr id="83972"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F0722EBF-1027-4D0B-9E84-2DA10331F0D3}" type="slidenum">
              <a:rPr lang="en-US" sz="1300">
                <a:latin typeface="Arial" charset="0"/>
              </a:rPr>
              <a:pPr algn="r" eaLnBrk="1" hangingPunct="1">
                <a:buClrTx/>
              </a:pPr>
              <a:t>74</a:t>
            </a:fld>
            <a:endParaRPr lang="en-US" sz="1300">
              <a:latin typeface="Arial" charset="0"/>
            </a:endParaRPr>
          </a:p>
        </p:txBody>
      </p:sp>
    </p:spTree>
    <p:extLst>
      <p:ext uri="{BB962C8B-B14F-4D97-AF65-F5344CB8AC3E}">
        <p14:creationId xmlns:p14="http://schemas.microsoft.com/office/powerpoint/2010/main" val="1910560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70423897-B0E2-4B50-B925-99F841A73AF2}" type="slidenum">
              <a:rPr lang="en-US" sz="1300">
                <a:latin typeface="Arial" charset="0"/>
              </a:rPr>
              <a:pPr algn="r" eaLnBrk="1" hangingPunct="1">
                <a:buClrTx/>
              </a:pPr>
              <a:t>75</a:t>
            </a:fld>
            <a:endParaRPr lang="en-US" sz="13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marL="171450" indent="-171450" eaLnBrk="1" hangingPunct="1">
              <a:buFont typeface="Arial" pitchFamily="34" charset="0"/>
              <a:buChar char="•"/>
            </a:pPr>
            <a:endParaRPr lang="en-US" dirty="0" smtClean="0">
              <a:latin typeface="Calibri" pitchFamily="34" charset="0"/>
            </a:endParaRPr>
          </a:p>
        </p:txBody>
      </p:sp>
    </p:spTree>
    <p:extLst>
      <p:ext uri="{BB962C8B-B14F-4D97-AF65-F5344CB8AC3E}">
        <p14:creationId xmlns:p14="http://schemas.microsoft.com/office/powerpoint/2010/main" val="605996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A03EC485-0990-423E-A20E-1FBA8741D8E3}" type="slidenum">
              <a:rPr lang="en-US" sz="1300">
                <a:latin typeface="Arial" charset="0"/>
              </a:rPr>
              <a:pPr algn="r" eaLnBrk="1" hangingPunct="1">
                <a:buClrTx/>
              </a:pPr>
              <a:t>76</a:t>
            </a:fld>
            <a:endParaRPr lang="en-US" sz="130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LC is asking</a:t>
            </a:r>
            <a:r>
              <a:rPr lang="en-US" baseline="0" dirty="0" smtClean="0">
                <a:latin typeface="Calibri" pitchFamily="34" charset="0"/>
              </a:rPr>
              <a:t> us to not supply at this time until PCC works out all the recommendations from the Access Points for Expressions Task Group</a:t>
            </a:r>
            <a:endParaRPr lang="en-US" dirty="0" smtClean="0">
              <a:latin typeface="Calibri" pitchFamily="34" charset="0"/>
            </a:endParaRPr>
          </a:p>
        </p:txBody>
      </p:sp>
    </p:spTree>
    <p:extLst>
      <p:ext uri="{BB962C8B-B14F-4D97-AF65-F5344CB8AC3E}">
        <p14:creationId xmlns:p14="http://schemas.microsoft.com/office/powerpoint/2010/main" val="27920399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05704AF3-0E0E-4A8A-B737-0828DC66EE39}" type="slidenum">
              <a:rPr lang="en-US" sz="1300">
                <a:latin typeface="Arial" charset="0"/>
              </a:rPr>
              <a:pPr algn="r" eaLnBrk="1" hangingPunct="1">
                <a:buClrTx/>
              </a:pPr>
              <a:t>78</a:t>
            </a:fld>
            <a:endParaRPr lang="en-US" sz="130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This a place where using LCGF terms might be eventually recommended. However, there is not authorized vocabulary at this time.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Prefer broader terms.</a:t>
            </a:r>
          </a:p>
          <a:p>
            <a:pPr eaLnBrk="1" hangingPunct="1"/>
            <a:endParaRPr lang="en-US" dirty="0" smtClean="0">
              <a:latin typeface="Calibri" pitchFamily="34" charset="0"/>
            </a:endParaRPr>
          </a:p>
        </p:txBody>
      </p:sp>
    </p:spTree>
    <p:extLst>
      <p:ext uri="{BB962C8B-B14F-4D97-AF65-F5344CB8AC3E}">
        <p14:creationId xmlns:p14="http://schemas.microsoft.com/office/powerpoint/2010/main" val="1472114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DB52C320-9F0B-476F-8A63-B3387CE1177A}" type="slidenum">
              <a:rPr lang="en-US" sz="1300">
                <a:latin typeface="Arial" charset="0"/>
              </a:rPr>
              <a:pPr algn="r" eaLnBrk="1" hangingPunct="1">
                <a:buClrTx/>
              </a:pPr>
              <a:t>79</a:t>
            </a:fld>
            <a:endParaRPr lang="en-US" sz="130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dirty="0" smtClean="0">
              <a:latin typeface="Calibri" pitchFamily="34" charset="0"/>
            </a:endParaRPr>
          </a:p>
        </p:txBody>
      </p:sp>
    </p:spTree>
    <p:extLst>
      <p:ext uri="{BB962C8B-B14F-4D97-AF65-F5344CB8AC3E}">
        <p14:creationId xmlns:p14="http://schemas.microsoft.com/office/powerpoint/2010/main" val="543440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pPr eaLnBrk="1" hangingPunct="1"/>
            <a:endParaRPr lang="en-US" dirty="0" smtClean="0">
              <a:latin typeface="Calibri" pitchFamily="34" charset="0"/>
            </a:endParaRPr>
          </a:p>
        </p:txBody>
      </p:sp>
      <p:sp>
        <p:nvSpPr>
          <p:cNvPr id="89092"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5FD31B1F-7B87-4758-B52F-A7AF1ECBEFE5}" type="slidenum">
              <a:rPr lang="en-US" sz="1300">
                <a:latin typeface="Arial" charset="0"/>
              </a:rPr>
              <a:pPr algn="r" eaLnBrk="1" hangingPunct="1">
                <a:buClrTx/>
              </a:pPr>
              <a:t>84</a:t>
            </a:fld>
            <a:endParaRPr lang="en-US" sz="1300">
              <a:latin typeface="Arial" charset="0"/>
            </a:endParaRPr>
          </a:p>
        </p:txBody>
      </p:sp>
    </p:spTree>
    <p:extLst>
      <p:ext uri="{BB962C8B-B14F-4D97-AF65-F5344CB8AC3E}">
        <p14:creationId xmlns:p14="http://schemas.microsoft.com/office/powerpoint/2010/main" val="1851352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r" eaLnBrk="1" hangingPunct="1">
              <a:buClrTx/>
            </a:pPr>
            <a:fld id="{3C2EF55E-BFC5-4001-8BDA-EE21635D5692}" type="slidenum">
              <a:rPr lang="en-US" sz="1300">
                <a:latin typeface="Arial" charset="0"/>
              </a:rPr>
              <a:pPr algn="r" eaLnBrk="1" hangingPunct="1">
                <a:buClrTx/>
              </a:pPr>
              <a:t>86</a:t>
            </a:fld>
            <a:endParaRPr lang="en-US" sz="130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7144160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09D09B8-BBD5-4305-B5DE-8928DB763986}" type="slidenum">
              <a:rPr lang="en-US" smtClean="0">
                <a:latin typeface="Arial" charset="0"/>
              </a:rPr>
              <a:pPr eaLnBrk="1" hangingPunct="1"/>
              <a:t>88</a:t>
            </a:fld>
            <a:endParaRPr lang="en-US" smtClean="0">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Section 3 of RDA (the best section)</a:t>
            </a:r>
            <a:r>
              <a:rPr lang="en-US" baseline="0" dirty="0" smtClean="0">
                <a:latin typeface="Calibri" pitchFamily="34" charset="0"/>
              </a:rPr>
              <a:t> has most of the information we need. We will also need to refer to Section 2 when doing authority work for Works and Expressions.</a:t>
            </a:r>
            <a:br>
              <a:rPr lang="en-US" baseline="0"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RDA Chapter 8 contains general guidelines</a:t>
            </a:r>
            <a:br>
              <a:rPr lang="en-US" dirty="0" smtClean="0">
                <a:latin typeface="Calibri" pitchFamily="34" charset="0"/>
              </a:rPr>
            </a:br>
            <a:endParaRPr lang="en-US" baseline="0"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Chapters</a:t>
            </a:r>
            <a:r>
              <a:rPr lang="en-US" baseline="0" dirty="0" smtClean="0">
                <a:latin typeface="Calibri" pitchFamily="34" charset="0"/>
              </a:rPr>
              <a:t> 9-11 go into specific detail about each of the entity attributes and then tell you how to construct the authorized access point (Use Chapter 9 as an example)</a:t>
            </a:r>
            <a:endParaRPr lang="en-US" dirty="0" smtClean="0">
              <a:latin typeface="Calibri" pitchFamily="34" charset="0"/>
            </a:endParaRPr>
          </a:p>
        </p:txBody>
      </p:sp>
    </p:spTree>
    <p:extLst>
      <p:ext uri="{BB962C8B-B14F-4D97-AF65-F5344CB8AC3E}">
        <p14:creationId xmlns:p14="http://schemas.microsoft.com/office/powerpoint/2010/main" val="292089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526F2DF-4CD5-484B-A83F-2EF7B71AC101}" type="slidenum">
              <a:rPr lang="en-US" smtClean="0">
                <a:latin typeface="Arial" charset="0"/>
              </a:rPr>
              <a:pPr eaLnBrk="1" hangingPunct="1"/>
              <a:t>8</a:t>
            </a:fld>
            <a:endParaRPr lang="en-US" smtClean="0">
              <a:latin typeface="Arial" charset="0"/>
            </a:endParaRPr>
          </a:p>
        </p:txBody>
      </p:sp>
      <p:sp>
        <p:nvSpPr>
          <p:cNvPr id="22531" name="Rectangle 2"/>
          <p:cNvSpPr txBox="1">
            <a:spLocks noGrp="1"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lstStyle>
            <a:lvl1pPr defTabSz="963613" eaLnBrk="0" hangingPunct="0">
              <a:defRPr>
                <a:solidFill>
                  <a:schemeClr val="tx1"/>
                </a:solidFill>
                <a:latin typeface="Verdana" pitchFamily="34" charset="0"/>
                <a:cs typeface="Arial" charset="0"/>
              </a:defRPr>
            </a:lvl1pPr>
            <a:lvl2pPr marL="742950" indent="-285750" defTabSz="963613" eaLnBrk="0" hangingPunct="0">
              <a:defRPr>
                <a:solidFill>
                  <a:schemeClr val="tx1"/>
                </a:solidFill>
                <a:latin typeface="Verdana" pitchFamily="34" charset="0"/>
                <a:cs typeface="Arial" charset="0"/>
              </a:defRPr>
            </a:lvl2pPr>
            <a:lvl3pPr marL="1143000" indent="-228600" defTabSz="963613" eaLnBrk="0" hangingPunct="0">
              <a:defRPr>
                <a:solidFill>
                  <a:schemeClr val="tx1"/>
                </a:solidFill>
                <a:latin typeface="Verdana" pitchFamily="34" charset="0"/>
                <a:cs typeface="Arial" charset="0"/>
              </a:defRPr>
            </a:lvl3pPr>
            <a:lvl4pPr marL="1600200" indent="-228600" defTabSz="963613" eaLnBrk="0" hangingPunct="0">
              <a:defRPr>
                <a:solidFill>
                  <a:schemeClr val="tx1"/>
                </a:solidFill>
                <a:latin typeface="Verdana" pitchFamily="34" charset="0"/>
                <a:cs typeface="Arial" charset="0"/>
              </a:defRPr>
            </a:lvl4pPr>
            <a:lvl5pPr marL="2057400" indent="-228600" defTabSz="963613" eaLnBrk="0" hangingPunct="0">
              <a:defRPr>
                <a:solidFill>
                  <a:schemeClr val="tx1"/>
                </a:solidFill>
                <a:latin typeface="Verdana" pitchFamily="34" charset="0"/>
                <a:cs typeface="Arial" charset="0"/>
              </a:defRPr>
            </a:lvl5pPr>
            <a:lvl6pPr marL="2514600" indent="-228600" defTabSz="963613" eaLnBrk="0" fontAlgn="base" hangingPunct="0">
              <a:spcBef>
                <a:spcPct val="0"/>
              </a:spcBef>
              <a:spcAft>
                <a:spcPct val="0"/>
              </a:spcAft>
              <a:defRPr>
                <a:solidFill>
                  <a:schemeClr val="tx1"/>
                </a:solidFill>
                <a:latin typeface="Verdana" pitchFamily="34" charset="0"/>
                <a:cs typeface="Arial" charset="0"/>
              </a:defRPr>
            </a:lvl6pPr>
            <a:lvl7pPr marL="2971800" indent="-228600" defTabSz="963613" eaLnBrk="0" fontAlgn="base" hangingPunct="0">
              <a:spcBef>
                <a:spcPct val="0"/>
              </a:spcBef>
              <a:spcAft>
                <a:spcPct val="0"/>
              </a:spcAft>
              <a:defRPr>
                <a:solidFill>
                  <a:schemeClr val="tx1"/>
                </a:solidFill>
                <a:latin typeface="Verdana" pitchFamily="34" charset="0"/>
                <a:cs typeface="Arial" charset="0"/>
              </a:defRPr>
            </a:lvl7pPr>
            <a:lvl8pPr marL="3429000" indent="-228600" defTabSz="963613" eaLnBrk="0" fontAlgn="base" hangingPunct="0">
              <a:spcBef>
                <a:spcPct val="0"/>
              </a:spcBef>
              <a:spcAft>
                <a:spcPct val="0"/>
              </a:spcAft>
              <a:defRPr>
                <a:solidFill>
                  <a:schemeClr val="tx1"/>
                </a:solidFill>
                <a:latin typeface="Verdana" pitchFamily="34" charset="0"/>
                <a:cs typeface="Arial" charset="0"/>
              </a:defRPr>
            </a:lvl8pPr>
            <a:lvl9pPr marL="3886200" indent="-228600" defTabSz="963613"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1300">
                <a:latin typeface="Arial" charset="0"/>
              </a:rPr>
              <a:t>FRBR - Tillett presentation, March 4, 2009</a:t>
            </a:r>
          </a:p>
        </p:txBody>
      </p:sp>
      <p:sp>
        <p:nvSpPr>
          <p:cNvPr id="2253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63613" eaLnBrk="0" hangingPunct="0">
              <a:defRPr>
                <a:solidFill>
                  <a:schemeClr val="tx1"/>
                </a:solidFill>
                <a:latin typeface="Verdana" pitchFamily="34" charset="0"/>
                <a:cs typeface="Arial" charset="0"/>
              </a:defRPr>
            </a:lvl1pPr>
            <a:lvl2pPr marL="742950" indent="-285750" defTabSz="963613" eaLnBrk="0" hangingPunct="0">
              <a:defRPr>
                <a:solidFill>
                  <a:schemeClr val="tx1"/>
                </a:solidFill>
                <a:latin typeface="Verdana" pitchFamily="34" charset="0"/>
                <a:cs typeface="Arial" charset="0"/>
              </a:defRPr>
            </a:lvl2pPr>
            <a:lvl3pPr marL="1143000" indent="-228600" defTabSz="963613" eaLnBrk="0" hangingPunct="0">
              <a:defRPr>
                <a:solidFill>
                  <a:schemeClr val="tx1"/>
                </a:solidFill>
                <a:latin typeface="Verdana" pitchFamily="34" charset="0"/>
                <a:cs typeface="Arial" charset="0"/>
              </a:defRPr>
            </a:lvl3pPr>
            <a:lvl4pPr marL="1600200" indent="-228600" defTabSz="963613" eaLnBrk="0" hangingPunct="0">
              <a:defRPr>
                <a:solidFill>
                  <a:schemeClr val="tx1"/>
                </a:solidFill>
                <a:latin typeface="Verdana" pitchFamily="34" charset="0"/>
                <a:cs typeface="Arial" charset="0"/>
              </a:defRPr>
            </a:lvl4pPr>
            <a:lvl5pPr marL="2057400" indent="-228600" defTabSz="963613" eaLnBrk="0" hangingPunct="0">
              <a:defRPr>
                <a:solidFill>
                  <a:schemeClr val="tx1"/>
                </a:solidFill>
                <a:latin typeface="Verdana" pitchFamily="34" charset="0"/>
                <a:cs typeface="Arial" charset="0"/>
              </a:defRPr>
            </a:lvl5pPr>
            <a:lvl6pPr marL="2514600" indent="-228600" defTabSz="963613" eaLnBrk="0" fontAlgn="base" hangingPunct="0">
              <a:spcBef>
                <a:spcPct val="0"/>
              </a:spcBef>
              <a:spcAft>
                <a:spcPct val="0"/>
              </a:spcAft>
              <a:defRPr>
                <a:solidFill>
                  <a:schemeClr val="tx1"/>
                </a:solidFill>
                <a:latin typeface="Verdana" pitchFamily="34" charset="0"/>
                <a:cs typeface="Arial" charset="0"/>
              </a:defRPr>
            </a:lvl6pPr>
            <a:lvl7pPr marL="2971800" indent="-228600" defTabSz="963613" eaLnBrk="0" fontAlgn="base" hangingPunct="0">
              <a:spcBef>
                <a:spcPct val="0"/>
              </a:spcBef>
              <a:spcAft>
                <a:spcPct val="0"/>
              </a:spcAft>
              <a:defRPr>
                <a:solidFill>
                  <a:schemeClr val="tx1"/>
                </a:solidFill>
                <a:latin typeface="Verdana" pitchFamily="34" charset="0"/>
                <a:cs typeface="Arial" charset="0"/>
              </a:defRPr>
            </a:lvl7pPr>
            <a:lvl8pPr marL="3429000" indent="-228600" defTabSz="963613" eaLnBrk="0" fontAlgn="base" hangingPunct="0">
              <a:spcBef>
                <a:spcPct val="0"/>
              </a:spcBef>
              <a:spcAft>
                <a:spcPct val="0"/>
              </a:spcAft>
              <a:defRPr>
                <a:solidFill>
                  <a:schemeClr val="tx1"/>
                </a:solidFill>
                <a:latin typeface="Verdana" pitchFamily="34" charset="0"/>
                <a:cs typeface="Arial" charset="0"/>
              </a:defRPr>
            </a:lvl8pPr>
            <a:lvl9pPr marL="3886200" indent="-228600" defTabSz="963613"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5D0510E7-A4EC-474E-8DF6-7DD0FF4EA816}" type="slidenum">
              <a:rPr lang="en-US" sz="1300">
                <a:latin typeface="Arial" charset="0"/>
              </a:rPr>
              <a:pPr algn="r" eaLnBrk="1" hangingPunct="1"/>
              <a:t>8</a:t>
            </a:fld>
            <a:endParaRPr lang="en-US" sz="1300">
              <a:latin typeface="Arial" charset="0"/>
            </a:endParaRPr>
          </a:p>
        </p:txBody>
      </p:sp>
      <p:sp>
        <p:nvSpPr>
          <p:cNvPr id="22533"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27" tIns="48315" rIns="96627" bIns="48315" anchor="b"/>
          <a:lstStyle>
            <a:lvl1pPr defTabSz="963613" eaLnBrk="0" hangingPunct="0">
              <a:defRPr>
                <a:solidFill>
                  <a:schemeClr val="tx1"/>
                </a:solidFill>
                <a:latin typeface="Verdana" pitchFamily="34" charset="0"/>
                <a:cs typeface="Arial" charset="0"/>
              </a:defRPr>
            </a:lvl1pPr>
            <a:lvl2pPr marL="742950" indent="-285750" defTabSz="963613" eaLnBrk="0" hangingPunct="0">
              <a:defRPr>
                <a:solidFill>
                  <a:schemeClr val="tx1"/>
                </a:solidFill>
                <a:latin typeface="Verdana" pitchFamily="34" charset="0"/>
                <a:cs typeface="Arial" charset="0"/>
              </a:defRPr>
            </a:lvl2pPr>
            <a:lvl3pPr marL="1143000" indent="-228600" defTabSz="963613" eaLnBrk="0" hangingPunct="0">
              <a:defRPr>
                <a:solidFill>
                  <a:schemeClr val="tx1"/>
                </a:solidFill>
                <a:latin typeface="Verdana" pitchFamily="34" charset="0"/>
                <a:cs typeface="Arial" charset="0"/>
              </a:defRPr>
            </a:lvl3pPr>
            <a:lvl4pPr marL="1600200" indent="-228600" defTabSz="963613" eaLnBrk="0" hangingPunct="0">
              <a:defRPr>
                <a:solidFill>
                  <a:schemeClr val="tx1"/>
                </a:solidFill>
                <a:latin typeface="Verdana" pitchFamily="34" charset="0"/>
                <a:cs typeface="Arial" charset="0"/>
              </a:defRPr>
            </a:lvl4pPr>
            <a:lvl5pPr marL="2057400" indent="-228600" defTabSz="963613" eaLnBrk="0" hangingPunct="0">
              <a:defRPr>
                <a:solidFill>
                  <a:schemeClr val="tx1"/>
                </a:solidFill>
                <a:latin typeface="Verdana" pitchFamily="34" charset="0"/>
                <a:cs typeface="Arial" charset="0"/>
              </a:defRPr>
            </a:lvl5pPr>
            <a:lvl6pPr marL="2514600" indent="-228600" defTabSz="963613" eaLnBrk="0" fontAlgn="base" hangingPunct="0">
              <a:spcBef>
                <a:spcPct val="0"/>
              </a:spcBef>
              <a:spcAft>
                <a:spcPct val="0"/>
              </a:spcAft>
              <a:defRPr>
                <a:solidFill>
                  <a:schemeClr val="tx1"/>
                </a:solidFill>
                <a:latin typeface="Verdana" pitchFamily="34" charset="0"/>
                <a:cs typeface="Arial" charset="0"/>
              </a:defRPr>
            </a:lvl6pPr>
            <a:lvl7pPr marL="2971800" indent="-228600" defTabSz="963613" eaLnBrk="0" fontAlgn="base" hangingPunct="0">
              <a:spcBef>
                <a:spcPct val="0"/>
              </a:spcBef>
              <a:spcAft>
                <a:spcPct val="0"/>
              </a:spcAft>
              <a:defRPr>
                <a:solidFill>
                  <a:schemeClr val="tx1"/>
                </a:solidFill>
                <a:latin typeface="Verdana" pitchFamily="34" charset="0"/>
                <a:cs typeface="Arial" charset="0"/>
              </a:defRPr>
            </a:lvl7pPr>
            <a:lvl8pPr marL="3429000" indent="-228600" defTabSz="963613" eaLnBrk="0" fontAlgn="base" hangingPunct="0">
              <a:spcBef>
                <a:spcPct val="0"/>
              </a:spcBef>
              <a:spcAft>
                <a:spcPct val="0"/>
              </a:spcAft>
              <a:defRPr>
                <a:solidFill>
                  <a:schemeClr val="tx1"/>
                </a:solidFill>
                <a:latin typeface="Verdana" pitchFamily="34" charset="0"/>
                <a:cs typeface="Arial" charset="0"/>
              </a:defRPr>
            </a:lvl8pPr>
            <a:lvl9pPr marL="3886200" indent="-228600" defTabSz="963613"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E4C7BA81-06A7-4963-BB03-C0ABDB6A24CF}" type="slidenum">
              <a:rPr lang="en-US" sz="1300">
                <a:latin typeface="Arial" charset="0"/>
              </a:rPr>
              <a:pPr algn="r" eaLnBrk="1" hangingPunct="1"/>
              <a:t>8</a:t>
            </a:fld>
            <a:endParaRPr lang="en-US" sz="1300">
              <a:latin typeface="Arial" charset="0"/>
            </a:endParaRPr>
          </a:p>
        </p:txBody>
      </p:sp>
      <p:sp>
        <p:nvSpPr>
          <p:cNvPr id="22534" name="Rectangle 7"/>
          <p:cNvSpPr txBox="1">
            <a:spLocks noGrp="1" noChangeArrowheads="1"/>
          </p:cNvSpPr>
          <p:nvPr/>
        </p:nvSpPr>
        <p:spPr bwMode="auto">
          <a:xfrm>
            <a:off x="4143375" y="9117013"/>
            <a:ext cx="317023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16" tIns="48311" rIns="96616" bIns="48311" anchor="b"/>
          <a:lstStyle>
            <a:lvl1pPr defTabSz="963613" eaLnBrk="0" hangingPunct="0">
              <a:defRPr>
                <a:solidFill>
                  <a:schemeClr val="tx1"/>
                </a:solidFill>
                <a:latin typeface="Verdana" pitchFamily="34" charset="0"/>
                <a:cs typeface="Arial" charset="0"/>
              </a:defRPr>
            </a:lvl1pPr>
            <a:lvl2pPr marL="742950" indent="-285750" defTabSz="963613" eaLnBrk="0" hangingPunct="0">
              <a:defRPr>
                <a:solidFill>
                  <a:schemeClr val="tx1"/>
                </a:solidFill>
                <a:latin typeface="Verdana" pitchFamily="34" charset="0"/>
                <a:cs typeface="Arial" charset="0"/>
              </a:defRPr>
            </a:lvl2pPr>
            <a:lvl3pPr marL="1143000" indent="-228600" defTabSz="963613" eaLnBrk="0" hangingPunct="0">
              <a:defRPr>
                <a:solidFill>
                  <a:schemeClr val="tx1"/>
                </a:solidFill>
                <a:latin typeface="Verdana" pitchFamily="34" charset="0"/>
                <a:cs typeface="Arial" charset="0"/>
              </a:defRPr>
            </a:lvl3pPr>
            <a:lvl4pPr marL="1600200" indent="-228600" defTabSz="963613" eaLnBrk="0" hangingPunct="0">
              <a:defRPr>
                <a:solidFill>
                  <a:schemeClr val="tx1"/>
                </a:solidFill>
                <a:latin typeface="Verdana" pitchFamily="34" charset="0"/>
                <a:cs typeface="Arial" charset="0"/>
              </a:defRPr>
            </a:lvl4pPr>
            <a:lvl5pPr marL="2057400" indent="-228600" defTabSz="963613" eaLnBrk="0" hangingPunct="0">
              <a:defRPr>
                <a:solidFill>
                  <a:schemeClr val="tx1"/>
                </a:solidFill>
                <a:latin typeface="Verdana" pitchFamily="34" charset="0"/>
                <a:cs typeface="Arial" charset="0"/>
              </a:defRPr>
            </a:lvl5pPr>
            <a:lvl6pPr marL="2514600" indent="-228600" defTabSz="963613" eaLnBrk="0" fontAlgn="base" hangingPunct="0">
              <a:spcBef>
                <a:spcPct val="0"/>
              </a:spcBef>
              <a:spcAft>
                <a:spcPct val="0"/>
              </a:spcAft>
              <a:defRPr>
                <a:solidFill>
                  <a:schemeClr val="tx1"/>
                </a:solidFill>
                <a:latin typeface="Verdana" pitchFamily="34" charset="0"/>
                <a:cs typeface="Arial" charset="0"/>
              </a:defRPr>
            </a:lvl6pPr>
            <a:lvl7pPr marL="2971800" indent="-228600" defTabSz="963613" eaLnBrk="0" fontAlgn="base" hangingPunct="0">
              <a:spcBef>
                <a:spcPct val="0"/>
              </a:spcBef>
              <a:spcAft>
                <a:spcPct val="0"/>
              </a:spcAft>
              <a:defRPr>
                <a:solidFill>
                  <a:schemeClr val="tx1"/>
                </a:solidFill>
                <a:latin typeface="Verdana" pitchFamily="34" charset="0"/>
                <a:cs typeface="Arial" charset="0"/>
              </a:defRPr>
            </a:lvl7pPr>
            <a:lvl8pPr marL="3429000" indent="-228600" defTabSz="963613" eaLnBrk="0" fontAlgn="base" hangingPunct="0">
              <a:spcBef>
                <a:spcPct val="0"/>
              </a:spcBef>
              <a:spcAft>
                <a:spcPct val="0"/>
              </a:spcAft>
              <a:defRPr>
                <a:solidFill>
                  <a:schemeClr val="tx1"/>
                </a:solidFill>
                <a:latin typeface="Verdana" pitchFamily="34" charset="0"/>
                <a:cs typeface="Arial" charset="0"/>
              </a:defRPr>
            </a:lvl8pPr>
            <a:lvl9pPr marL="3886200" indent="-228600" defTabSz="963613"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2481B14B-EC77-4700-A6C3-3B4B2DEB6EAA}" type="slidenum">
              <a:rPr lang="en-US" sz="1300">
                <a:latin typeface="Arial" charset="0"/>
              </a:rPr>
              <a:pPr algn="r" eaLnBrk="1" hangingPunct="1"/>
              <a:t>8</a:t>
            </a:fld>
            <a:endParaRPr lang="en-US" sz="1300">
              <a:latin typeface="Arial" charset="0"/>
            </a:endParaRPr>
          </a:p>
        </p:txBody>
      </p:sp>
      <p:sp>
        <p:nvSpPr>
          <p:cNvPr id="22535" name="Rectangle 2"/>
          <p:cNvSpPr>
            <a:spLocks noGrp="1" noRot="1" noChangeAspect="1" noChangeArrowheads="1" noTextEdit="1"/>
          </p:cNvSpPr>
          <p:nvPr>
            <p:ph type="sldImg"/>
          </p:nvPr>
        </p:nvSpPr>
        <p:spPr>
          <a:xfrm>
            <a:off x="1258888" y="720725"/>
            <a:ext cx="4800600" cy="3600450"/>
          </a:xfrm>
          <a:ln/>
        </p:spPr>
      </p:sp>
      <p:sp>
        <p:nvSpPr>
          <p:cNvPr id="22536" name="Rectangle 3"/>
          <p:cNvSpPr>
            <a:spLocks noGrp="1" noChangeArrowheads="1"/>
          </p:cNvSpPr>
          <p:nvPr>
            <p:ph type="body" idx="1"/>
          </p:nvPr>
        </p:nvSpPr>
        <p:spPr>
          <a:xfrm>
            <a:off x="487363" y="4560888"/>
            <a:ext cx="6508750" cy="4319587"/>
          </a:xfrm>
          <a:noFill/>
        </p:spPr>
        <p:txBody>
          <a:bodyPr lIns="96616" tIns="48311" rIns="96616" bIns="48311"/>
          <a:lstStyle/>
          <a:p>
            <a:pPr marL="171450" indent="-171450" eaLnBrk="1" hangingPunct="1">
              <a:buFont typeface="Arial" pitchFamily="34" charset="0"/>
              <a:buChar char="•"/>
            </a:pPr>
            <a:r>
              <a:rPr lang="en-US" dirty="0" smtClean="0">
                <a:latin typeface="Calibri" pitchFamily="34" charset="0"/>
                <a:ea typeface="MS PGothic" pitchFamily="34" charset="-128"/>
              </a:rPr>
              <a:t>Which brings us to the relationships. All kinds of relationships.</a:t>
            </a:r>
            <a:br>
              <a:rPr lang="en-US" dirty="0" smtClean="0">
                <a:latin typeface="Calibri" pitchFamily="34" charset="0"/>
                <a:ea typeface="MS PGothic" pitchFamily="34" charset="-128"/>
              </a:rPr>
            </a:br>
            <a:endParaRPr lang="en-US" dirty="0" smtClean="0">
              <a:latin typeface="Calibri" pitchFamily="34" charset="0"/>
              <a:ea typeface="MS PGothic" pitchFamily="34" charset="-128"/>
            </a:endParaRPr>
          </a:p>
          <a:p>
            <a:pPr marL="171450" indent="-171450" eaLnBrk="1" hangingPunct="1">
              <a:buFont typeface="Arial" pitchFamily="34" charset="0"/>
              <a:buChar char="•"/>
            </a:pPr>
            <a:r>
              <a:rPr lang="en-US" dirty="0" smtClean="0">
                <a:latin typeface="Calibri" pitchFamily="34" charset="0"/>
                <a:ea typeface="MS PGothic" pitchFamily="34" charset="-128"/>
              </a:rPr>
              <a:t>Here we have one work with multiple relationships, at multiple levels of the WEMI structure.</a:t>
            </a:r>
            <a:br>
              <a:rPr lang="en-US" dirty="0" smtClean="0">
                <a:latin typeface="Calibri" pitchFamily="34" charset="0"/>
                <a:ea typeface="MS PGothic" pitchFamily="34" charset="-128"/>
              </a:rPr>
            </a:br>
            <a:r>
              <a:rPr lang="en-US" dirty="0" smtClean="0">
                <a:latin typeface="Calibri" pitchFamily="34" charset="0"/>
                <a:ea typeface="MS PGothic" pitchFamily="34" charset="-128"/>
              </a:rPr>
              <a:t/>
            </a:r>
            <a:br>
              <a:rPr lang="en-US" dirty="0" smtClean="0">
                <a:latin typeface="Calibri" pitchFamily="34" charset="0"/>
                <a:ea typeface="MS PGothic" pitchFamily="34" charset="-128"/>
              </a:rPr>
            </a:br>
            <a:r>
              <a:rPr lang="en-US" dirty="0" smtClean="0">
                <a:latin typeface="Calibri" pitchFamily="34" charset="0"/>
                <a:ea typeface="MS PGothic" pitchFamily="34" charset="-128"/>
              </a:rPr>
              <a:t>Work to Manifestation, Work to Person, Expression to Corporate Body, Family to Item, etc.</a:t>
            </a:r>
            <a:br>
              <a:rPr lang="en-US" dirty="0" smtClean="0">
                <a:latin typeface="Calibri" pitchFamily="34" charset="0"/>
                <a:ea typeface="MS PGothic" pitchFamily="34" charset="-128"/>
              </a:rPr>
            </a:br>
            <a:endParaRPr lang="en-US" dirty="0" smtClean="0">
              <a:latin typeface="Calibri" pitchFamily="34" charset="0"/>
              <a:ea typeface="MS PGothic" pitchFamily="34" charset="-128"/>
            </a:endParaRPr>
          </a:p>
          <a:p>
            <a:pPr marL="171450" indent="-171450" eaLnBrk="1" hangingPunct="1">
              <a:buFont typeface="Arial" pitchFamily="34" charset="0"/>
              <a:buChar char="•"/>
            </a:pPr>
            <a:r>
              <a:rPr lang="en-US" dirty="0" smtClean="0">
                <a:latin typeface="Calibri" pitchFamily="34" charset="0"/>
                <a:ea typeface="MS PGothic" pitchFamily="34" charset="-128"/>
              </a:rPr>
              <a:t>In fact, I think it’s safe to say that we are an absolute mass of relationships, and catalogers can only express so many of them.</a:t>
            </a:r>
          </a:p>
        </p:txBody>
      </p:sp>
    </p:spTree>
    <p:extLst>
      <p:ext uri="{BB962C8B-B14F-4D97-AF65-F5344CB8AC3E}">
        <p14:creationId xmlns:p14="http://schemas.microsoft.com/office/powerpoint/2010/main" val="12858469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B7F4ADD-85E6-41A5-8386-F9300AC9B268}" type="slidenum">
              <a:rPr lang="en-US" smtClean="0">
                <a:latin typeface="Arial" charset="0"/>
              </a:rPr>
              <a:pPr eaLnBrk="1" hangingPunct="1"/>
              <a:t>89</a:t>
            </a:fld>
            <a:endParaRPr lang="en-US" smtClean="0">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Just a reminder that that RDA doesn’t have a separate “section” for authorized headings as opposed to descriptive cataloging.</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same rules that establish what you put in a title proper in the bibliographic record are what tell you what to record in an authority record.</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RDA says nothing about </a:t>
            </a:r>
            <a:r>
              <a:rPr lang="en-US" i="1" dirty="0" smtClean="0">
                <a:latin typeface="Calibri" pitchFamily="34" charset="0"/>
              </a:rPr>
              <a:t>where</a:t>
            </a:r>
            <a:r>
              <a:rPr lang="en-US" dirty="0" smtClean="0">
                <a:latin typeface="Calibri" pitchFamily="34" charset="0"/>
              </a:rPr>
              <a:t> to record information, only what information needs to be recorded and how you put it together for an authorized (or variant) access point.</a:t>
            </a:r>
          </a:p>
        </p:txBody>
      </p:sp>
    </p:spTree>
    <p:extLst>
      <p:ext uri="{BB962C8B-B14F-4D97-AF65-F5344CB8AC3E}">
        <p14:creationId xmlns:p14="http://schemas.microsoft.com/office/powerpoint/2010/main" val="309373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3D17F4B6-C947-47DE-B117-DCB49F4493B6}" type="slidenum">
              <a:rPr lang="en-US" smtClean="0">
                <a:latin typeface="Arial" charset="0"/>
              </a:rPr>
              <a:pPr eaLnBrk="1" hangingPunct="1"/>
              <a:t>90</a:t>
            </a:fld>
            <a:endParaRPr lang="en-US" smtClean="0">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Chapter 8 also contains the FRAD user tasks. Remember</a:t>
            </a:r>
            <a:r>
              <a:rPr lang="en-US" baseline="0" dirty="0" smtClean="0">
                <a:latin typeface="Calibri" pitchFamily="34" charset="0"/>
              </a:rPr>
              <a:t> that you are a user of these data so these tasks apply to you as well.</a:t>
            </a:r>
            <a:br>
              <a:rPr lang="en-US" baseline="0" dirty="0" smtClean="0">
                <a:latin typeface="Calibri" pitchFamily="34" charset="0"/>
              </a:rPr>
            </a:br>
            <a:endParaRPr lang="en-US" baseline="0" dirty="0" smtClean="0">
              <a:latin typeface="Calibri" pitchFamily="34" charset="0"/>
            </a:endParaRPr>
          </a:p>
        </p:txBody>
      </p:sp>
    </p:spTree>
    <p:extLst>
      <p:ext uri="{BB962C8B-B14F-4D97-AF65-F5344CB8AC3E}">
        <p14:creationId xmlns:p14="http://schemas.microsoft.com/office/powerpoint/2010/main" val="19763795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A7549BE-441A-45F8-88A4-F73DDC9040A8}" type="slidenum">
              <a:rPr lang="en-US" smtClean="0">
                <a:latin typeface="Arial" charset="0"/>
              </a:rPr>
              <a:pPr eaLnBrk="1" hangingPunct="1"/>
              <a:t>91</a:t>
            </a:fld>
            <a:endParaRPr lang="en-US" smtClean="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dirty="0" smtClean="0">
              <a:latin typeface="Calibri" pitchFamily="34" charset="0"/>
            </a:endParaRPr>
          </a:p>
        </p:txBody>
      </p:sp>
    </p:spTree>
    <p:extLst>
      <p:ext uri="{BB962C8B-B14F-4D97-AF65-F5344CB8AC3E}">
        <p14:creationId xmlns:p14="http://schemas.microsoft.com/office/powerpoint/2010/main" val="22545991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2D40119B-61CA-434E-B518-32741D4F4E22}" type="slidenum">
              <a:rPr lang="en-US" smtClean="0">
                <a:latin typeface="Arial" charset="0"/>
              </a:rPr>
              <a:pPr eaLnBrk="1" hangingPunct="1"/>
              <a:t>92</a:t>
            </a:fld>
            <a:endParaRPr lang="en-U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Note that the authorized access point doesn’t use all the pieces of information collected in the record.</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Some of them are collected for user tasks but don’t necessarily contribute to the formation of the heading.</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What we are recording here does not serve JUST the creation the authorized access point.</a:t>
            </a:r>
          </a:p>
        </p:txBody>
      </p:sp>
    </p:spTree>
    <p:extLst>
      <p:ext uri="{BB962C8B-B14F-4D97-AF65-F5344CB8AC3E}">
        <p14:creationId xmlns:p14="http://schemas.microsoft.com/office/powerpoint/2010/main" val="20860643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54C8F33-BBA3-4BA3-B992-DAA4A5F74D15}" type="slidenum">
              <a:rPr lang="en-US" smtClean="0">
                <a:latin typeface="Arial" charset="0"/>
              </a:rPr>
              <a:pPr eaLnBrk="1" hangingPunct="1"/>
              <a:t>93</a:t>
            </a:fld>
            <a:endParaRPr lang="en-US" smtClean="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This still includes events, such as conferences and exhibitions, etc.</a:t>
            </a:r>
          </a:p>
        </p:txBody>
      </p:sp>
    </p:spTree>
    <p:extLst>
      <p:ext uri="{BB962C8B-B14F-4D97-AF65-F5344CB8AC3E}">
        <p14:creationId xmlns:p14="http://schemas.microsoft.com/office/powerpoint/2010/main" val="3248220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5DCFD2F-1116-4E8A-8BCD-0BDAF721C506}" type="slidenum">
              <a:rPr lang="en-US" smtClean="0">
                <a:latin typeface="Arial" charset="0"/>
              </a:rPr>
              <a:pPr eaLnBrk="1" hangingPunct="1"/>
              <a:t>94</a:t>
            </a:fld>
            <a:endParaRPr 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dirty="0" smtClean="0">
              <a:latin typeface="Calibri" pitchFamily="34" charset="0"/>
            </a:endParaRPr>
          </a:p>
        </p:txBody>
      </p:sp>
    </p:spTree>
    <p:extLst>
      <p:ext uri="{BB962C8B-B14F-4D97-AF65-F5344CB8AC3E}">
        <p14:creationId xmlns:p14="http://schemas.microsoft.com/office/powerpoint/2010/main" val="42880621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66788" eaLnBrk="0" hangingPunct="0">
              <a:defRPr>
                <a:solidFill>
                  <a:schemeClr val="tx1"/>
                </a:solidFill>
                <a:latin typeface="Calibri" pitchFamily="34" charset="0"/>
                <a:cs typeface="Arial" charset="0"/>
              </a:defRPr>
            </a:lvl1pPr>
            <a:lvl2pPr marL="742950" indent="-285750" defTabSz="966788" eaLnBrk="0" hangingPunct="0">
              <a:defRPr>
                <a:solidFill>
                  <a:schemeClr val="tx1"/>
                </a:solidFill>
                <a:latin typeface="Calibri" pitchFamily="34" charset="0"/>
                <a:cs typeface="Arial" charset="0"/>
              </a:defRPr>
            </a:lvl2pPr>
            <a:lvl3pPr marL="1143000" indent="-228600" defTabSz="966788" eaLnBrk="0" hangingPunct="0">
              <a:defRPr>
                <a:solidFill>
                  <a:schemeClr val="tx1"/>
                </a:solidFill>
                <a:latin typeface="Calibri" pitchFamily="34" charset="0"/>
                <a:cs typeface="Arial" charset="0"/>
              </a:defRPr>
            </a:lvl3pPr>
            <a:lvl4pPr marL="1600200" indent="-228600" defTabSz="966788" eaLnBrk="0" hangingPunct="0">
              <a:defRPr>
                <a:solidFill>
                  <a:schemeClr val="tx1"/>
                </a:solidFill>
                <a:latin typeface="Calibri" pitchFamily="34" charset="0"/>
                <a:cs typeface="Arial" charset="0"/>
              </a:defRPr>
            </a:lvl4pPr>
            <a:lvl5pPr marL="2057400" indent="-228600" defTabSz="966788" eaLnBrk="0" hangingPunct="0">
              <a:defRPr>
                <a:solidFill>
                  <a:schemeClr val="tx1"/>
                </a:solidFill>
                <a:latin typeface="Calibri" pitchFamily="34" charset="0"/>
                <a:cs typeface="Arial" charset="0"/>
              </a:defRPr>
            </a:lvl5pPr>
            <a:lvl6pPr marL="2514600" indent="-228600" defTabSz="966788" eaLnBrk="0" fontAlgn="base" hangingPunct="0">
              <a:spcBef>
                <a:spcPct val="0"/>
              </a:spcBef>
              <a:spcAft>
                <a:spcPct val="0"/>
              </a:spcAft>
              <a:defRPr>
                <a:solidFill>
                  <a:schemeClr val="tx1"/>
                </a:solidFill>
                <a:latin typeface="Calibri" pitchFamily="34" charset="0"/>
                <a:cs typeface="Arial" charset="0"/>
              </a:defRPr>
            </a:lvl6pPr>
            <a:lvl7pPr marL="2971800" indent="-228600" defTabSz="966788" eaLnBrk="0" fontAlgn="base" hangingPunct="0">
              <a:spcBef>
                <a:spcPct val="0"/>
              </a:spcBef>
              <a:spcAft>
                <a:spcPct val="0"/>
              </a:spcAft>
              <a:defRPr>
                <a:solidFill>
                  <a:schemeClr val="tx1"/>
                </a:solidFill>
                <a:latin typeface="Calibri" pitchFamily="34" charset="0"/>
                <a:cs typeface="Arial" charset="0"/>
              </a:defRPr>
            </a:lvl7pPr>
            <a:lvl8pPr marL="3429000" indent="-228600" defTabSz="966788" eaLnBrk="0" fontAlgn="base" hangingPunct="0">
              <a:spcBef>
                <a:spcPct val="0"/>
              </a:spcBef>
              <a:spcAft>
                <a:spcPct val="0"/>
              </a:spcAft>
              <a:defRPr>
                <a:solidFill>
                  <a:schemeClr val="tx1"/>
                </a:solidFill>
                <a:latin typeface="Calibri" pitchFamily="34" charset="0"/>
                <a:cs typeface="Arial" charset="0"/>
              </a:defRPr>
            </a:lvl8pPr>
            <a:lvl9pPr marL="3886200" indent="-228600" defTabSz="966788"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10BAD278-60E0-4750-AF98-AA3E44844250}" type="slidenum">
              <a:rPr lang="en-US" smtClean="0">
                <a:latin typeface="Arial" charset="0"/>
              </a:rPr>
              <a:pPr eaLnBrk="1" hangingPunct="1"/>
              <a:t>95</a:t>
            </a:fld>
            <a:endParaRPr 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dirty="0" smtClean="0">
              <a:latin typeface="Calibri" pitchFamily="34" charset="0"/>
            </a:endParaRPr>
          </a:p>
        </p:txBody>
      </p:sp>
    </p:spTree>
    <p:extLst>
      <p:ext uri="{BB962C8B-B14F-4D97-AF65-F5344CB8AC3E}">
        <p14:creationId xmlns:p14="http://schemas.microsoft.com/office/powerpoint/2010/main" val="2601600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7AAEA69-E008-4155-A95E-93DB6AB43E0B}" type="slidenum">
              <a:rPr lang="en-US" smtClean="0">
                <a:latin typeface="Arial" charset="0"/>
              </a:rPr>
              <a:pPr eaLnBrk="1" hangingPunct="1"/>
              <a:t>98</a:t>
            </a:fld>
            <a:endParaRPr lang="en-US"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Do not say headings anymore!</a:t>
            </a:r>
          </a:p>
          <a:p>
            <a:pPr eaLnBrk="1" hangingPunct="1"/>
            <a:endParaRPr lang="en-US" dirty="0" smtClean="0">
              <a:latin typeface="Calibri" pitchFamily="34" charset="0"/>
            </a:endParaRPr>
          </a:p>
        </p:txBody>
      </p:sp>
    </p:spTree>
    <p:extLst>
      <p:ext uri="{BB962C8B-B14F-4D97-AF65-F5344CB8AC3E}">
        <p14:creationId xmlns:p14="http://schemas.microsoft.com/office/powerpoint/2010/main" val="20825699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01B93F13-9F92-4756-9A85-5BC4E0DC70D6}" type="slidenum">
              <a:rPr lang="en-US" smtClean="0">
                <a:latin typeface="Arial" charset="0"/>
              </a:rPr>
              <a:pPr eaLnBrk="1" hangingPunct="1"/>
              <a:t>99</a:t>
            </a:fld>
            <a:endParaRPr lang="en-US"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b="1" dirty="0" smtClean="0">
              <a:latin typeface="Calibri" pitchFamily="34" charset="0"/>
            </a:endParaRPr>
          </a:p>
        </p:txBody>
      </p:sp>
    </p:spTree>
    <p:extLst>
      <p:ext uri="{BB962C8B-B14F-4D97-AF65-F5344CB8AC3E}">
        <p14:creationId xmlns:p14="http://schemas.microsoft.com/office/powerpoint/2010/main" val="3679501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035669C-7A0F-4A8C-99DB-11FA990A6C11}" type="slidenum">
              <a:rPr lang="en-US" smtClean="0">
                <a:latin typeface="Arial" charset="0"/>
              </a:rPr>
              <a:pPr eaLnBrk="1" hangingPunct="1"/>
              <a:t>100</a:t>
            </a:fld>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altLang="zh-CN" dirty="0" smtClean="0">
                <a:latin typeface="Calibri" pitchFamily="34" charset="0"/>
              </a:rPr>
              <a:t>PCC libraries will continue to give names of those entities in the Latin script in the authorized access points in authority records and in bibliographic records.</a:t>
            </a:r>
            <a:br>
              <a:rPr lang="en-US" altLang="zh-CN" dirty="0" smtClean="0">
                <a:latin typeface="Calibri" pitchFamily="34" charset="0"/>
              </a:rPr>
            </a:br>
            <a:endParaRPr lang="en-US" altLang="zh-CN"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PCC libraries may also continue the current policy for some languages to give variant access points (MARC 4XX fields) in the original language/script in authority records.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Then– for those “other identifying attributes”– if instructions in Chapter 9 do not specify language, give the elements in English. </a:t>
            </a:r>
            <a:endParaRPr lang="en-US" b="1" dirty="0" smtClean="0">
              <a:latin typeface="Calibri" pitchFamily="34" charset="0"/>
            </a:endParaRPr>
          </a:p>
          <a:p>
            <a:pPr eaLnBrk="1" hangingPunct="1"/>
            <a:endParaRPr lang="en-US" dirty="0" smtClean="0">
              <a:latin typeface="Calibri" pitchFamily="34" charset="0"/>
            </a:endParaRPr>
          </a:p>
        </p:txBody>
      </p:sp>
    </p:spTree>
    <p:extLst>
      <p:ext uri="{BB962C8B-B14F-4D97-AF65-F5344CB8AC3E}">
        <p14:creationId xmlns:p14="http://schemas.microsoft.com/office/powerpoint/2010/main" val="113130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2AA68C4-6C06-4ACC-9A2B-9F848FC171A7}" type="slidenum">
              <a:rPr lang="en-US" smtClean="0">
                <a:latin typeface="Arial" charset="0"/>
              </a:rPr>
              <a:pPr eaLnBrk="1" hangingPunct="1"/>
              <a:t>9</a:t>
            </a:fld>
            <a:endParaRPr lang="en-US" smtClean="0">
              <a:latin typeface="Arial" charset="0"/>
            </a:endParaRPr>
          </a:p>
        </p:txBody>
      </p:sp>
      <p:sp>
        <p:nvSpPr>
          <p:cNvPr id="23555" name="Slide Image Placeholder 1"/>
          <p:cNvSpPr>
            <a:spLocks noGrp="1" noRot="1" noChangeAspect="1" noTextEdit="1"/>
          </p:cNvSpPr>
          <p:nvPr>
            <p:ph type="sldImg"/>
          </p:nvPr>
        </p:nvSpPr>
        <p:spPr>
          <a:xfrm>
            <a:off x="1258888" y="720725"/>
            <a:ext cx="4800600" cy="3600450"/>
          </a:xfrm>
          <a:ln/>
        </p:spPr>
      </p:sp>
      <p:sp>
        <p:nvSpPr>
          <p:cNvPr id="23556" name="Notes Placeholder 2"/>
          <p:cNvSpPr>
            <a:spLocks noGrp="1"/>
          </p:cNvSpPr>
          <p:nvPr>
            <p:ph type="body" idx="1"/>
          </p:nvPr>
        </p:nvSpPr>
        <p:spPr>
          <a:noFill/>
        </p:spPr>
        <p:txBody>
          <a:bodyPr lIns="96644" tIns="48322" rIns="96644" bIns="48322"/>
          <a:lstStyle/>
          <a:p>
            <a:pPr marL="171450" indent="-171450" eaLnBrk="1" hangingPunct="1">
              <a:buFont typeface="Arial" pitchFamily="34" charset="0"/>
              <a:buChar char="•"/>
            </a:pPr>
            <a:r>
              <a:rPr lang="en-US" dirty="0" smtClean="0">
                <a:latin typeface="Calibri" pitchFamily="34" charset="0"/>
              </a:rPr>
              <a:t>So we pick and choose which relationships to describe.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Looking at the FRBR model, we can see that there are relationships between works and creators that we can capture in bibliographic terms. We give the authorized form of name of a creator as access, and often we describe the creator in the statement of responsibility.</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We do not provide other identifying characteristics/attributes of “persons” or other entities that can be creators in the bibliographic data -- they are described in Authority data.  FRBR refers to persons and corporate bodies responsible for works as “Group 2 Entities.”  </a:t>
            </a:r>
          </a:p>
          <a:p>
            <a:pPr eaLnBrk="1" hangingPunct="1"/>
            <a:endParaRPr lang="en-US" dirty="0" smtClean="0">
              <a:latin typeface="Calibri" pitchFamily="34" charset="0"/>
            </a:endParaRPr>
          </a:p>
        </p:txBody>
      </p:sp>
      <p:sp>
        <p:nvSpPr>
          <p:cNvPr id="23557"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58850" eaLnBrk="0" hangingPunct="0">
              <a:defRPr>
                <a:solidFill>
                  <a:schemeClr val="tx1"/>
                </a:solidFill>
                <a:latin typeface="Verdana" pitchFamily="34" charset="0"/>
                <a:cs typeface="Arial" charset="0"/>
              </a:defRPr>
            </a:lvl1pPr>
            <a:lvl2pPr marL="742950" indent="-285750" defTabSz="958850" eaLnBrk="0" hangingPunct="0">
              <a:defRPr>
                <a:solidFill>
                  <a:schemeClr val="tx1"/>
                </a:solidFill>
                <a:latin typeface="Verdana" pitchFamily="34" charset="0"/>
                <a:cs typeface="Arial" charset="0"/>
              </a:defRPr>
            </a:lvl2pPr>
            <a:lvl3pPr marL="1143000" indent="-228600" defTabSz="958850" eaLnBrk="0" hangingPunct="0">
              <a:defRPr>
                <a:solidFill>
                  <a:schemeClr val="tx1"/>
                </a:solidFill>
                <a:latin typeface="Verdana" pitchFamily="34" charset="0"/>
                <a:cs typeface="Arial" charset="0"/>
              </a:defRPr>
            </a:lvl3pPr>
            <a:lvl4pPr marL="1600200" indent="-228600" defTabSz="958850" eaLnBrk="0" hangingPunct="0">
              <a:defRPr>
                <a:solidFill>
                  <a:schemeClr val="tx1"/>
                </a:solidFill>
                <a:latin typeface="Verdana" pitchFamily="34" charset="0"/>
                <a:cs typeface="Arial" charset="0"/>
              </a:defRPr>
            </a:lvl4pPr>
            <a:lvl5pPr marL="2057400" indent="-228600" defTabSz="958850" eaLnBrk="0" hangingPunct="0">
              <a:defRPr>
                <a:solidFill>
                  <a:schemeClr val="tx1"/>
                </a:solidFill>
                <a:latin typeface="Verdana" pitchFamily="34" charset="0"/>
                <a:cs typeface="Arial" charset="0"/>
              </a:defRPr>
            </a:lvl5pPr>
            <a:lvl6pPr marL="2514600" indent="-228600" defTabSz="958850" eaLnBrk="0" fontAlgn="base" hangingPunct="0">
              <a:spcBef>
                <a:spcPct val="0"/>
              </a:spcBef>
              <a:spcAft>
                <a:spcPct val="0"/>
              </a:spcAft>
              <a:defRPr>
                <a:solidFill>
                  <a:schemeClr val="tx1"/>
                </a:solidFill>
                <a:latin typeface="Verdana" pitchFamily="34" charset="0"/>
                <a:cs typeface="Arial" charset="0"/>
              </a:defRPr>
            </a:lvl6pPr>
            <a:lvl7pPr marL="2971800" indent="-228600" defTabSz="958850" eaLnBrk="0" fontAlgn="base" hangingPunct="0">
              <a:spcBef>
                <a:spcPct val="0"/>
              </a:spcBef>
              <a:spcAft>
                <a:spcPct val="0"/>
              </a:spcAft>
              <a:defRPr>
                <a:solidFill>
                  <a:schemeClr val="tx1"/>
                </a:solidFill>
                <a:latin typeface="Verdana" pitchFamily="34" charset="0"/>
                <a:cs typeface="Arial" charset="0"/>
              </a:defRPr>
            </a:lvl7pPr>
            <a:lvl8pPr marL="3429000" indent="-228600" defTabSz="958850" eaLnBrk="0" fontAlgn="base" hangingPunct="0">
              <a:spcBef>
                <a:spcPct val="0"/>
              </a:spcBef>
              <a:spcAft>
                <a:spcPct val="0"/>
              </a:spcAft>
              <a:defRPr>
                <a:solidFill>
                  <a:schemeClr val="tx1"/>
                </a:solidFill>
                <a:latin typeface="Verdana" pitchFamily="34" charset="0"/>
                <a:cs typeface="Arial" charset="0"/>
              </a:defRPr>
            </a:lvl8pPr>
            <a:lvl9pPr marL="3886200" indent="-228600" defTabSz="95885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656E559F-E5BE-4667-A7E9-5235AD77752E}" type="slidenum">
              <a:rPr lang="en-US" sz="1300">
                <a:latin typeface="Arial" charset="0"/>
              </a:rPr>
              <a:pPr algn="r" eaLnBrk="1" hangingPunct="1"/>
              <a:t>9</a:t>
            </a:fld>
            <a:endParaRPr lang="en-US" sz="1300">
              <a:latin typeface="Arial" charset="0"/>
            </a:endParaRPr>
          </a:p>
        </p:txBody>
      </p:sp>
    </p:spTree>
    <p:extLst>
      <p:ext uri="{BB962C8B-B14F-4D97-AF65-F5344CB8AC3E}">
        <p14:creationId xmlns:p14="http://schemas.microsoft.com/office/powerpoint/2010/main" val="31534461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564B9D6-D1FD-43F4-961B-5E50F4D166A2}" type="slidenum">
              <a:rPr lang="en-US" smtClean="0">
                <a:latin typeface="Arial" charset="0"/>
              </a:rPr>
              <a:pPr eaLnBrk="1" hangingPunct="1"/>
              <a:t>101</a:t>
            </a:fld>
            <a:endParaRPr lang="en-US" smtClean="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dirty="0" smtClean="0">
              <a:latin typeface="Calibri" pitchFamily="34" charset="0"/>
            </a:endParaRPr>
          </a:p>
        </p:txBody>
      </p:sp>
    </p:spTree>
    <p:extLst>
      <p:ext uri="{BB962C8B-B14F-4D97-AF65-F5344CB8AC3E}">
        <p14:creationId xmlns:p14="http://schemas.microsoft.com/office/powerpoint/2010/main" val="19896340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00D343DB-7879-4635-BBA5-A4408C44DB2C}" type="slidenum">
              <a:rPr lang="en-US" smtClean="0">
                <a:latin typeface="Arial" charset="0"/>
              </a:rPr>
              <a:pPr eaLnBrk="1" hangingPunct="1"/>
              <a:t>102</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buClr>
                <a:schemeClr val="tx1"/>
              </a:buClr>
            </a:pPr>
            <a:endParaRPr lang="en-US" smtClean="0">
              <a:latin typeface="Calibri" pitchFamily="34" charset="0"/>
            </a:endParaRPr>
          </a:p>
        </p:txBody>
      </p:sp>
    </p:spTree>
    <p:extLst>
      <p:ext uri="{BB962C8B-B14F-4D97-AF65-F5344CB8AC3E}">
        <p14:creationId xmlns:p14="http://schemas.microsoft.com/office/powerpoint/2010/main" val="37800390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161C7BC-1476-4854-9059-F2F3A349A33F}" type="slidenum">
              <a:rPr lang="en-US" smtClean="0">
                <a:latin typeface="Arial" charset="0"/>
              </a:rPr>
              <a:pPr eaLnBrk="1" hangingPunct="1"/>
              <a:t>103</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At the end of the chapter, there is an instruction that says which of those elements to use in constructing an authorized access point.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For persons, the preferred name is the basis for the authorized access point.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There are five possible additions to the preferred name with a prescribed order in RDA; in the instruction for each of those elements, there is a link back to the element itself for guidance on how to construct the element.</a:t>
            </a:r>
          </a:p>
        </p:txBody>
      </p:sp>
    </p:spTree>
    <p:extLst>
      <p:ext uri="{BB962C8B-B14F-4D97-AF65-F5344CB8AC3E}">
        <p14:creationId xmlns:p14="http://schemas.microsoft.com/office/powerpoint/2010/main" val="19552425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3828162-FE64-490B-8765-E16470FC2901}" type="slidenum">
              <a:rPr lang="en-US" smtClean="0">
                <a:latin typeface="Arial" charset="0"/>
              </a:rPr>
              <a:pPr eaLnBrk="1" hangingPunct="1"/>
              <a:t>104</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b="1" dirty="0" smtClean="0">
              <a:latin typeface="Calibri" pitchFamily="34" charset="0"/>
            </a:endParaRPr>
          </a:p>
        </p:txBody>
      </p:sp>
    </p:spTree>
    <p:extLst>
      <p:ext uri="{BB962C8B-B14F-4D97-AF65-F5344CB8AC3E}">
        <p14:creationId xmlns:p14="http://schemas.microsoft.com/office/powerpoint/2010/main" val="40692375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A0F42B6-9A27-43D5-BE01-1C479E284D9C}" type="slidenum">
              <a:rPr lang="en-US" smtClean="0">
                <a:latin typeface="Arial" charset="0"/>
              </a:rPr>
              <a:pPr eaLnBrk="1" hangingPunct="1"/>
              <a:t>105</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b="1" smtClean="0">
              <a:latin typeface="Calibri" pitchFamily="34" charset="0"/>
            </a:endParaRPr>
          </a:p>
        </p:txBody>
      </p:sp>
    </p:spTree>
    <p:extLst>
      <p:ext uri="{BB962C8B-B14F-4D97-AF65-F5344CB8AC3E}">
        <p14:creationId xmlns:p14="http://schemas.microsoft.com/office/powerpoint/2010/main" val="32704342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4E31D21-1ABC-4564-BA9E-47770F055FFA}" type="slidenum">
              <a:rPr lang="en-US" smtClean="0">
                <a:latin typeface="Arial" charset="0"/>
              </a:rPr>
              <a:pPr eaLnBrk="1" hangingPunct="1"/>
              <a:t>106</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b="1" dirty="0" smtClean="0">
              <a:latin typeface="Calibri" pitchFamily="34" charset="0"/>
            </a:endParaRPr>
          </a:p>
        </p:txBody>
      </p:sp>
    </p:spTree>
    <p:extLst>
      <p:ext uri="{BB962C8B-B14F-4D97-AF65-F5344CB8AC3E}">
        <p14:creationId xmlns:p14="http://schemas.microsoft.com/office/powerpoint/2010/main" val="319852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56BFB2B-FF2D-4175-B06B-B24D903A1BDC}" type="slidenum">
              <a:rPr lang="en-US" smtClean="0">
                <a:latin typeface="Arial" charset="0"/>
              </a:rPr>
              <a:pPr eaLnBrk="1" hangingPunct="1"/>
              <a:t>107</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The emphasis is on the most-commonly-known form as the preferred name for a person.</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Words including relationships can be part of the preferred name if such a word, etc., is part of the commonly-known form.</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If there are variant spellings of the person’s name, use the form found on the first resource received.</a:t>
            </a:r>
          </a:p>
          <a:p>
            <a:pPr eaLnBrk="1" hangingPunct="1">
              <a:lnSpc>
                <a:spcPct val="85000"/>
              </a:lnSpc>
              <a:spcBef>
                <a:spcPct val="10000"/>
              </a:spcBef>
            </a:pPr>
            <a:endParaRPr lang="en-US" sz="1000" b="1" dirty="0" smtClean="0">
              <a:latin typeface="Calibri" pitchFamily="34" charset="0"/>
            </a:endParaRPr>
          </a:p>
          <a:p>
            <a:pPr eaLnBrk="1" hangingPunct="1"/>
            <a:endParaRPr lang="en-US" sz="1400" dirty="0" smtClean="0">
              <a:latin typeface="Calibri" pitchFamily="34" charset="0"/>
            </a:endParaRPr>
          </a:p>
          <a:p>
            <a:pPr eaLnBrk="1" hangingPunct="1"/>
            <a:endParaRPr lang="en-US" sz="1400" dirty="0" smtClean="0">
              <a:latin typeface="Calibri" pitchFamily="34" charset="0"/>
            </a:endParaRPr>
          </a:p>
          <a:p>
            <a:pPr eaLnBrk="1" hangingPunct="1"/>
            <a:endParaRPr lang="en-US" sz="1400" dirty="0" smtClean="0"/>
          </a:p>
          <a:p>
            <a:pPr eaLnBrk="1" hangingPunct="1"/>
            <a:endParaRPr lang="en-US" dirty="0" smtClean="0"/>
          </a:p>
        </p:txBody>
      </p:sp>
    </p:spTree>
    <p:extLst>
      <p:ext uri="{BB962C8B-B14F-4D97-AF65-F5344CB8AC3E}">
        <p14:creationId xmlns:p14="http://schemas.microsoft.com/office/powerpoint/2010/main" val="34486531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8501412-0EAD-4F4F-8C78-53728D5EADB4}" type="slidenum">
              <a:rPr lang="en-US" smtClean="0">
                <a:latin typeface="Arial" charset="0"/>
              </a:rPr>
              <a:pPr eaLnBrk="1" hangingPunct="1"/>
              <a:t>108</a:t>
            </a:fld>
            <a:endParaRPr lang="en-US" smtClean="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marL="171450" indent="-171450" eaLnBrk="1" hangingPunct="1">
              <a:lnSpc>
                <a:spcPct val="90000"/>
              </a:lnSpc>
              <a:buFont typeface="Arial" pitchFamily="34" charset="0"/>
              <a:buChar char="•"/>
            </a:pPr>
            <a:r>
              <a:rPr lang="en-US" dirty="0" smtClean="0">
                <a:latin typeface="Calibri" pitchFamily="34" charset="0"/>
              </a:rPr>
              <a:t>Listed here are the categories of instructions for preferred names for persons. Don’t panic– most of this is similar to AACR2.</a:t>
            </a:r>
            <a:br>
              <a:rPr lang="en-US" dirty="0" smtClean="0">
                <a:latin typeface="Calibri" pitchFamily="34" charset="0"/>
              </a:rPr>
            </a:br>
            <a:endParaRPr lang="en-US" dirty="0" smtClean="0">
              <a:latin typeface="Calibri" pitchFamily="34" charset="0"/>
            </a:endParaRPr>
          </a:p>
          <a:p>
            <a:pPr marL="171450" indent="-171450" eaLnBrk="1" hangingPunct="1">
              <a:lnSpc>
                <a:spcPct val="90000"/>
              </a:lnSpc>
              <a:buFont typeface="Arial" pitchFamily="34" charset="0"/>
              <a:buChar char="•"/>
            </a:pPr>
            <a:r>
              <a:rPr lang="en-US" dirty="0" smtClean="0">
                <a:latin typeface="Calibri" pitchFamily="34" charset="0"/>
              </a:rPr>
              <a:t>For example, RDA 9.2.2.6 and RDA 9.2.2.7: for different names of the same person, order of preference:</a:t>
            </a:r>
          </a:p>
          <a:p>
            <a:pPr marL="171450" indent="-171450" eaLnBrk="1" hangingPunct="1">
              <a:lnSpc>
                <a:spcPct val="90000"/>
              </a:lnSpc>
              <a:buFont typeface="Arial" pitchFamily="34" charset="0"/>
              <a:buChar char="•"/>
            </a:pPr>
            <a:r>
              <a:rPr lang="en-US" dirty="0" smtClean="0">
                <a:latin typeface="Calibri" pitchFamily="34" charset="0"/>
              </a:rPr>
              <a:t>a) the name that appears most frequently in resources associated with the person;</a:t>
            </a:r>
          </a:p>
          <a:p>
            <a:pPr marL="171450" indent="-171450" eaLnBrk="1" hangingPunct="1">
              <a:lnSpc>
                <a:spcPct val="90000"/>
              </a:lnSpc>
              <a:buFont typeface="Arial" pitchFamily="34" charset="0"/>
              <a:buChar char="•"/>
            </a:pPr>
            <a:r>
              <a:rPr lang="en-US" dirty="0" smtClean="0">
                <a:latin typeface="Calibri" pitchFamily="34" charset="0"/>
              </a:rPr>
              <a:t>b) the name that appears most frequently in reference sources;</a:t>
            </a:r>
          </a:p>
          <a:p>
            <a:pPr marL="171450" indent="-171450" eaLnBrk="1" hangingPunct="1">
              <a:lnSpc>
                <a:spcPct val="90000"/>
              </a:lnSpc>
              <a:buFont typeface="Arial" pitchFamily="34" charset="0"/>
              <a:buChar char="•"/>
            </a:pPr>
            <a:r>
              <a:rPr lang="en-US" dirty="0" smtClean="0">
                <a:latin typeface="Calibri" pitchFamily="34" charset="0"/>
              </a:rPr>
              <a:t>c) the latest name.</a:t>
            </a:r>
            <a:br>
              <a:rPr lang="en-US" dirty="0" smtClean="0">
                <a:latin typeface="Calibri" pitchFamily="34" charset="0"/>
              </a:rPr>
            </a:br>
            <a:endParaRPr lang="en-US" dirty="0" smtClean="0">
              <a:latin typeface="Calibri" pitchFamily="34" charset="0"/>
            </a:endParaRPr>
          </a:p>
          <a:p>
            <a:pPr marL="171450" indent="-171450" eaLnBrk="1" hangingPunct="1">
              <a:lnSpc>
                <a:spcPct val="90000"/>
              </a:lnSpc>
              <a:buFont typeface="Arial" pitchFamily="34" charset="0"/>
              <a:buChar char="•"/>
            </a:pPr>
            <a:r>
              <a:rPr lang="en-US" dirty="0" smtClean="0">
                <a:latin typeface="Calibri" pitchFamily="34" charset="0"/>
              </a:rPr>
              <a:t>For name changes, “choose the latest name or form of name as the preferred name.” You already know this from AACR2.</a:t>
            </a:r>
            <a:br>
              <a:rPr lang="en-US" dirty="0" smtClean="0">
                <a:latin typeface="Calibri" pitchFamily="34" charset="0"/>
              </a:rPr>
            </a:br>
            <a:endParaRPr lang="en-US" dirty="0" smtClean="0">
              <a:latin typeface="Calibri" pitchFamily="34" charset="0"/>
            </a:endParaRPr>
          </a:p>
          <a:p>
            <a:pPr marL="171450" indent="-171450" eaLnBrk="1" hangingPunct="1">
              <a:lnSpc>
                <a:spcPct val="90000"/>
              </a:lnSpc>
              <a:buFont typeface="Arial" pitchFamily="34" charset="0"/>
              <a:buChar char="•"/>
            </a:pPr>
            <a:r>
              <a:rPr lang="en-US" dirty="0" smtClean="0">
                <a:latin typeface="Calibri" pitchFamily="34" charset="0"/>
              </a:rPr>
              <a:t>If the person has more than one identity, there are no longer any time period restrictions on establishing separate access points for each identity. So that old LCRI about the differences between contemporary persons and non-contemporary persons when dealing with pseudonyms is gone– good news!</a:t>
            </a:r>
            <a:br>
              <a:rPr lang="en-US" dirty="0" smtClean="0">
                <a:latin typeface="Calibri" pitchFamily="34" charset="0"/>
              </a:rPr>
            </a:br>
            <a:endParaRPr lang="en-US" dirty="0" smtClean="0">
              <a:latin typeface="Calibri" pitchFamily="34" charset="0"/>
            </a:endParaRPr>
          </a:p>
          <a:p>
            <a:pPr marL="171450" indent="-171450" eaLnBrk="1" hangingPunct="1">
              <a:lnSpc>
                <a:spcPct val="90000"/>
              </a:lnSpc>
              <a:buFont typeface="Arial" pitchFamily="34" charset="0"/>
              <a:buChar char="•"/>
            </a:pPr>
            <a:r>
              <a:rPr lang="en-US" dirty="0" smtClean="0">
                <a:latin typeface="Calibri" pitchFamily="34" charset="0"/>
              </a:rPr>
              <a:t>Now, for the instructions in RDA 9.2.2.9-9.2.2.26, we are not going to take the time to look at these in detail. But do not panic– although you do need to look at these in RDA, you will not find a lot of differences between what you read and what you already know from AACR2. Please do take the time to read through RDA though– do not take anything for granted. It is too easy to become complacent.    </a:t>
            </a:r>
          </a:p>
          <a:p>
            <a:pPr eaLnBrk="1" hangingPunct="1">
              <a:lnSpc>
                <a:spcPct val="90000"/>
              </a:lnSpc>
            </a:pPr>
            <a:endParaRPr lang="en-US" dirty="0" smtClean="0">
              <a:latin typeface="Calibri" pitchFamily="34" charset="0"/>
            </a:endParaRPr>
          </a:p>
          <a:p>
            <a:pPr eaLnBrk="1" hangingPunct="1">
              <a:lnSpc>
                <a:spcPct val="90000"/>
              </a:lnSpc>
            </a:pPr>
            <a:endParaRPr lang="en-US" dirty="0" smtClean="0">
              <a:latin typeface="Calibri" pitchFamily="34" charset="0"/>
            </a:endParaRPr>
          </a:p>
          <a:p>
            <a:pPr eaLnBrk="1" hangingPunct="1">
              <a:lnSpc>
                <a:spcPct val="90000"/>
              </a:lnSpc>
            </a:pPr>
            <a:endParaRPr lang="en-US" dirty="0" smtClean="0">
              <a:latin typeface="Calibri" pitchFamily="34" charset="0"/>
            </a:endParaRPr>
          </a:p>
        </p:txBody>
      </p:sp>
    </p:spTree>
    <p:extLst>
      <p:ext uri="{BB962C8B-B14F-4D97-AF65-F5344CB8AC3E}">
        <p14:creationId xmlns:p14="http://schemas.microsoft.com/office/powerpoint/2010/main" val="36459553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016BCBD-7200-49BA-9D94-0B6D5C478785}" type="slidenum">
              <a:rPr lang="en-US" smtClean="0">
                <a:latin typeface="Arial" charset="0"/>
              </a:rPr>
              <a:pPr eaLnBrk="1" hangingPunct="1"/>
              <a:t>109</a:t>
            </a:fld>
            <a:endParaRPr 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Here is a change from AACR2, but in philosophy only, because when we go to create the access point using MARC 21, the preferred name will end up looking the same– with a subfield $c. So, again, nothing really new for you to note. Remember, in AACR2, these terms of address were considered </a:t>
            </a:r>
            <a:r>
              <a:rPr lang="en-US" u="sng" dirty="0" smtClean="0">
                <a:latin typeface="Calibri" pitchFamily="34" charset="0"/>
              </a:rPr>
              <a:t>additions</a:t>
            </a:r>
            <a:r>
              <a:rPr lang="en-US" dirty="0" smtClean="0">
                <a:latin typeface="Calibri" pitchFamily="34" charset="0"/>
              </a:rPr>
              <a:t> to the name, not a part of it.    </a:t>
            </a:r>
            <a:endParaRPr lang="en-US" b="1" dirty="0" smtClean="0">
              <a:latin typeface="Calibri" pitchFamily="34" charset="0"/>
            </a:endParaRPr>
          </a:p>
          <a:p>
            <a:pPr eaLnBrk="1" hangingPunct="1"/>
            <a:endParaRPr lang="en-US" b="1" dirty="0" smtClean="0">
              <a:latin typeface="Calibri" pitchFamily="34" charset="0"/>
            </a:endParaRPr>
          </a:p>
        </p:txBody>
      </p:sp>
    </p:spTree>
    <p:extLst>
      <p:ext uri="{BB962C8B-B14F-4D97-AF65-F5344CB8AC3E}">
        <p14:creationId xmlns:p14="http://schemas.microsoft.com/office/powerpoint/2010/main" val="37705830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2748329-21B0-4D12-BFA7-FC3CE497B890}" type="slidenum">
              <a:rPr lang="en-US" smtClean="0">
                <a:latin typeface="Arial" charset="0"/>
              </a:rPr>
              <a:pPr eaLnBrk="1" hangingPunct="1"/>
              <a:t>110</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Now we are back to similarities in AACR2– in RDA and in AACR2, titles and other designations are considered additions to the preferred name, not a part of it. </a:t>
            </a:r>
          </a:p>
          <a:p>
            <a:pPr eaLnBrk="1" hangingPunct="1"/>
            <a:endParaRPr lang="en-US" b="1" dirty="0" smtClean="0">
              <a:latin typeface="Calibri" pitchFamily="34" charset="0"/>
            </a:endParaRPr>
          </a:p>
          <a:p>
            <a:pPr eaLnBrk="1" hangingPunct="1"/>
            <a:endParaRPr lang="en-US" b="1" dirty="0" smtClean="0">
              <a:latin typeface="Calibri" pitchFamily="34" charset="0"/>
            </a:endParaRPr>
          </a:p>
        </p:txBody>
      </p:sp>
    </p:spTree>
    <p:extLst>
      <p:ext uri="{BB962C8B-B14F-4D97-AF65-F5344CB8AC3E}">
        <p14:creationId xmlns:p14="http://schemas.microsoft.com/office/powerpoint/2010/main" val="292484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D4DB946-FE73-44E3-AAF6-B72245865A65}" type="slidenum">
              <a:rPr lang="en-US" smtClean="0">
                <a:latin typeface="Arial" charset="0"/>
              </a:rPr>
              <a:pPr eaLnBrk="1" hangingPunct="1"/>
              <a:t>10</a:t>
            </a:fld>
            <a:endParaRPr lang="en-US" smtClean="0">
              <a:latin typeface="Arial" charset="0"/>
            </a:endParaRPr>
          </a:p>
        </p:txBody>
      </p:sp>
      <p:sp>
        <p:nvSpPr>
          <p:cNvPr id="24579" name="Slide Image Placeholder 1"/>
          <p:cNvSpPr>
            <a:spLocks noGrp="1" noRot="1" noChangeAspect="1" noTextEdit="1"/>
          </p:cNvSpPr>
          <p:nvPr>
            <p:ph type="sldImg"/>
          </p:nvPr>
        </p:nvSpPr>
        <p:spPr>
          <a:xfrm>
            <a:off x="1258888" y="720725"/>
            <a:ext cx="4800600" cy="3600450"/>
          </a:xfrm>
          <a:ln/>
        </p:spPr>
      </p:sp>
      <p:sp>
        <p:nvSpPr>
          <p:cNvPr id="24580" name="Notes Placeholder 2"/>
          <p:cNvSpPr>
            <a:spLocks noGrp="1"/>
          </p:cNvSpPr>
          <p:nvPr>
            <p:ph type="body" idx="1"/>
          </p:nvPr>
        </p:nvSpPr>
        <p:spPr>
          <a:noFill/>
        </p:spPr>
        <p:txBody>
          <a:bodyPr lIns="96644" tIns="48322" rIns="96644" bIns="48322"/>
          <a:lstStyle/>
          <a:p>
            <a:pPr marL="171450" indent="-171450" eaLnBrk="1" hangingPunct="1">
              <a:buFont typeface="Arial" pitchFamily="34" charset="0"/>
              <a:buChar char="•"/>
            </a:pPr>
            <a:r>
              <a:rPr lang="en-US" dirty="0" smtClean="0">
                <a:latin typeface="Calibri" pitchFamily="34" charset="0"/>
              </a:rPr>
              <a:t>So when describing those entities in order to establish the unique form of authorized access point, we record a group of attributes that make that entity completely unique.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For people, we have the largest group of attributes.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Just as Group 1 entities have attributes, Group 2 entities have their own set of attributes. </a:t>
            </a:r>
          </a:p>
          <a:p>
            <a:pPr eaLnBrk="1" hangingPunct="1"/>
            <a:endParaRPr lang="en-US"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a:p>
            <a:pPr eaLnBrk="1" hangingPunct="1"/>
            <a:endParaRPr lang="en-US" dirty="0" smtClean="0">
              <a:latin typeface="Calibri" pitchFamily="34" charset="0"/>
            </a:endParaRPr>
          </a:p>
          <a:p>
            <a:pPr eaLnBrk="1" hangingPunct="1"/>
            <a:endParaRPr lang="en-US" dirty="0" smtClean="0"/>
          </a:p>
        </p:txBody>
      </p:sp>
      <p:sp>
        <p:nvSpPr>
          <p:cNvPr id="24581"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58850" eaLnBrk="0" hangingPunct="0">
              <a:defRPr>
                <a:solidFill>
                  <a:schemeClr val="tx1"/>
                </a:solidFill>
                <a:latin typeface="Verdana" pitchFamily="34" charset="0"/>
                <a:cs typeface="Arial" charset="0"/>
              </a:defRPr>
            </a:lvl1pPr>
            <a:lvl2pPr marL="742950" indent="-285750" defTabSz="958850" eaLnBrk="0" hangingPunct="0">
              <a:defRPr>
                <a:solidFill>
                  <a:schemeClr val="tx1"/>
                </a:solidFill>
                <a:latin typeface="Verdana" pitchFamily="34" charset="0"/>
                <a:cs typeface="Arial" charset="0"/>
              </a:defRPr>
            </a:lvl2pPr>
            <a:lvl3pPr marL="1143000" indent="-228600" defTabSz="958850" eaLnBrk="0" hangingPunct="0">
              <a:defRPr>
                <a:solidFill>
                  <a:schemeClr val="tx1"/>
                </a:solidFill>
                <a:latin typeface="Verdana" pitchFamily="34" charset="0"/>
                <a:cs typeface="Arial" charset="0"/>
              </a:defRPr>
            </a:lvl3pPr>
            <a:lvl4pPr marL="1600200" indent="-228600" defTabSz="958850" eaLnBrk="0" hangingPunct="0">
              <a:defRPr>
                <a:solidFill>
                  <a:schemeClr val="tx1"/>
                </a:solidFill>
                <a:latin typeface="Verdana" pitchFamily="34" charset="0"/>
                <a:cs typeface="Arial" charset="0"/>
              </a:defRPr>
            </a:lvl4pPr>
            <a:lvl5pPr marL="2057400" indent="-228600" defTabSz="958850" eaLnBrk="0" hangingPunct="0">
              <a:defRPr>
                <a:solidFill>
                  <a:schemeClr val="tx1"/>
                </a:solidFill>
                <a:latin typeface="Verdana" pitchFamily="34" charset="0"/>
                <a:cs typeface="Arial" charset="0"/>
              </a:defRPr>
            </a:lvl5pPr>
            <a:lvl6pPr marL="2514600" indent="-228600" defTabSz="958850" eaLnBrk="0" fontAlgn="base" hangingPunct="0">
              <a:spcBef>
                <a:spcPct val="0"/>
              </a:spcBef>
              <a:spcAft>
                <a:spcPct val="0"/>
              </a:spcAft>
              <a:defRPr>
                <a:solidFill>
                  <a:schemeClr val="tx1"/>
                </a:solidFill>
                <a:latin typeface="Verdana" pitchFamily="34" charset="0"/>
                <a:cs typeface="Arial" charset="0"/>
              </a:defRPr>
            </a:lvl6pPr>
            <a:lvl7pPr marL="2971800" indent="-228600" defTabSz="958850" eaLnBrk="0" fontAlgn="base" hangingPunct="0">
              <a:spcBef>
                <a:spcPct val="0"/>
              </a:spcBef>
              <a:spcAft>
                <a:spcPct val="0"/>
              </a:spcAft>
              <a:defRPr>
                <a:solidFill>
                  <a:schemeClr val="tx1"/>
                </a:solidFill>
                <a:latin typeface="Verdana" pitchFamily="34" charset="0"/>
                <a:cs typeface="Arial" charset="0"/>
              </a:defRPr>
            </a:lvl7pPr>
            <a:lvl8pPr marL="3429000" indent="-228600" defTabSz="958850" eaLnBrk="0" fontAlgn="base" hangingPunct="0">
              <a:spcBef>
                <a:spcPct val="0"/>
              </a:spcBef>
              <a:spcAft>
                <a:spcPct val="0"/>
              </a:spcAft>
              <a:defRPr>
                <a:solidFill>
                  <a:schemeClr val="tx1"/>
                </a:solidFill>
                <a:latin typeface="Verdana" pitchFamily="34" charset="0"/>
                <a:cs typeface="Arial" charset="0"/>
              </a:defRPr>
            </a:lvl8pPr>
            <a:lvl9pPr marL="3886200" indent="-228600" defTabSz="95885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264C349D-4FDC-4CB4-B8DE-649AC18A8D4F}" type="slidenum">
              <a:rPr lang="en-US" sz="1300">
                <a:latin typeface="Arial" charset="0"/>
              </a:rPr>
              <a:pPr algn="r" eaLnBrk="1" hangingPunct="1"/>
              <a:t>10</a:t>
            </a:fld>
            <a:endParaRPr lang="en-US" sz="1300">
              <a:latin typeface="Arial" charset="0"/>
            </a:endParaRPr>
          </a:p>
        </p:txBody>
      </p:sp>
    </p:spTree>
    <p:extLst>
      <p:ext uri="{BB962C8B-B14F-4D97-AF65-F5344CB8AC3E}">
        <p14:creationId xmlns:p14="http://schemas.microsoft.com/office/powerpoint/2010/main" val="265236445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D4B1593-2F7E-4A37-ACFB-9B25349EA709}" type="slidenum">
              <a:rPr lang="en-US" smtClean="0">
                <a:latin typeface="Arial" charset="0"/>
              </a:rPr>
              <a:pPr eaLnBrk="1" hangingPunct="1"/>
              <a:t>111</a:t>
            </a:fld>
            <a:endParaRPr 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b="1" smtClean="0">
              <a:latin typeface="Calibri" pitchFamily="34" charset="0"/>
            </a:endParaRPr>
          </a:p>
        </p:txBody>
      </p:sp>
    </p:spTree>
    <p:extLst>
      <p:ext uri="{BB962C8B-B14F-4D97-AF65-F5344CB8AC3E}">
        <p14:creationId xmlns:p14="http://schemas.microsoft.com/office/powerpoint/2010/main" val="25394258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1F31F11-C879-42D2-BF09-D37B074539A1}" type="slidenum">
              <a:rPr lang="en-US" smtClean="0">
                <a:latin typeface="Arial" charset="0"/>
              </a:rPr>
              <a:pPr eaLnBrk="1" hangingPunct="1"/>
              <a:t>112</a:t>
            </a:fld>
            <a:endParaRPr lang="en-US"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Important to note: LC has a policy in LCPS </a:t>
            </a:r>
            <a:r>
              <a:rPr lang="en-US" dirty="0" smtClean="0">
                <a:latin typeface="Calibri" pitchFamily="34" charset="0"/>
                <a:hlinkClick r:id="rId3"/>
              </a:rPr>
              <a:t>9.3.3.3</a:t>
            </a:r>
            <a:r>
              <a:rPr lang="en-US" dirty="0" smtClean="0">
                <a:latin typeface="Calibri" pitchFamily="34" charset="0"/>
              </a:rPr>
              <a:t> for using hyphens instead of “born” and “died” and in LCPS  </a:t>
            </a:r>
            <a:r>
              <a:rPr lang="en-US" dirty="0" smtClean="0">
                <a:latin typeface="Calibri" pitchFamily="34" charset="0"/>
                <a:hlinkClick r:id="rId4"/>
              </a:rPr>
              <a:t>9.3.4.3 </a:t>
            </a:r>
            <a:r>
              <a:rPr lang="en-US" dirty="0" smtClean="0">
                <a:latin typeface="Calibri" pitchFamily="34" charset="0"/>
              </a:rPr>
              <a:t> to use active in place of fl. or flourished. </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No date restriction on the hyphen.</a:t>
            </a:r>
            <a:r>
              <a:rPr lang="en-US" baseline="0" dirty="0" smtClean="0">
                <a:latin typeface="Calibri" pitchFamily="34" charset="0"/>
              </a:rPr>
              <a:t> You can make an access point like: Smith, John, 1750-</a:t>
            </a:r>
            <a:endParaRPr lang="en-US" dirty="0" smtClean="0">
              <a:latin typeface="Calibri" pitchFamily="34" charset="0"/>
            </a:endParaRPr>
          </a:p>
        </p:txBody>
      </p:sp>
    </p:spTree>
    <p:extLst>
      <p:ext uri="{BB962C8B-B14F-4D97-AF65-F5344CB8AC3E}">
        <p14:creationId xmlns:p14="http://schemas.microsoft.com/office/powerpoint/2010/main" val="1968937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76E8BFA-9956-4A7C-B7FA-CBB9B305F79E}" type="slidenum">
              <a:rPr lang="en-US" smtClean="0">
                <a:latin typeface="Arial" charset="0"/>
              </a:rPr>
              <a:pPr eaLnBrk="1" hangingPunct="1"/>
              <a:t>113</a:t>
            </a:fld>
            <a:endParaRPr lang="en-US"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171450" indent="-171450" eaLnBrk="1" hangingPunct="1">
              <a:lnSpc>
                <a:spcPct val="80000"/>
              </a:lnSpc>
              <a:buFont typeface="Arial" pitchFamily="34" charset="0"/>
              <a:buChar char="•"/>
            </a:pPr>
            <a:r>
              <a:rPr lang="en-US" dirty="0" smtClean="0">
                <a:latin typeface="Calibri" pitchFamily="34" charset="0"/>
              </a:rPr>
              <a:t>The scope of this LC core element has been expanded in RDA to include a part of the name not included in the form chosen as the preferred name, like unused middle names.</a:t>
            </a:r>
            <a:br>
              <a:rPr lang="en-US" dirty="0" smtClean="0">
                <a:latin typeface="Calibri" pitchFamily="34" charset="0"/>
              </a:rPr>
            </a:br>
            <a:endParaRPr lang="en-US" dirty="0" smtClean="0">
              <a:latin typeface="Calibri" pitchFamily="34" charset="0"/>
            </a:endParaRPr>
          </a:p>
          <a:p>
            <a:pPr marL="171450" indent="-171450" eaLnBrk="1" hangingPunct="1">
              <a:lnSpc>
                <a:spcPct val="80000"/>
              </a:lnSpc>
              <a:buFont typeface="Arial" pitchFamily="34" charset="0"/>
              <a:buChar char="•"/>
            </a:pPr>
            <a:r>
              <a:rPr lang="en-US" dirty="0" smtClean="0">
                <a:latin typeface="Calibri" pitchFamily="34" charset="0"/>
              </a:rPr>
              <a:t>For</a:t>
            </a:r>
            <a:r>
              <a:rPr lang="en-US" baseline="0" dirty="0" smtClean="0">
                <a:latin typeface="Calibri" pitchFamily="34" charset="0"/>
              </a:rPr>
              <a:t> the most part, we only care about the first bullet.</a:t>
            </a:r>
            <a:endParaRPr lang="en-US" dirty="0" smtClean="0">
              <a:latin typeface="Calibri" pitchFamily="34" charset="0"/>
            </a:endParaRPr>
          </a:p>
        </p:txBody>
      </p:sp>
    </p:spTree>
    <p:extLst>
      <p:ext uri="{BB962C8B-B14F-4D97-AF65-F5344CB8AC3E}">
        <p14:creationId xmlns:p14="http://schemas.microsoft.com/office/powerpoint/2010/main" val="35242901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1D1AE03-07DC-4BCA-8B31-5EF8F7B32560}" type="slidenum">
              <a:rPr lang="en-US" smtClean="0">
                <a:latin typeface="Arial" charset="0"/>
              </a:rPr>
              <a:pPr eaLnBrk="1" hangingPunct="1"/>
              <a:t>114</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marL="171450" indent="-171450" eaLnBrk="1" hangingPunct="1">
              <a:lnSpc>
                <a:spcPct val="90000"/>
              </a:lnSpc>
              <a:buFont typeface="Arial" pitchFamily="34" charset="0"/>
              <a:buChar char="•"/>
            </a:pPr>
            <a:r>
              <a:rPr lang="en-US" dirty="0" smtClean="0">
                <a:latin typeface="Calibri" pitchFamily="34" charset="0"/>
              </a:rPr>
              <a:t>Code in MARC subfield $c and always be enclose in parentheses.</a:t>
            </a:r>
            <a:br>
              <a:rPr lang="en-US" dirty="0" smtClean="0">
                <a:latin typeface="Calibri" pitchFamily="34" charset="0"/>
              </a:rPr>
            </a:br>
            <a:endParaRPr lang="en-US" dirty="0" smtClean="0">
              <a:latin typeface="Calibri" pitchFamily="34" charset="0"/>
            </a:endParaRPr>
          </a:p>
          <a:p>
            <a:pPr marL="171450" indent="-171450" eaLnBrk="1" hangingPunct="1">
              <a:lnSpc>
                <a:spcPct val="90000"/>
              </a:lnSpc>
              <a:buFont typeface="Arial" pitchFamily="34" charset="0"/>
              <a:buChar char="•"/>
            </a:pPr>
            <a:r>
              <a:rPr lang="en-US" dirty="0" smtClean="0">
                <a:latin typeface="Calibri" pitchFamily="34" charset="0"/>
              </a:rPr>
              <a:t>This is different from the AACR2 practice of using different punctuation depending on the type of name (given name, etc., vs. surname, etc.).</a:t>
            </a:r>
          </a:p>
          <a:p>
            <a:pPr eaLnBrk="1" hangingPunct="1">
              <a:lnSpc>
                <a:spcPct val="90000"/>
              </a:lnSpc>
            </a:pPr>
            <a:endParaRPr lang="en-US" b="1" dirty="0" smtClean="0">
              <a:latin typeface="Calibri" pitchFamily="34" charset="0"/>
            </a:endParaRPr>
          </a:p>
        </p:txBody>
      </p:sp>
    </p:spTree>
    <p:extLst>
      <p:ext uri="{BB962C8B-B14F-4D97-AF65-F5344CB8AC3E}">
        <p14:creationId xmlns:p14="http://schemas.microsoft.com/office/powerpoint/2010/main" val="62447015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B3CF9239-ABFA-4DBD-9506-506AEDE86990}" type="slidenum">
              <a:rPr lang="en-US" smtClean="0">
                <a:latin typeface="Arial" charset="0"/>
              </a:rPr>
              <a:pPr eaLnBrk="1" hangingPunct="1"/>
              <a:t>115</a:t>
            </a:fld>
            <a:endParaRPr lang="en-US" smtClean="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You saw these fields earlier in the presentation,</a:t>
            </a:r>
            <a:r>
              <a:rPr lang="en-US" baseline="0" dirty="0" smtClean="0">
                <a:latin typeface="Calibri" pitchFamily="34" charset="0"/>
              </a:rPr>
              <a:t> so we will not be going over them again.</a:t>
            </a:r>
            <a:br>
              <a:rPr lang="en-US" baseline="0" dirty="0" smtClean="0">
                <a:latin typeface="Calibri" pitchFamily="34" charset="0"/>
              </a:rPr>
            </a:br>
            <a:endParaRPr lang="en-US" baseline="0"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Some of these attributes may be used in the authorized access point for the person, generally to break a conflict, but sometimes they are added to the AAP even when there is no conflict.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Where you see (not in 1xx) on the slide, that means that the attribute may not be used in the 1xx, but when available, and generally according to cataloger’s judgment, it certainly may be added to the authority record!   </a:t>
            </a:r>
            <a:endParaRPr lang="en-US" b="1" dirty="0" smtClean="0">
              <a:latin typeface="Calibri" pitchFamily="34" charset="0"/>
            </a:endParaRPr>
          </a:p>
          <a:p>
            <a:pPr eaLnBrk="1" hangingPunct="1"/>
            <a:endParaRPr lang="en-US" b="1" dirty="0" smtClean="0">
              <a:latin typeface="Calibri" pitchFamily="34" charset="0"/>
            </a:endParaRPr>
          </a:p>
        </p:txBody>
      </p:sp>
    </p:spTree>
    <p:extLst>
      <p:ext uri="{BB962C8B-B14F-4D97-AF65-F5344CB8AC3E}">
        <p14:creationId xmlns:p14="http://schemas.microsoft.com/office/powerpoint/2010/main" val="22240312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68E9E0F-558E-4271-BB46-D4943EB6549B}" type="slidenum">
              <a:rPr lang="en-US" smtClean="0">
                <a:latin typeface="Arial" charset="0"/>
              </a:rPr>
              <a:pPr eaLnBrk="1" hangingPunct="1"/>
              <a:t>116</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Cataloger’s judgment as to add the fuller form to the AAP or not. Not compulsory.</a:t>
            </a:r>
          </a:p>
        </p:txBody>
      </p:sp>
    </p:spTree>
    <p:extLst>
      <p:ext uri="{BB962C8B-B14F-4D97-AF65-F5344CB8AC3E}">
        <p14:creationId xmlns:p14="http://schemas.microsoft.com/office/powerpoint/2010/main" val="4815764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5440F88-0ECB-468B-80AE-4934F5A14997}" type="slidenum">
              <a:rPr lang="en-US" smtClean="0">
                <a:latin typeface="Arial" charset="0"/>
              </a:rPr>
              <a:pPr eaLnBrk="1" hangingPunct="1"/>
              <a:t>117</a:t>
            </a:fld>
            <a:endParaRPr lang="en-US" smtClean="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You might be asking yourself, why is it important to add this information if it cannot be used in the authorized access point.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Remember: the one of the principles of RDA and FRAD is that we are creating a unique identity for the person, and not simply a unique access point.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We</a:t>
            </a:r>
            <a:r>
              <a:rPr lang="en-US" baseline="0" dirty="0" smtClean="0">
                <a:latin typeface="Calibri" pitchFamily="34" charset="0"/>
              </a:rPr>
              <a:t> are getting our data ready for a future where it can be used and displayed in myriad ways.</a:t>
            </a:r>
            <a:endParaRPr lang="en-US" dirty="0" smtClean="0">
              <a:latin typeface="Calibri" pitchFamily="34" charset="0"/>
            </a:endParaRPr>
          </a:p>
        </p:txBody>
      </p:sp>
    </p:spTree>
    <p:extLst>
      <p:ext uri="{BB962C8B-B14F-4D97-AF65-F5344CB8AC3E}">
        <p14:creationId xmlns:p14="http://schemas.microsoft.com/office/powerpoint/2010/main" val="24696787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C1EBCA9-E316-47DE-8473-B251FB5D61D8}" type="slidenum">
              <a:rPr lang="en-US" smtClean="0">
                <a:latin typeface="Arial" charset="0"/>
              </a:rPr>
              <a:pPr eaLnBrk="1" hangingPunct="1"/>
              <a:t>118</a:t>
            </a:fld>
            <a:endParaRPr lang="en-US" smtClean="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b="1" smtClean="0">
              <a:latin typeface="Calibri" pitchFamily="34" charset="0"/>
            </a:endParaRPr>
          </a:p>
        </p:txBody>
      </p:sp>
    </p:spTree>
    <p:extLst>
      <p:ext uri="{BB962C8B-B14F-4D97-AF65-F5344CB8AC3E}">
        <p14:creationId xmlns:p14="http://schemas.microsoft.com/office/powerpoint/2010/main" val="273341904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83CC800-5022-446A-AD87-8D634B44689B}" type="slidenum">
              <a:rPr lang="en-US" smtClean="0">
                <a:latin typeface="Arial" charset="0"/>
              </a:rPr>
              <a:pPr eaLnBrk="1" hangingPunct="1"/>
              <a:t>119</a:t>
            </a:fld>
            <a:endParaRPr lang="en-US" smtClean="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Here is an example of an RDA NAR in OCLC.</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You can see some of the attributes we have just described illustrated in the NAR.</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Think about how much more dynamic this RDA NAR can be in an online environment– it is a living thing.</a:t>
            </a:r>
          </a:p>
        </p:txBody>
      </p:sp>
    </p:spTree>
    <p:extLst>
      <p:ext uri="{BB962C8B-B14F-4D97-AF65-F5344CB8AC3E}">
        <p14:creationId xmlns:p14="http://schemas.microsoft.com/office/powerpoint/2010/main" val="35890174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98EA3934-D475-4832-AB8E-4E85A6C54F94}" type="slidenum">
              <a:rPr lang="en-US" sz="1300">
                <a:latin typeface="Arial" charset="0"/>
              </a:rPr>
              <a:pPr algn="r" eaLnBrk="1" hangingPunct="1"/>
              <a:t>121</a:t>
            </a:fld>
            <a:endParaRPr lang="en-US" sz="130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It is not until RDA 9.19, at the end of the chapter, that we finally arrive at the instructions for creating the authorized access point, the 1xx.</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We will rely on all the previous sections of Chapter 9 to assist us in the construction of the access point, however.</a:t>
            </a:r>
          </a:p>
        </p:txBody>
      </p:sp>
    </p:spTree>
    <p:extLst>
      <p:ext uri="{BB962C8B-B14F-4D97-AF65-F5344CB8AC3E}">
        <p14:creationId xmlns:p14="http://schemas.microsoft.com/office/powerpoint/2010/main" val="214146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D2C8EEC-E7C6-4835-A6C9-D928DACC2ABE}" type="slidenum">
              <a:rPr lang="en-US" smtClean="0">
                <a:latin typeface="Arial" charset="0"/>
              </a:rPr>
              <a:pPr eaLnBrk="1" hangingPunct="1"/>
              <a:t>11</a:t>
            </a:fld>
            <a:endParaRPr lang="en-US" smtClean="0">
              <a:latin typeface="Arial" charset="0"/>
            </a:endParaRPr>
          </a:p>
        </p:txBody>
      </p:sp>
      <p:sp>
        <p:nvSpPr>
          <p:cNvPr id="25603" name="Slide Image Placeholder 1"/>
          <p:cNvSpPr>
            <a:spLocks noGrp="1" noRot="1" noChangeAspect="1" noTextEdit="1"/>
          </p:cNvSpPr>
          <p:nvPr>
            <p:ph type="sldImg"/>
          </p:nvPr>
        </p:nvSpPr>
        <p:spPr>
          <a:xfrm>
            <a:off x="1258888" y="720725"/>
            <a:ext cx="4800600" cy="3600450"/>
          </a:xfrm>
          <a:ln/>
        </p:spPr>
      </p:sp>
      <p:sp>
        <p:nvSpPr>
          <p:cNvPr id="25604" name="Notes Placeholder 2"/>
          <p:cNvSpPr>
            <a:spLocks noGrp="1"/>
          </p:cNvSpPr>
          <p:nvPr>
            <p:ph type="body" idx="1"/>
          </p:nvPr>
        </p:nvSpPr>
        <p:spPr>
          <a:noFill/>
        </p:spPr>
        <p:txBody>
          <a:bodyPr lIns="96644" tIns="48322" rIns="96644" bIns="48322"/>
          <a:lstStyle/>
          <a:p>
            <a:pPr marL="171450" indent="-171450" eaLnBrk="1" hangingPunct="1">
              <a:buFont typeface="Arial" pitchFamily="34" charset="0"/>
              <a:buChar char="•"/>
            </a:pPr>
            <a:r>
              <a:rPr lang="en-US" dirty="0" smtClean="0">
                <a:latin typeface="Calibri" pitchFamily="34" charset="0"/>
              </a:rPr>
              <a:t>Families, our newest entity, also has a list of attributes.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important thing to note here is that we are not talking about family names throughout the entire history of that family name. We are talking about a limited grouping of that family name, usually limited by date and/or place.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But this concept is no different than that for persons and corporate bodies. “Smith, John” isn’t used to represent all “John Smiths” any more than “Smith Family” is used to represent all Smith families. With persons, we describe a specific person; with families we describe a specific family. </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Please remember, though, that family names for subject access should still be established in the LC/SACO Authority File following the provisions in the Subject Headings Manual H 1631. </a:t>
            </a:r>
          </a:p>
          <a:p>
            <a:pPr eaLnBrk="1" hangingPunct="1"/>
            <a:endParaRPr lang="en-US" dirty="0" smtClean="0">
              <a:latin typeface="Calibri" pitchFamily="34" charset="0"/>
            </a:endParaRPr>
          </a:p>
          <a:p>
            <a:pPr eaLnBrk="1" hangingPunct="1"/>
            <a:endParaRPr lang="en-US" dirty="0" smtClean="0">
              <a:latin typeface="Calibri" pitchFamily="34" charset="0"/>
            </a:endParaRPr>
          </a:p>
          <a:p>
            <a:pPr eaLnBrk="1" hangingPunct="1"/>
            <a:endParaRPr lang="en-US" dirty="0" smtClean="0"/>
          </a:p>
        </p:txBody>
      </p:sp>
      <p:sp>
        <p:nvSpPr>
          <p:cNvPr id="25605"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defTabSz="958850" eaLnBrk="0" hangingPunct="0">
              <a:defRPr>
                <a:solidFill>
                  <a:schemeClr val="tx1"/>
                </a:solidFill>
                <a:latin typeface="Verdana" pitchFamily="34" charset="0"/>
                <a:cs typeface="Arial" charset="0"/>
              </a:defRPr>
            </a:lvl1pPr>
            <a:lvl2pPr marL="742950" indent="-285750" defTabSz="958850" eaLnBrk="0" hangingPunct="0">
              <a:defRPr>
                <a:solidFill>
                  <a:schemeClr val="tx1"/>
                </a:solidFill>
                <a:latin typeface="Verdana" pitchFamily="34" charset="0"/>
                <a:cs typeface="Arial" charset="0"/>
              </a:defRPr>
            </a:lvl2pPr>
            <a:lvl3pPr marL="1143000" indent="-228600" defTabSz="958850" eaLnBrk="0" hangingPunct="0">
              <a:defRPr>
                <a:solidFill>
                  <a:schemeClr val="tx1"/>
                </a:solidFill>
                <a:latin typeface="Verdana" pitchFamily="34" charset="0"/>
                <a:cs typeface="Arial" charset="0"/>
              </a:defRPr>
            </a:lvl3pPr>
            <a:lvl4pPr marL="1600200" indent="-228600" defTabSz="958850" eaLnBrk="0" hangingPunct="0">
              <a:defRPr>
                <a:solidFill>
                  <a:schemeClr val="tx1"/>
                </a:solidFill>
                <a:latin typeface="Verdana" pitchFamily="34" charset="0"/>
                <a:cs typeface="Arial" charset="0"/>
              </a:defRPr>
            </a:lvl4pPr>
            <a:lvl5pPr marL="2057400" indent="-228600" defTabSz="958850" eaLnBrk="0" hangingPunct="0">
              <a:defRPr>
                <a:solidFill>
                  <a:schemeClr val="tx1"/>
                </a:solidFill>
                <a:latin typeface="Verdana" pitchFamily="34" charset="0"/>
                <a:cs typeface="Arial" charset="0"/>
              </a:defRPr>
            </a:lvl5pPr>
            <a:lvl6pPr marL="2514600" indent="-228600" defTabSz="958850" eaLnBrk="0" fontAlgn="base" hangingPunct="0">
              <a:spcBef>
                <a:spcPct val="0"/>
              </a:spcBef>
              <a:spcAft>
                <a:spcPct val="0"/>
              </a:spcAft>
              <a:defRPr>
                <a:solidFill>
                  <a:schemeClr val="tx1"/>
                </a:solidFill>
                <a:latin typeface="Verdana" pitchFamily="34" charset="0"/>
                <a:cs typeface="Arial" charset="0"/>
              </a:defRPr>
            </a:lvl6pPr>
            <a:lvl7pPr marL="2971800" indent="-228600" defTabSz="958850" eaLnBrk="0" fontAlgn="base" hangingPunct="0">
              <a:spcBef>
                <a:spcPct val="0"/>
              </a:spcBef>
              <a:spcAft>
                <a:spcPct val="0"/>
              </a:spcAft>
              <a:defRPr>
                <a:solidFill>
                  <a:schemeClr val="tx1"/>
                </a:solidFill>
                <a:latin typeface="Verdana" pitchFamily="34" charset="0"/>
                <a:cs typeface="Arial" charset="0"/>
              </a:defRPr>
            </a:lvl7pPr>
            <a:lvl8pPr marL="3429000" indent="-228600" defTabSz="958850" eaLnBrk="0" fontAlgn="base" hangingPunct="0">
              <a:spcBef>
                <a:spcPct val="0"/>
              </a:spcBef>
              <a:spcAft>
                <a:spcPct val="0"/>
              </a:spcAft>
              <a:defRPr>
                <a:solidFill>
                  <a:schemeClr val="tx1"/>
                </a:solidFill>
                <a:latin typeface="Verdana" pitchFamily="34" charset="0"/>
                <a:cs typeface="Arial" charset="0"/>
              </a:defRPr>
            </a:lvl8pPr>
            <a:lvl9pPr marL="3886200" indent="-228600" defTabSz="95885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0E546BC8-2E26-4245-AEA8-24A13CA6FAA1}" type="slidenum">
              <a:rPr lang="en-US" sz="1300">
                <a:latin typeface="Arial" charset="0"/>
              </a:rPr>
              <a:pPr algn="r" eaLnBrk="1" hangingPunct="1"/>
              <a:t>11</a:t>
            </a:fld>
            <a:endParaRPr lang="en-US" sz="1300">
              <a:latin typeface="Arial" charset="0"/>
            </a:endParaRPr>
          </a:p>
        </p:txBody>
      </p:sp>
    </p:spTree>
    <p:extLst>
      <p:ext uri="{BB962C8B-B14F-4D97-AF65-F5344CB8AC3E}">
        <p14:creationId xmlns:p14="http://schemas.microsoft.com/office/powerpoint/2010/main" val="11960496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EE7BF304-8E3B-4A16-8890-4FDEFC3EE5E6}" type="slidenum">
              <a:rPr lang="en-US" sz="1300">
                <a:latin typeface="Arial" charset="0"/>
              </a:rPr>
              <a:pPr algn="r" eaLnBrk="1" hangingPunct="1"/>
              <a:t>122</a:t>
            </a:fld>
            <a:endParaRPr lang="en-US" sz="130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In chapter 9 the elements identifying a person are given separately at the beginning of the chapter.  Then, at the end of the chapter, there is an instruction that says which of those elements to use in constructing an authorized access point.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For persons, the preferred name is the basis for the authorized access point.  There are five possible additions to the preferred name with a prescribed order in RDA; in the instruction for each of those elements, there is a link back to the element itself for guidance on how to construct the element.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If the date of birth and/or death is available when establishing the authorized access point, include those dates; if another characteristic is needed to differentiate the access point for one person from the access point for another (either because dates of birth/death were not available or because there is still a conflict), apply cataloger judgment in the choice of the other attribute to add.  You do not need to follow the priority order given in RDA 9.19.1.1.</a:t>
            </a:r>
          </a:p>
        </p:txBody>
      </p:sp>
    </p:spTree>
    <p:extLst>
      <p:ext uri="{BB962C8B-B14F-4D97-AF65-F5344CB8AC3E}">
        <p14:creationId xmlns:p14="http://schemas.microsoft.com/office/powerpoint/2010/main" val="41095311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067EB0D4-8464-4870-B669-3611F1428CEA}" type="slidenum">
              <a:rPr lang="en-US" sz="1300">
                <a:latin typeface="Arial" charset="0"/>
              </a:rPr>
              <a:pPr algn="r" eaLnBrk="1" hangingPunct="1"/>
              <a:t>123</a:t>
            </a:fld>
            <a:endParaRPr lang="en-US" sz="130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Again, cataloger’s judgment on the fuller form when there is no conflict</a:t>
            </a:r>
          </a:p>
          <a:p>
            <a:pPr eaLnBrk="1" hangingPunct="1"/>
            <a:endParaRPr lang="en-US" dirty="0" smtClean="0">
              <a:latin typeface="Calibri" pitchFamily="34" charset="0"/>
            </a:endParaRPr>
          </a:p>
        </p:txBody>
      </p:sp>
    </p:spTree>
    <p:extLst>
      <p:ext uri="{BB962C8B-B14F-4D97-AF65-F5344CB8AC3E}">
        <p14:creationId xmlns:p14="http://schemas.microsoft.com/office/powerpoint/2010/main" val="33756059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735748D-4D2E-41E0-B537-237E5D0D831B}" type="slidenum">
              <a:rPr lang="en-US" sz="1300">
                <a:latin typeface="Arial" charset="0"/>
              </a:rPr>
              <a:pPr algn="r" eaLnBrk="1" hangingPunct="1"/>
              <a:t>124</a:t>
            </a:fld>
            <a:endParaRPr lang="en-US" sz="130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b="0" dirty="0" smtClean="0">
                <a:latin typeface="Calibri" pitchFamily="34" charset="0"/>
              </a:rPr>
              <a:t>2</a:t>
            </a:r>
            <a:r>
              <a:rPr lang="en-US" b="0" baseline="30000" dirty="0" smtClean="0">
                <a:latin typeface="Calibri" pitchFamily="34" charset="0"/>
              </a:rPr>
              <a:t>nd</a:t>
            </a:r>
            <a:r>
              <a:rPr lang="en-US" b="0" dirty="0" smtClean="0">
                <a:latin typeface="Calibri" pitchFamily="34" charset="0"/>
              </a:rPr>
              <a:t> category id required if the name doesn’t convey the idea of a person</a:t>
            </a:r>
          </a:p>
        </p:txBody>
      </p:sp>
    </p:spTree>
    <p:extLst>
      <p:ext uri="{BB962C8B-B14F-4D97-AF65-F5344CB8AC3E}">
        <p14:creationId xmlns:p14="http://schemas.microsoft.com/office/powerpoint/2010/main" val="3125992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F2D02474-ECA5-478B-8C75-8B66A3C5032E}" type="slidenum">
              <a:rPr lang="en-US" sz="1300">
                <a:latin typeface="Arial" charset="0"/>
              </a:rPr>
              <a:pPr algn="r" eaLnBrk="1" hangingPunct="1"/>
              <a:t>125</a:t>
            </a:fld>
            <a:endParaRPr lang="en-US" sz="130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Even though RDA is very close to AACR2 in terms of constructing an authorized access point for a person, still you cannot apply the instructions in RDA without reading and understanding them first.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purpose of this module is to show you how to construct an RDA authorized access point for a person, and in order to do that, we are using comparisons between AACR2 and RDA to assist you.</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Remember, though, there is no substitute for a thorough reading of RDA!</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And we are not encouraging you to apply RDA based on these slides alone. It is your responsibility to use these slides as an entry to the RDA instructions.  </a:t>
            </a:r>
          </a:p>
          <a:p>
            <a:pPr eaLnBrk="1" hangingPunct="1"/>
            <a:endParaRPr lang="en-US" sz="2800" b="1" dirty="0" smtClean="0">
              <a:latin typeface="Calibri" pitchFamily="34" charset="0"/>
            </a:endParaRPr>
          </a:p>
          <a:p>
            <a:pPr eaLnBrk="1" hangingPunct="1"/>
            <a:endParaRPr lang="en-US" dirty="0" smtClean="0">
              <a:latin typeface="Calibri" pitchFamily="34" charset="0"/>
            </a:endParaRPr>
          </a:p>
        </p:txBody>
      </p:sp>
    </p:spTree>
    <p:extLst>
      <p:ext uri="{BB962C8B-B14F-4D97-AF65-F5344CB8AC3E}">
        <p14:creationId xmlns:p14="http://schemas.microsoft.com/office/powerpoint/2010/main" val="19518773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C9C4FFD-D8F5-46D6-BE06-87BF660A6495}" type="slidenum">
              <a:rPr lang="en-US" sz="1300">
                <a:latin typeface="Arial" charset="0"/>
              </a:rPr>
              <a:pPr algn="r" eaLnBrk="1" hangingPunct="1"/>
              <a:t>126</a:t>
            </a:fld>
            <a:endParaRPr lang="en-US" sz="130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marL="228600" indent="-228600" eaLnBrk="1" hangingPunct="1">
              <a:buFont typeface="Arial" pitchFamily="34" charset="0"/>
              <a:buChar char="•"/>
            </a:pPr>
            <a:r>
              <a:rPr lang="en-US" dirty="0" smtClean="0">
                <a:latin typeface="Calibri" pitchFamily="34" charset="0"/>
              </a:rPr>
              <a:t>Just a short quiz at the end of this module. Which of these are RDA authorized access points and which are AACR2 headings. Some of them may be both! Don’t worry– we will look at the AACR2/RDA similarities and differences in more depth in Module 4.d.</a:t>
            </a:r>
            <a:br>
              <a:rPr lang="en-US" dirty="0" smtClean="0">
                <a:latin typeface="Calibri" pitchFamily="34" charset="0"/>
              </a:rPr>
            </a:br>
            <a:endParaRPr lang="en-US" dirty="0" smtClean="0">
              <a:latin typeface="Calibri" pitchFamily="34" charset="0"/>
            </a:endParaRPr>
          </a:p>
          <a:p>
            <a:pPr marL="228600" indent="-228600" eaLnBrk="1" hangingPunct="1">
              <a:buFont typeface="Arial" pitchFamily="34" charset="0"/>
              <a:buChar char="•"/>
            </a:pPr>
            <a:r>
              <a:rPr lang="en-US" dirty="0" smtClean="0">
                <a:latin typeface="Calibri" pitchFamily="34" charset="0"/>
              </a:rPr>
              <a:t>Answers:</a:t>
            </a:r>
          </a:p>
          <a:p>
            <a:pPr marL="228600" indent="-228600" eaLnBrk="1" hangingPunct="1">
              <a:buFontTx/>
              <a:buAutoNum type="arabicParenR"/>
            </a:pPr>
            <a:r>
              <a:rPr lang="en-US" dirty="0" smtClean="0">
                <a:latin typeface="Calibri" pitchFamily="34" charset="0"/>
              </a:rPr>
              <a:t> Both</a:t>
            </a:r>
          </a:p>
          <a:p>
            <a:pPr marL="228600" indent="-228600" eaLnBrk="1" hangingPunct="1">
              <a:buFontTx/>
              <a:buAutoNum type="arabicParenR"/>
            </a:pPr>
            <a:r>
              <a:rPr lang="en-US" dirty="0" smtClean="0">
                <a:latin typeface="Calibri" pitchFamily="34" charset="0"/>
              </a:rPr>
              <a:t> Both</a:t>
            </a:r>
          </a:p>
          <a:p>
            <a:pPr marL="228600" indent="-228600" eaLnBrk="1" hangingPunct="1">
              <a:buFontTx/>
              <a:buAutoNum type="arabicParenR"/>
            </a:pPr>
            <a:r>
              <a:rPr lang="en-US" dirty="0" smtClean="0">
                <a:latin typeface="Calibri" pitchFamily="34" charset="0"/>
              </a:rPr>
              <a:t> RDA</a:t>
            </a:r>
          </a:p>
          <a:p>
            <a:pPr marL="228600" indent="-228600" eaLnBrk="1" hangingPunct="1">
              <a:buFontTx/>
              <a:buAutoNum type="arabicParenR"/>
            </a:pPr>
            <a:r>
              <a:rPr lang="en-US" dirty="0" smtClean="0">
                <a:latin typeface="Calibri" pitchFamily="34" charset="0"/>
              </a:rPr>
              <a:t> RDA</a:t>
            </a:r>
          </a:p>
          <a:p>
            <a:pPr marL="228600" indent="-228600" eaLnBrk="1" hangingPunct="1">
              <a:buFontTx/>
              <a:buAutoNum type="arabicParenR"/>
            </a:pPr>
            <a:r>
              <a:rPr lang="en-US" dirty="0" smtClean="0">
                <a:latin typeface="Calibri" pitchFamily="34" charset="0"/>
              </a:rPr>
              <a:t> AACR2</a:t>
            </a:r>
          </a:p>
          <a:p>
            <a:pPr marL="228600" indent="-228600" eaLnBrk="1" hangingPunct="1">
              <a:buFontTx/>
              <a:buAutoNum type="arabicParenR"/>
            </a:pPr>
            <a:r>
              <a:rPr lang="en-US" dirty="0" smtClean="0">
                <a:latin typeface="Calibri" pitchFamily="34" charset="0"/>
              </a:rPr>
              <a:t> RDA</a:t>
            </a:r>
          </a:p>
          <a:p>
            <a:pPr marL="228600" indent="-228600" eaLnBrk="1" hangingPunct="1">
              <a:buFontTx/>
              <a:buAutoNum type="arabicParenR"/>
            </a:pPr>
            <a:endParaRPr lang="en-US" dirty="0" smtClean="0">
              <a:latin typeface="Calibri" pitchFamily="34" charset="0"/>
            </a:endParaRPr>
          </a:p>
        </p:txBody>
      </p:sp>
    </p:spTree>
    <p:extLst>
      <p:ext uri="{BB962C8B-B14F-4D97-AF65-F5344CB8AC3E}">
        <p14:creationId xmlns:p14="http://schemas.microsoft.com/office/powerpoint/2010/main" val="42176855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F2144F3F-45E9-4D81-AAB2-21E33EAC53BF}" type="slidenum">
              <a:rPr lang="en-US" sz="1300">
                <a:latin typeface="Arial" charset="0"/>
              </a:rPr>
              <a:pPr algn="r" eaLnBrk="1" hangingPunct="1"/>
              <a:t>127</a:t>
            </a:fld>
            <a:endParaRPr lang="en-US" sz="13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RDA gives us instructions on variant access points for a person in 9.19.2– right after section on Constructing Authorized Access Points– in fact, 9.19.2 is a sub-section of 9.19—Constructing Access Points to Represent Persons.</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So, whereas in AACR2 you would have gone to Chapter 26 to find out about variants, in RDA, you stay in the same chapter. </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What is the same between AACR2 and RDA is this: you construct a variant access point as if it were an authorized access point– treat the variant as if it were an authorized access point, meaning that any or all additions that would be allowed in the authorized access point are appropriate in the variant access point.   </a:t>
            </a:r>
          </a:p>
        </p:txBody>
      </p:sp>
    </p:spTree>
    <p:extLst>
      <p:ext uri="{BB962C8B-B14F-4D97-AF65-F5344CB8AC3E}">
        <p14:creationId xmlns:p14="http://schemas.microsoft.com/office/powerpoint/2010/main" val="6413942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DC866DCC-CCE1-4755-BAAF-ADFE0404F45E}" type="slidenum">
              <a:rPr lang="en-US" sz="1300">
                <a:latin typeface="Arial" charset="0"/>
              </a:rPr>
              <a:pPr algn="r" eaLnBrk="1" hangingPunct="1"/>
              <a:t>128</a:t>
            </a:fld>
            <a:endParaRPr lang="en-US" sz="13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RDA does not require any categories of variant access points.  It is all cataloger’s judgment.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Consider what users would need to find the authorized access point form. </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This may be a hard concept to get your head around, especially if you have been doing AACR2 authority work for a long time. Primary elements concept … gone, variant usages identified … gone. This is now cataloger’s judgment, not rule-determined. </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The PCC is currently recommending certain categories of variants that may be considered either policy to add or “best practice” so we might get some more guidance at some point.</a:t>
            </a:r>
          </a:p>
        </p:txBody>
      </p:sp>
    </p:spTree>
    <p:extLst>
      <p:ext uri="{BB962C8B-B14F-4D97-AF65-F5344CB8AC3E}">
        <p14:creationId xmlns:p14="http://schemas.microsoft.com/office/powerpoint/2010/main" val="21777674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802E0C9E-D08B-4E20-A658-1A2CE28E5424}" type="slidenum">
              <a:rPr lang="en-US" sz="1300">
                <a:latin typeface="Arial" charset="0"/>
              </a:rPr>
              <a:pPr algn="r" eaLnBrk="1" hangingPunct="1"/>
              <a:t>129</a:t>
            </a:fld>
            <a:endParaRPr lang="en-US" sz="13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b="1" smtClean="0">
              <a:latin typeface="Calibri" pitchFamily="34" charset="0"/>
            </a:endParaRPr>
          </a:p>
        </p:txBody>
      </p:sp>
    </p:spTree>
    <p:extLst>
      <p:ext uri="{BB962C8B-B14F-4D97-AF65-F5344CB8AC3E}">
        <p14:creationId xmlns:p14="http://schemas.microsoft.com/office/powerpoint/2010/main" val="5617464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A019A152-CEE6-411C-BAD3-16200C30ED72}" type="slidenum">
              <a:rPr lang="en-US" sz="1300">
                <a:latin typeface="Arial" charset="0"/>
              </a:rPr>
              <a:pPr algn="r" eaLnBrk="1" hangingPunct="1"/>
              <a:t>130</a:t>
            </a:fld>
            <a:endParaRPr lang="en-US" sz="130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en-US" dirty="0" smtClean="0">
                <a:latin typeface="Calibri" pitchFamily="34" charset="0"/>
              </a:rPr>
              <a:t>Nothing new to learn about MARC 21 except for the new fields that have been defined for the authority format– the 046, the 3xx, etc.</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Just as in AACR2, you strive to make a heading unique.</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Can still have undifferentiated</a:t>
            </a:r>
            <a:r>
              <a:rPr lang="en-US" baseline="0" dirty="0" smtClean="0">
                <a:latin typeface="Calibri" pitchFamily="34" charset="0"/>
              </a:rPr>
              <a:t> names in RDA, however there are now more options to make an access point unique.</a:t>
            </a:r>
            <a:br>
              <a:rPr lang="en-US" baseline="0" dirty="0" smtClean="0">
                <a:latin typeface="Calibri" pitchFamily="34" charset="0"/>
              </a:rPr>
            </a:br>
            <a:endParaRPr lang="en-US" baseline="0"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In AACR2 we added data to the 670 field of the authority record, and that data remained in the 670 for future use as a conflict breaker. Of course, some of the data in the 670 ended up in the heading from the start.</a:t>
            </a:r>
            <a:br>
              <a:rPr lang="en-US" dirty="0" smtClean="0">
                <a:latin typeface="Calibri" pitchFamily="34" charset="0"/>
              </a:rPr>
            </a:br>
            <a:endParaRPr lang="en-US" dirty="0" smtClean="0">
              <a:latin typeface="Calibri" pitchFamily="34" charset="0"/>
            </a:endParaRPr>
          </a:p>
          <a:p>
            <a:pPr marL="171450" indent="-171450" eaLnBrk="1" hangingPunct="1">
              <a:buFont typeface="Arial" pitchFamily="34" charset="0"/>
              <a:buChar char="•"/>
            </a:pPr>
            <a:r>
              <a:rPr lang="en-US" dirty="0" smtClean="0">
                <a:latin typeface="Calibri" pitchFamily="34" charset="0"/>
              </a:rPr>
              <a:t>But– and this is a difference– in RDA, we add data in fields that can be manipulated by machine for purposes that the AACR2 670 would not allow. By packaging the data we add in RDA authority records in a way that makes those data come alive– we are opening ourselves to the promise of linked data and the realization of FRAD user tasks.   </a:t>
            </a:r>
          </a:p>
        </p:txBody>
      </p:sp>
    </p:spTree>
    <p:extLst>
      <p:ext uri="{BB962C8B-B14F-4D97-AF65-F5344CB8AC3E}">
        <p14:creationId xmlns:p14="http://schemas.microsoft.com/office/powerpoint/2010/main" val="28573289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defRPr>
                <a:solidFill>
                  <a:schemeClr val="tx1"/>
                </a:solidFill>
                <a:latin typeface="Verdana" pitchFamily="34" charset="0"/>
                <a:cs typeface="Arial" charset="0"/>
              </a:defRPr>
            </a:lvl1pPr>
            <a:lvl2pPr marL="742950" indent="-285750" defTabSz="966788" eaLnBrk="0" hangingPunct="0">
              <a:defRPr>
                <a:solidFill>
                  <a:schemeClr val="tx1"/>
                </a:solidFill>
                <a:latin typeface="Verdana" pitchFamily="34" charset="0"/>
                <a:cs typeface="Arial" charset="0"/>
              </a:defRPr>
            </a:lvl2pPr>
            <a:lvl3pPr marL="1143000" indent="-228600" defTabSz="966788" eaLnBrk="0" hangingPunct="0">
              <a:defRPr>
                <a:solidFill>
                  <a:schemeClr val="tx1"/>
                </a:solidFill>
                <a:latin typeface="Verdana" pitchFamily="34" charset="0"/>
                <a:cs typeface="Arial" charset="0"/>
              </a:defRPr>
            </a:lvl3pPr>
            <a:lvl4pPr marL="1600200" indent="-228600" defTabSz="966788" eaLnBrk="0" hangingPunct="0">
              <a:defRPr>
                <a:solidFill>
                  <a:schemeClr val="tx1"/>
                </a:solidFill>
                <a:latin typeface="Verdana" pitchFamily="34" charset="0"/>
                <a:cs typeface="Arial" charset="0"/>
              </a:defRPr>
            </a:lvl4pPr>
            <a:lvl5pPr marL="2057400" indent="-228600" defTabSz="966788" eaLnBrk="0" hangingPunct="0">
              <a:defRPr>
                <a:solidFill>
                  <a:schemeClr val="tx1"/>
                </a:solidFill>
                <a:latin typeface="Verdana" pitchFamily="34" charset="0"/>
                <a:cs typeface="Arial" charset="0"/>
              </a:defRPr>
            </a:lvl5pPr>
            <a:lvl6pPr marL="2514600" indent="-228600" defTabSz="966788" eaLnBrk="0" fontAlgn="base" hangingPunct="0">
              <a:spcBef>
                <a:spcPct val="0"/>
              </a:spcBef>
              <a:spcAft>
                <a:spcPct val="0"/>
              </a:spcAft>
              <a:defRPr>
                <a:solidFill>
                  <a:schemeClr val="tx1"/>
                </a:solidFill>
                <a:latin typeface="Verdana" pitchFamily="34" charset="0"/>
                <a:cs typeface="Arial" charset="0"/>
              </a:defRPr>
            </a:lvl6pPr>
            <a:lvl7pPr marL="2971800" indent="-228600" defTabSz="966788" eaLnBrk="0" fontAlgn="base" hangingPunct="0">
              <a:spcBef>
                <a:spcPct val="0"/>
              </a:spcBef>
              <a:spcAft>
                <a:spcPct val="0"/>
              </a:spcAft>
              <a:defRPr>
                <a:solidFill>
                  <a:schemeClr val="tx1"/>
                </a:solidFill>
                <a:latin typeface="Verdana" pitchFamily="34" charset="0"/>
                <a:cs typeface="Arial" charset="0"/>
              </a:defRPr>
            </a:lvl7pPr>
            <a:lvl8pPr marL="3429000" indent="-228600" defTabSz="966788" eaLnBrk="0" fontAlgn="base" hangingPunct="0">
              <a:spcBef>
                <a:spcPct val="0"/>
              </a:spcBef>
              <a:spcAft>
                <a:spcPct val="0"/>
              </a:spcAft>
              <a:defRPr>
                <a:solidFill>
                  <a:schemeClr val="tx1"/>
                </a:solidFill>
                <a:latin typeface="Verdana" pitchFamily="34" charset="0"/>
                <a:cs typeface="Arial" charset="0"/>
              </a:defRPr>
            </a:lvl8pPr>
            <a:lvl9pPr marL="3886200" indent="-228600" defTabSz="966788"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56976B47-EE04-490C-BF7E-3978FE1E5296}" type="slidenum">
              <a:rPr lang="en-US" sz="1300">
                <a:latin typeface="Arial" charset="0"/>
              </a:rPr>
              <a:pPr algn="r" eaLnBrk="1" hangingPunct="1"/>
              <a:t>131</a:t>
            </a:fld>
            <a:endParaRPr lang="en-US" sz="13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795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BD06AEC-BC25-417A-A416-1776B158AD0E}" type="slidenum">
              <a:rPr lang="en-US"/>
              <a:pPr>
                <a:defRPr/>
              </a:pPr>
              <a:t>‹#›</a:t>
            </a:fld>
            <a:endParaRPr lang="en-US"/>
          </a:p>
        </p:txBody>
      </p:sp>
    </p:spTree>
    <p:extLst>
      <p:ext uri="{BB962C8B-B14F-4D97-AF65-F5344CB8AC3E}">
        <p14:creationId xmlns:p14="http://schemas.microsoft.com/office/powerpoint/2010/main" val="94610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AD65950-F287-4DC0-A2F5-FC216B984F25}" type="slidenum">
              <a:rPr lang="en-US"/>
              <a:pPr>
                <a:defRPr/>
              </a:pPr>
              <a:t>‹#›</a:t>
            </a:fld>
            <a:endParaRPr lang="en-US"/>
          </a:p>
        </p:txBody>
      </p:sp>
    </p:spTree>
    <p:extLst>
      <p:ext uri="{BB962C8B-B14F-4D97-AF65-F5344CB8AC3E}">
        <p14:creationId xmlns:p14="http://schemas.microsoft.com/office/powerpoint/2010/main" val="48445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8C0C6DD-2E46-40E3-ABCC-0315CE5642A5}" type="slidenum">
              <a:rPr lang="en-US"/>
              <a:pPr>
                <a:defRPr/>
              </a:pPr>
              <a:t>‹#›</a:t>
            </a:fld>
            <a:endParaRPr lang="en-US"/>
          </a:p>
        </p:txBody>
      </p:sp>
    </p:spTree>
    <p:extLst>
      <p:ext uri="{BB962C8B-B14F-4D97-AF65-F5344CB8AC3E}">
        <p14:creationId xmlns:p14="http://schemas.microsoft.com/office/powerpoint/2010/main" val="87986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F3FA80C-BE98-4AAE-B08C-94FB03E5F6BE}" type="slidenum">
              <a:rPr lang="en-US"/>
              <a:pPr>
                <a:defRPr/>
              </a:pPr>
              <a:t>‹#›</a:t>
            </a:fld>
            <a:endParaRPr lang="en-US"/>
          </a:p>
        </p:txBody>
      </p:sp>
    </p:spTree>
    <p:extLst>
      <p:ext uri="{BB962C8B-B14F-4D97-AF65-F5344CB8AC3E}">
        <p14:creationId xmlns:p14="http://schemas.microsoft.com/office/powerpoint/2010/main" val="65615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44ABB7DF-C75A-431C-A885-10FF77918358}" type="slidenum">
              <a:rPr lang="en-US"/>
              <a:pPr>
                <a:defRPr/>
              </a:pPr>
              <a:t>‹#›</a:t>
            </a:fld>
            <a:endParaRPr lang="en-US"/>
          </a:p>
        </p:txBody>
      </p:sp>
    </p:spTree>
    <p:extLst>
      <p:ext uri="{BB962C8B-B14F-4D97-AF65-F5344CB8AC3E}">
        <p14:creationId xmlns:p14="http://schemas.microsoft.com/office/powerpoint/2010/main" val="67692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920BE7D-7B2D-425A-AF5D-8F5E1E8EC316}" type="slidenum">
              <a:rPr lang="en-US"/>
              <a:pPr>
                <a:defRPr/>
              </a:pPr>
              <a:t>‹#›</a:t>
            </a:fld>
            <a:endParaRPr lang="en-US"/>
          </a:p>
        </p:txBody>
      </p:sp>
    </p:spTree>
    <p:extLst>
      <p:ext uri="{BB962C8B-B14F-4D97-AF65-F5344CB8AC3E}">
        <p14:creationId xmlns:p14="http://schemas.microsoft.com/office/powerpoint/2010/main" val="146964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A219C0E9-861F-47E3-9E96-B6B9095969F0}" type="slidenum">
              <a:rPr lang="en-US"/>
              <a:pPr>
                <a:defRPr/>
              </a:pPr>
              <a:t>‹#›</a:t>
            </a:fld>
            <a:endParaRPr lang="en-US"/>
          </a:p>
        </p:txBody>
      </p:sp>
    </p:spTree>
    <p:extLst>
      <p:ext uri="{BB962C8B-B14F-4D97-AF65-F5344CB8AC3E}">
        <p14:creationId xmlns:p14="http://schemas.microsoft.com/office/powerpoint/2010/main" val="52842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935E798E-1B99-40A1-AD0A-E6087A0AF66E}" type="slidenum">
              <a:rPr lang="en-US"/>
              <a:pPr>
                <a:defRPr/>
              </a:pPr>
              <a:t>‹#›</a:t>
            </a:fld>
            <a:endParaRPr lang="en-US"/>
          </a:p>
        </p:txBody>
      </p:sp>
    </p:spTree>
    <p:extLst>
      <p:ext uri="{BB962C8B-B14F-4D97-AF65-F5344CB8AC3E}">
        <p14:creationId xmlns:p14="http://schemas.microsoft.com/office/powerpoint/2010/main" val="382129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2D2FE124-CD30-44CA-A640-54EC52C5FBE8}" type="slidenum">
              <a:rPr lang="en-US"/>
              <a:pPr>
                <a:defRPr/>
              </a:pPr>
              <a:t>‹#›</a:t>
            </a:fld>
            <a:endParaRPr lang="en-US"/>
          </a:p>
        </p:txBody>
      </p:sp>
    </p:spTree>
    <p:extLst>
      <p:ext uri="{BB962C8B-B14F-4D97-AF65-F5344CB8AC3E}">
        <p14:creationId xmlns:p14="http://schemas.microsoft.com/office/powerpoint/2010/main" val="137462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856A534-5E42-4561-9FC5-794584D9987A}" type="slidenum">
              <a:rPr lang="en-US"/>
              <a:pPr>
                <a:defRPr/>
              </a:pPr>
              <a:t>‹#›</a:t>
            </a:fld>
            <a:endParaRPr lang="en-US"/>
          </a:p>
        </p:txBody>
      </p:sp>
    </p:spTree>
    <p:extLst>
      <p:ext uri="{BB962C8B-B14F-4D97-AF65-F5344CB8AC3E}">
        <p14:creationId xmlns:p14="http://schemas.microsoft.com/office/powerpoint/2010/main" val="46848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2D9CDEB-3979-45CA-AD4D-9E6BD71FE66E}" type="slidenum">
              <a:rPr lang="en-US"/>
              <a:pPr>
                <a:defRPr/>
              </a:pPr>
              <a:t>‹#›</a:t>
            </a:fld>
            <a:endParaRPr lang="en-US"/>
          </a:p>
        </p:txBody>
      </p:sp>
    </p:spTree>
    <p:extLst>
      <p:ext uri="{BB962C8B-B14F-4D97-AF65-F5344CB8AC3E}">
        <p14:creationId xmlns:p14="http://schemas.microsoft.com/office/powerpoint/2010/main" val="341730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527A396-DC1A-4754-93C6-224B250D9B08}" type="slidenum">
              <a:rPr lang="en-US"/>
              <a:pPr>
                <a:defRPr/>
              </a:pPr>
              <a:t>‹#›</a:t>
            </a:fld>
            <a:endParaRPr lang="en-US"/>
          </a:p>
        </p:txBody>
      </p:sp>
    </p:spTree>
    <p:extLst>
      <p:ext uri="{BB962C8B-B14F-4D97-AF65-F5344CB8AC3E}">
        <p14:creationId xmlns:p14="http://schemas.microsoft.com/office/powerpoint/2010/main" val="185690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1032" name="AutoShape 3"/>
            <p:cNvSpPr>
              <a:spLocks noChangeArrowheads="1"/>
            </p:cNvSpPr>
            <p:nvPr/>
          </p:nvSpPr>
          <p:spPr bwMode="auto">
            <a:xfrm>
              <a:off x="-2040" y="432"/>
              <a:ext cx="2592" cy="1968"/>
            </a:xfrm>
            <a:custGeom>
              <a:avLst/>
              <a:gdLst>
                <a:gd name="T0" fmla="*/ 82 w 64000"/>
                <a:gd name="T1" fmla="*/ 5 h 64000"/>
                <a:gd name="T2" fmla="*/ 105 w 64000"/>
                <a:gd name="T3" fmla="*/ 30 h 64000"/>
                <a:gd name="T4" fmla="*/ 82 w 64000"/>
                <a:gd name="T5" fmla="*/ 55 h 64000"/>
                <a:gd name="T6" fmla="*/ 82 w 64000"/>
                <a:gd name="T7" fmla="*/ 55 h 64000"/>
                <a:gd name="T8" fmla="*/ 82 w 64000"/>
                <a:gd name="T9" fmla="*/ 55 h 64000"/>
                <a:gd name="T10" fmla="*/ 82 w 64000"/>
                <a:gd name="T11" fmla="*/ 55 h 64000"/>
                <a:gd name="T12" fmla="*/ 82 w 64000"/>
                <a:gd name="T13" fmla="*/ 5 h 64000"/>
                <a:gd name="T14" fmla="*/ 82 w 64000"/>
                <a:gd name="T15" fmla="*/ 5 h 64000"/>
                <a:gd name="T16" fmla="*/ 82 w 64000"/>
                <a:gd name="T17" fmla="*/ 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p:cNvSpPr>
              <a:spLocks noChangeArrowheads="1"/>
            </p:cNvSpPr>
            <p:nvPr/>
          </p:nvSpPr>
          <p:spPr bwMode="auto">
            <a:xfrm>
              <a:off x="-1528" y="0"/>
              <a:ext cx="1949" cy="1987"/>
            </a:xfrm>
            <a:custGeom>
              <a:avLst/>
              <a:gdLst>
                <a:gd name="T0" fmla="*/ 46 w 64000"/>
                <a:gd name="T1" fmla="*/ 5 h 64000"/>
                <a:gd name="T2" fmla="*/ 59 w 64000"/>
                <a:gd name="T3" fmla="*/ 31 h 64000"/>
                <a:gd name="T4" fmla="*/ 46 w 64000"/>
                <a:gd name="T5" fmla="*/ 56 h 64000"/>
                <a:gd name="T6" fmla="*/ 46 w 64000"/>
                <a:gd name="T7" fmla="*/ 56 h 64000"/>
                <a:gd name="T8" fmla="*/ 46 w 64000"/>
                <a:gd name="T9" fmla="*/ 56 h 64000"/>
                <a:gd name="T10" fmla="*/ 46 w 64000"/>
                <a:gd name="T11" fmla="*/ 56 h 64000"/>
                <a:gd name="T12" fmla="*/ 46 w 64000"/>
                <a:gd name="T13" fmla="*/ 5 h 64000"/>
                <a:gd name="T14" fmla="*/ 46 w 64000"/>
                <a:gd name="T15" fmla="*/ 5 h 64000"/>
                <a:gd name="T16" fmla="*/ 46 w 64000"/>
                <a:gd name="T17" fmla="*/ 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p:cNvSpPr>
            <a:spLocks noGrp="1" noChangeArrowheads="1"/>
          </p:cNvSpPr>
          <p:nvPr>
            <p:ph type="title"/>
          </p:nvPr>
        </p:nvSpPr>
        <p:spPr bwMode="auto">
          <a:xfrm>
            <a:off x="1370013" y="301625"/>
            <a:ext cx="73136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5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US"/>
          </a:p>
        </p:txBody>
      </p:sp>
      <p:sp>
        <p:nvSpPr>
          <p:cNvPr id="5735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B671A5E-93BA-46AC-8A54-8C6E152978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Calibri" pitchFamily="34" charset="0"/>
          <a:cs typeface="Arial" charset="0"/>
        </a:defRPr>
      </a:lvl2pPr>
      <a:lvl3pPr algn="l" rtl="0" eaLnBrk="0" fontAlgn="base" hangingPunct="0">
        <a:spcBef>
          <a:spcPct val="0"/>
        </a:spcBef>
        <a:spcAft>
          <a:spcPct val="0"/>
        </a:spcAft>
        <a:defRPr sz="3600">
          <a:solidFill>
            <a:schemeClr val="tx2"/>
          </a:solidFill>
          <a:latin typeface="Calibri" pitchFamily="34" charset="0"/>
          <a:cs typeface="Arial" charset="0"/>
        </a:defRPr>
      </a:lvl3pPr>
      <a:lvl4pPr algn="l" rtl="0" eaLnBrk="0" fontAlgn="base" hangingPunct="0">
        <a:spcBef>
          <a:spcPct val="0"/>
        </a:spcBef>
        <a:spcAft>
          <a:spcPct val="0"/>
        </a:spcAft>
        <a:defRPr sz="3600">
          <a:solidFill>
            <a:schemeClr val="tx2"/>
          </a:solidFill>
          <a:latin typeface="Calibri" pitchFamily="34" charset="0"/>
          <a:cs typeface="Arial" charset="0"/>
        </a:defRPr>
      </a:lvl4pPr>
      <a:lvl5pPr algn="l" rtl="0" eaLnBrk="0" fontAlgn="base" hangingPunct="0">
        <a:spcBef>
          <a:spcPct val="0"/>
        </a:spcBef>
        <a:spcAft>
          <a:spcPct val="0"/>
        </a:spcAft>
        <a:defRPr sz="3600">
          <a:solidFill>
            <a:schemeClr val="tx2"/>
          </a:solidFill>
          <a:latin typeface="Calibri" pitchFamily="34"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www.loc.gov/aba/pcc/rda/PCC%20RDA%20guidelines/RDA%20in%20NARs-SARs_PCC.doc"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5.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hyperlink" Target="http://access.rdatoolkit.or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orldcat.org/identitie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52400"/>
            <a:ext cx="8529637" cy="1444625"/>
          </a:xfrm>
        </p:spPr>
        <p:txBody>
          <a:bodyPr/>
          <a:lstStyle/>
          <a:p>
            <a:pPr algn="ctr"/>
            <a:r>
              <a:rPr lang="en-US" b="1" dirty="0" smtClean="0"/>
              <a:t>LC Training for RDA:</a:t>
            </a:r>
            <a:br>
              <a:rPr lang="en-US" b="1" dirty="0" smtClean="0"/>
            </a:br>
            <a:r>
              <a:rPr lang="en-US" b="1" dirty="0" smtClean="0"/>
              <a:t>Resource Description &amp; Access</a:t>
            </a:r>
          </a:p>
        </p:txBody>
      </p:sp>
      <p:sp>
        <p:nvSpPr>
          <p:cNvPr id="2051" name="Rectangle 3"/>
          <p:cNvSpPr>
            <a:spLocks noGrp="1" noChangeArrowheads="1"/>
          </p:cNvSpPr>
          <p:nvPr>
            <p:ph type="subTitle" idx="1"/>
          </p:nvPr>
        </p:nvSpPr>
        <p:spPr>
          <a:xfrm>
            <a:off x="1695450" y="1752600"/>
            <a:ext cx="6362700" cy="914400"/>
          </a:xfrm>
        </p:spPr>
        <p:txBody>
          <a:bodyPr/>
          <a:lstStyle/>
          <a:p>
            <a:r>
              <a:rPr lang="en-US" sz="3600" b="1" smtClean="0">
                <a:solidFill>
                  <a:schemeClr val="tx2"/>
                </a:solidFill>
              </a:rPr>
              <a:t>Authorities Day 1</a:t>
            </a:r>
          </a:p>
        </p:txBody>
      </p:sp>
      <p:sp>
        <p:nvSpPr>
          <p:cNvPr id="2052" name="Text Box 4"/>
          <p:cNvSpPr txBox="1">
            <a:spLocks noChangeArrowheads="1"/>
          </p:cNvSpPr>
          <p:nvPr/>
        </p:nvSpPr>
        <p:spPr bwMode="auto">
          <a:xfrm>
            <a:off x="1066800" y="2590800"/>
            <a:ext cx="7620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n-US" sz="2400" dirty="0">
                <a:latin typeface="Calibri" pitchFamily="34" charset="0"/>
                <a:ea typeface="MS PGothic" pitchFamily="34" charset="-128"/>
              </a:rPr>
              <a:t>Cooperative and Instructional Programs Division</a:t>
            </a:r>
          </a:p>
          <a:p>
            <a:pPr algn="ctr" eaLnBrk="1" hangingPunct="1"/>
            <a:r>
              <a:rPr lang="en-US" sz="2400" dirty="0">
                <a:latin typeface="Calibri" pitchFamily="34" charset="0"/>
                <a:ea typeface="MS PGothic" pitchFamily="34" charset="-128"/>
              </a:rPr>
              <a:t>Library of Congress, 2012</a:t>
            </a:r>
          </a:p>
          <a:p>
            <a:pPr algn="ctr" eaLnBrk="1" hangingPunct="1"/>
            <a:endParaRPr lang="en-US" sz="2400" dirty="0">
              <a:latin typeface="Calibri" pitchFamily="34" charset="0"/>
              <a:ea typeface="MS PGothic" pitchFamily="34" charset="-128"/>
            </a:endParaRPr>
          </a:p>
        </p:txBody>
      </p:sp>
      <p:sp>
        <p:nvSpPr>
          <p:cNvPr id="2053" name="TextBox 1"/>
          <p:cNvSpPr txBox="1">
            <a:spLocks noChangeArrowheads="1"/>
          </p:cNvSpPr>
          <p:nvPr/>
        </p:nvSpPr>
        <p:spPr bwMode="auto">
          <a:xfrm>
            <a:off x="1695450" y="3635375"/>
            <a:ext cx="6362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n-US" sz="2400" dirty="0">
                <a:latin typeface="Calibri" pitchFamily="34" charset="0"/>
                <a:ea typeface="MS PGothic" pitchFamily="34" charset="-128"/>
              </a:rPr>
              <a:t>Adapted for UC San Diego Catalogers </a:t>
            </a:r>
          </a:p>
          <a:p>
            <a:pPr algn="ctr" eaLnBrk="1" hangingPunct="1"/>
            <a:endParaRPr lang="en-US" sz="2400" dirty="0">
              <a:latin typeface="Calibri" pitchFamily="34" charset="0"/>
              <a:ea typeface="MS PGothic" pitchFamily="34" charset="-128"/>
            </a:endParaRPr>
          </a:p>
          <a:p>
            <a:pPr algn="ctr" eaLnBrk="1" hangingPunct="1"/>
            <a:r>
              <a:rPr lang="en-US" sz="2400" dirty="0">
                <a:latin typeface="Calibri" pitchFamily="34" charset="0"/>
                <a:ea typeface="MS PGothic" pitchFamily="34" charset="-128"/>
              </a:rPr>
              <a:t>Presented February 19, 2013</a:t>
            </a:r>
          </a:p>
          <a:p>
            <a:pPr algn="ctr" eaLnBrk="1" hangingPunct="1"/>
            <a:r>
              <a:rPr lang="en-US" sz="2400" dirty="0">
                <a:latin typeface="Calibri" pitchFamily="34" charset="0"/>
                <a:ea typeface="MS PGothic" pitchFamily="34" charset="-128"/>
              </a:rPr>
              <a:t> by Ryan Finnerty at UC San Diego</a:t>
            </a:r>
          </a:p>
        </p:txBody>
      </p:sp>
      <p:pic>
        <p:nvPicPr>
          <p:cNvPr id="20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5781675"/>
            <a:ext cx="36734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75CC923-7FE3-4FFB-B442-5AE9477CAD82}" type="slidenum">
              <a:rPr lang="en-US" smtClean="0"/>
              <a:pPr eaLnBrk="1" hangingPunct="1"/>
              <a:t>10</a:t>
            </a:fld>
            <a:endParaRPr lang="en-US" smtClean="0"/>
          </a:p>
        </p:txBody>
      </p:sp>
      <p:sp>
        <p:nvSpPr>
          <p:cNvPr id="11267" name="Title 1"/>
          <p:cNvSpPr>
            <a:spLocks noGrp="1"/>
          </p:cNvSpPr>
          <p:nvPr>
            <p:ph type="title"/>
          </p:nvPr>
        </p:nvSpPr>
        <p:spPr/>
        <p:txBody>
          <a:bodyPr bIns="91440"/>
          <a:lstStyle/>
          <a:p>
            <a:pPr eaLnBrk="1" hangingPunct="1"/>
            <a:r>
              <a:rPr lang="en-US" dirty="0" smtClean="0"/>
              <a:t>FRAD : Attributes</a:t>
            </a:r>
          </a:p>
        </p:txBody>
      </p:sp>
      <p:sp>
        <p:nvSpPr>
          <p:cNvPr id="11268" name="Content Placeholder 2"/>
          <p:cNvSpPr>
            <a:spLocks noGrp="1"/>
          </p:cNvSpPr>
          <p:nvPr>
            <p:ph type="body" idx="1"/>
          </p:nvPr>
        </p:nvSpPr>
        <p:spPr>
          <a:xfrm>
            <a:off x="457200" y="2332038"/>
            <a:ext cx="4114800" cy="4525962"/>
          </a:xfrm>
        </p:spPr>
        <p:txBody>
          <a:bodyPr/>
          <a:lstStyle/>
          <a:p>
            <a:pPr marL="547688" lvl="1" indent="-228600" eaLnBrk="1" hangingPunct="1"/>
            <a:r>
              <a:rPr lang="en-US" sz="2400" dirty="0" smtClean="0"/>
              <a:t>Title of person</a:t>
            </a:r>
          </a:p>
          <a:p>
            <a:pPr marL="547688" lvl="1" indent="-228600" eaLnBrk="1" hangingPunct="1"/>
            <a:r>
              <a:rPr lang="en-US" sz="2400" dirty="0" smtClean="0"/>
              <a:t>Dates associated with the person (birth/death/period of activity)</a:t>
            </a:r>
          </a:p>
          <a:p>
            <a:pPr marL="547688" lvl="1" indent="-228600" eaLnBrk="1" hangingPunct="1"/>
            <a:r>
              <a:rPr lang="en-US" sz="2400" dirty="0" smtClean="0"/>
              <a:t>Gender</a:t>
            </a:r>
          </a:p>
          <a:p>
            <a:pPr marL="547688" lvl="1" indent="-228600" eaLnBrk="1" hangingPunct="1"/>
            <a:r>
              <a:rPr lang="en-US" sz="2400" dirty="0" smtClean="0"/>
              <a:t>Place of birth</a:t>
            </a:r>
          </a:p>
          <a:p>
            <a:pPr marL="547688" lvl="1" indent="-228600" eaLnBrk="1" hangingPunct="1"/>
            <a:r>
              <a:rPr lang="en-US" sz="2400" dirty="0" smtClean="0"/>
              <a:t>Place of death</a:t>
            </a:r>
          </a:p>
          <a:p>
            <a:pPr marL="547688" lvl="1" indent="-228600" eaLnBrk="1" hangingPunct="1"/>
            <a:r>
              <a:rPr lang="en-US" sz="2400" dirty="0" smtClean="0"/>
              <a:t>Country</a:t>
            </a:r>
          </a:p>
          <a:p>
            <a:pPr marL="547688" lvl="1" indent="-228600" eaLnBrk="1" hangingPunct="1"/>
            <a:r>
              <a:rPr lang="en-US" sz="2400" dirty="0" smtClean="0"/>
              <a:t>Place of residence</a:t>
            </a:r>
          </a:p>
        </p:txBody>
      </p:sp>
      <p:sp>
        <p:nvSpPr>
          <p:cNvPr id="10245" name="Content Placeholder 2"/>
          <p:cNvSpPr>
            <a:spLocks/>
          </p:cNvSpPr>
          <p:nvPr/>
        </p:nvSpPr>
        <p:spPr bwMode="auto">
          <a:xfrm>
            <a:off x="4724400" y="2362200"/>
            <a:ext cx="4038600" cy="4114800"/>
          </a:xfrm>
          <a:prstGeom prst="rect">
            <a:avLst/>
          </a:prstGeom>
          <a:noFill/>
          <a:ln w="9525">
            <a:noFill/>
            <a:miter lim="800000"/>
            <a:headEnd/>
            <a:tailEnd/>
          </a:ln>
        </p:spPr>
        <p:txBody>
          <a:bodyPr/>
          <a:lstStyle/>
          <a:p>
            <a:pPr marL="719138" lvl="1" indent="-400050">
              <a:spcBef>
                <a:spcPct val="20000"/>
              </a:spcBef>
              <a:buClr>
                <a:schemeClr val="accent2"/>
              </a:buClr>
              <a:buSzPct val="70000"/>
              <a:buFont typeface="Wingdings" pitchFamily="2" charset="2"/>
              <a:buChar char="l"/>
              <a:defRPr/>
            </a:pPr>
            <a:r>
              <a:rPr lang="en-US" sz="2400" dirty="0">
                <a:latin typeface="+mj-lt"/>
              </a:rPr>
              <a:t>Affiliation</a:t>
            </a:r>
          </a:p>
          <a:p>
            <a:pPr marL="719138" lvl="1" indent="-400050">
              <a:spcBef>
                <a:spcPct val="20000"/>
              </a:spcBef>
              <a:buClr>
                <a:schemeClr val="accent2"/>
              </a:buClr>
              <a:buSzPct val="70000"/>
              <a:buFont typeface="Wingdings" pitchFamily="2" charset="2"/>
              <a:buChar char="l"/>
              <a:defRPr/>
            </a:pPr>
            <a:r>
              <a:rPr lang="en-US" sz="2400" dirty="0">
                <a:latin typeface="+mj-lt"/>
              </a:rPr>
              <a:t>Address</a:t>
            </a:r>
          </a:p>
          <a:p>
            <a:pPr marL="719138" lvl="1" indent="-400050">
              <a:spcBef>
                <a:spcPct val="20000"/>
              </a:spcBef>
              <a:buClr>
                <a:schemeClr val="accent2"/>
              </a:buClr>
              <a:buSzPct val="70000"/>
              <a:buFont typeface="Wingdings" pitchFamily="2" charset="2"/>
              <a:buChar char="l"/>
              <a:defRPr/>
            </a:pPr>
            <a:r>
              <a:rPr lang="en-US" sz="2400" dirty="0">
                <a:latin typeface="+mj-lt"/>
              </a:rPr>
              <a:t>Language of person</a:t>
            </a:r>
          </a:p>
          <a:p>
            <a:pPr marL="719138" lvl="1" indent="-400050">
              <a:spcBef>
                <a:spcPct val="20000"/>
              </a:spcBef>
              <a:buClr>
                <a:schemeClr val="accent2"/>
              </a:buClr>
              <a:buSzPct val="70000"/>
              <a:buFont typeface="Wingdings" pitchFamily="2" charset="2"/>
              <a:buChar char="l"/>
              <a:defRPr/>
            </a:pPr>
            <a:r>
              <a:rPr lang="en-US" sz="2400" dirty="0">
                <a:latin typeface="+mj-lt"/>
              </a:rPr>
              <a:t>Field of activity</a:t>
            </a:r>
          </a:p>
          <a:p>
            <a:pPr marL="719138" lvl="1" indent="-400050">
              <a:spcBef>
                <a:spcPct val="20000"/>
              </a:spcBef>
              <a:buClr>
                <a:schemeClr val="accent2"/>
              </a:buClr>
              <a:buSzPct val="70000"/>
              <a:buFont typeface="Wingdings" pitchFamily="2" charset="2"/>
              <a:buChar char="l"/>
              <a:defRPr/>
            </a:pPr>
            <a:r>
              <a:rPr lang="en-US" sz="2400" dirty="0">
                <a:latin typeface="+mj-lt"/>
              </a:rPr>
              <a:t>Profession / occupation</a:t>
            </a:r>
          </a:p>
          <a:p>
            <a:pPr marL="719138" lvl="1" indent="-400050">
              <a:spcBef>
                <a:spcPct val="20000"/>
              </a:spcBef>
              <a:buClr>
                <a:schemeClr val="accent2"/>
              </a:buClr>
              <a:buSzPct val="70000"/>
              <a:buFont typeface="Wingdings" pitchFamily="2" charset="2"/>
              <a:buChar char="l"/>
              <a:defRPr/>
            </a:pPr>
            <a:r>
              <a:rPr lang="en-US" sz="2400" dirty="0">
                <a:latin typeface="+mj-lt"/>
              </a:rPr>
              <a:t>Biography / history</a:t>
            </a:r>
          </a:p>
          <a:p>
            <a:pPr marL="719138" lvl="1" indent="-400050">
              <a:spcBef>
                <a:spcPct val="20000"/>
              </a:spcBef>
              <a:buClr>
                <a:schemeClr val="accent2"/>
              </a:buClr>
              <a:buSzPct val="70000"/>
              <a:buFont typeface="Wingdings" pitchFamily="2" charset="2"/>
              <a:buChar char="l"/>
              <a:defRPr/>
            </a:pPr>
            <a:r>
              <a:rPr lang="en-US" sz="2400" dirty="0">
                <a:latin typeface="+mj-lt"/>
              </a:rPr>
              <a:t>Other informational elements associated with the person</a:t>
            </a:r>
          </a:p>
        </p:txBody>
      </p:sp>
      <p:sp>
        <p:nvSpPr>
          <p:cNvPr id="11270" name="Rectangle 5"/>
          <p:cNvSpPr>
            <a:spLocks noChangeArrowheads="1"/>
          </p:cNvSpPr>
          <p:nvPr/>
        </p:nvSpPr>
        <p:spPr bwMode="auto">
          <a:xfrm>
            <a:off x="1600200" y="1676400"/>
            <a:ext cx="594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20000"/>
              </a:spcBef>
              <a:buClr>
                <a:schemeClr val="tx2"/>
              </a:buClr>
              <a:buSzPct val="70000"/>
              <a:buFont typeface="Wingdings" pitchFamily="2" charset="2"/>
              <a:buNone/>
            </a:pPr>
            <a:r>
              <a:rPr lang="en-US" sz="3600">
                <a:latin typeface="Calibri" pitchFamily="34" charset="0"/>
              </a:rPr>
              <a:t>Attributes of a person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E536FD9-F884-452B-855D-D92C4522BD80}" type="slidenum">
              <a:rPr lang="en-US" smtClean="0"/>
              <a:pPr eaLnBrk="1" hangingPunct="1"/>
              <a:t>100</a:t>
            </a:fld>
            <a:endParaRPr lang="en-US" smtClean="0"/>
          </a:p>
        </p:txBody>
      </p:sp>
      <p:sp>
        <p:nvSpPr>
          <p:cNvPr id="6147" name="Rectangle 2"/>
          <p:cNvSpPr>
            <a:spLocks noGrp="1" noChangeArrowheads="1"/>
          </p:cNvSpPr>
          <p:nvPr>
            <p:ph type="title"/>
          </p:nvPr>
        </p:nvSpPr>
        <p:spPr>
          <a:xfrm>
            <a:off x="1371600" y="0"/>
            <a:ext cx="7313613" cy="1143000"/>
          </a:xfrm>
        </p:spPr>
        <p:txBody>
          <a:bodyPr/>
          <a:lstStyle/>
          <a:p>
            <a:pPr eaLnBrk="1" hangingPunct="1"/>
            <a:r>
              <a:rPr lang="en-US" dirty="0" smtClean="0"/>
              <a:t>General Guidelines</a:t>
            </a:r>
          </a:p>
        </p:txBody>
      </p:sp>
      <p:sp>
        <p:nvSpPr>
          <p:cNvPr id="96259" name="Rectangle 3"/>
          <p:cNvSpPr>
            <a:spLocks noChangeArrowheads="1"/>
          </p:cNvSpPr>
          <p:nvPr/>
        </p:nvSpPr>
        <p:spPr bwMode="auto">
          <a:xfrm>
            <a:off x="1219200" y="1447800"/>
            <a:ext cx="7696200" cy="4343400"/>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defRPr/>
            </a:pPr>
            <a:r>
              <a:rPr lang="en-US" sz="2400" dirty="0">
                <a:latin typeface="+mj-lt"/>
              </a:rPr>
              <a:t>Language and </a:t>
            </a:r>
            <a:r>
              <a:rPr lang="en-US" sz="2400" dirty="0" smtClean="0">
                <a:latin typeface="+mj-lt"/>
              </a:rPr>
              <a:t>Script</a:t>
            </a:r>
            <a:br>
              <a:rPr lang="en-US" sz="2400" dirty="0" smtClean="0">
                <a:latin typeface="+mj-lt"/>
              </a:rPr>
            </a:br>
            <a:endParaRPr lang="en-US" sz="2400" dirty="0">
              <a:latin typeface="+mj-lt"/>
            </a:endParaRPr>
          </a:p>
          <a:p>
            <a:pPr marL="342900" indent="-342900">
              <a:spcBef>
                <a:spcPct val="20000"/>
              </a:spcBef>
              <a:buClr>
                <a:schemeClr val="tx2"/>
              </a:buClr>
              <a:buSzPct val="70000"/>
              <a:buFont typeface="Wingdings" pitchFamily="2" charset="2"/>
              <a:buNone/>
              <a:defRPr/>
            </a:pPr>
            <a:r>
              <a:rPr lang="en-US" sz="2400" dirty="0">
                <a:latin typeface="+mj-lt"/>
              </a:rPr>
              <a:t>“Record names in the language and script in which they appear on the sources from which they are taken</a:t>
            </a:r>
            <a:r>
              <a:rPr lang="en-US" sz="2400" dirty="0" smtClean="0">
                <a:latin typeface="+mj-lt"/>
              </a:rPr>
              <a:t>.”</a:t>
            </a:r>
            <a:br>
              <a:rPr lang="en-US" sz="2400" dirty="0" smtClean="0">
                <a:latin typeface="+mj-lt"/>
              </a:rPr>
            </a:br>
            <a:endParaRPr lang="en-US" sz="2400" dirty="0">
              <a:latin typeface="+mj-lt"/>
            </a:endParaRPr>
          </a:p>
          <a:p>
            <a:pPr marL="342900" indent="-342900">
              <a:spcBef>
                <a:spcPct val="20000"/>
              </a:spcBef>
              <a:buClr>
                <a:schemeClr val="tx2"/>
              </a:buClr>
              <a:buSzPct val="70000"/>
              <a:buFont typeface="Wingdings" pitchFamily="2" charset="2"/>
              <a:buNone/>
              <a:defRPr/>
            </a:pPr>
            <a:r>
              <a:rPr lang="en-US" sz="2400" dirty="0">
                <a:latin typeface="+mj-lt"/>
              </a:rPr>
              <a:t>Alternative: Record a transliterated form of the name either as a substitute for, or in addition to, the form that appears on the source</a:t>
            </a:r>
            <a:r>
              <a:rPr lang="en-US" sz="2400" dirty="0" smtClean="0">
                <a:latin typeface="+mj-lt"/>
              </a:rPr>
              <a:t>.</a:t>
            </a:r>
            <a:br>
              <a:rPr lang="en-US" sz="2400" dirty="0" smtClean="0">
                <a:latin typeface="+mj-lt"/>
              </a:rPr>
            </a:br>
            <a:endParaRPr lang="en-US" sz="2400" dirty="0">
              <a:latin typeface="+mj-lt"/>
            </a:endParaRPr>
          </a:p>
          <a:p>
            <a:pPr marL="342900" indent="-342900">
              <a:spcBef>
                <a:spcPct val="20000"/>
              </a:spcBef>
              <a:buClr>
                <a:schemeClr val="tx2"/>
              </a:buClr>
              <a:buSzPct val="70000"/>
              <a:buFont typeface="Wingdings" pitchFamily="2" charset="2"/>
              <a:buNone/>
              <a:defRPr/>
            </a:pPr>
            <a:r>
              <a:rPr lang="en-US" sz="2400" dirty="0">
                <a:latin typeface="+mj-lt"/>
              </a:rPr>
              <a:t>Record other identifying attributes of a person, family, or corporate body in the language and script prescribed in the applicable instructions in chapters 9-11.</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47FD4F3-C778-49D4-9C7D-F70C37E8D8F9}" type="slidenum">
              <a:rPr lang="en-US" smtClean="0"/>
              <a:pPr eaLnBrk="1" hangingPunct="1"/>
              <a:t>101</a:t>
            </a:fld>
            <a:endParaRPr lang="en-US" smtClean="0"/>
          </a:p>
        </p:txBody>
      </p:sp>
      <p:sp>
        <p:nvSpPr>
          <p:cNvPr id="7171" name="Rectangle 2"/>
          <p:cNvSpPr>
            <a:spLocks noGrp="1" noChangeArrowheads="1"/>
          </p:cNvSpPr>
          <p:nvPr>
            <p:ph type="title"/>
          </p:nvPr>
        </p:nvSpPr>
        <p:spPr>
          <a:xfrm>
            <a:off x="1371600" y="228600"/>
            <a:ext cx="7313613" cy="1143000"/>
          </a:xfrm>
        </p:spPr>
        <p:txBody>
          <a:bodyPr/>
          <a:lstStyle/>
          <a:p>
            <a:pPr eaLnBrk="1" hangingPunct="1"/>
            <a:r>
              <a:rPr lang="en-US" dirty="0" smtClean="0"/>
              <a:t>Scope of “Person”</a:t>
            </a:r>
          </a:p>
        </p:txBody>
      </p:sp>
      <p:sp>
        <p:nvSpPr>
          <p:cNvPr id="7172" name="Rectangle 3"/>
          <p:cNvSpPr>
            <a:spLocks noChangeArrowheads="1"/>
          </p:cNvSpPr>
          <p:nvPr/>
        </p:nvSpPr>
        <p:spPr bwMode="auto">
          <a:xfrm>
            <a:off x="990600" y="1600200"/>
            <a:ext cx="7696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buSzPct val="70000"/>
              <a:buFont typeface="Wingdings" pitchFamily="2" charset="2"/>
              <a:buChar char="¡"/>
            </a:pPr>
            <a:r>
              <a:rPr lang="en-US" sz="2400" dirty="0"/>
              <a:t>“An individual or an identity established by an individual (either alone or in collaboration with one or more other individuals</a:t>
            </a:r>
            <a:r>
              <a:rPr lang="en-US" sz="2400" dirty="0" smtClean="0"/>
              <a:t>)”</a:t>
            </a:r>
            <a:br>
              <a:rPr lang="en-US" sz="2400" dirty="0" smtClean="0"/>
            </a:br>
            <a:endParaRPr lang="en-US" sz="2400" dirty="0"/>
          </a:p>
          <a:p>
            <a:pPr marL="342900" indent="-342900">
              <a:spcBef>
                <a:spcPct val="20000"/>
              </a:spcBef>
              <a:buClr>
                <a:schemeClr val="tx1"/>
              </a:buClr>
              <a:buSzPct val="70000"/>
              <a:buFont typeface="Wingdings" pitchFamily="2" charset="2"/>
              <a:buChar char="¡"/>
            </a:pPr>
            <a:r>
              <a:rPr lang="en-US" sz="2400" dirty="0"/>
              <a:t>An individual does not have to be a real person</a:t>
            </a:r>
            <a:r>
              <a:rPr lang="en-US" sz="2400" dirty="0" smtClean="0"/>
              <a:t>!</a:t>
            </a:r>
            <a:br>
              <a:rPr lang="en-US" sz="2400" dirty="0" smtClean="0"/>
            </a:br>
            <a:endParaRPr lang="en-US" sz="2400" dirty="0"/>
          </a:p>
          <a:p>
            <a:pPr marL="342900" indent="-342900">
              <a:spcBef>
                <a:spcPct val="20000"/>
              </a:spcBef>
              <a:buClr>
                <a:schemeClr val="tx1"/>
              </a:buClr>
              <a:buSzPct val="70000"/>
              <a:buFont typeface="Wingdings" pitchFamily="2" charset="2"/>
              <a:buChar char="¡"/>
            </a:pPr>
            <a:r>
              <a:rPr lang="en-US" sz="2400" dirty="0"/>
              <a:t>Yes, it’s true … in RDA Rocky, Bullwinkle, Natasha Fatale, and Boris </a:t>
            </a:r>
            <a:r>
              <a:rPr lang="en-US" sz="2400" dirty="0" err="1"/>
              <a:t>Badenov</a:t>
            </a:r>
            <a:r>
              <a:rPr lang="en-US" sz="2400" dirty="0"/>
              <a:t> are persons!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6654CD1-F402-4B40-969B-12B7694AAC14}" type="slidenum">
              <a:rPr lang="en-US" smtClean="0"/>
              <a:pPr eaLnBrk="1" hangingPunct="1"/>
              <a:t>102</a:t>
            </a:fld>
            <a:endParaRPr lang="en-US" smtClean="0"/>
          </a:p>
        </p:txBody>
      </p:sp>
      <p:sp>
        <p:nvSpPr>
          <p:cNvPr id="8195" name="Rectangle 2"/>
          <p:cNvSpPr>
            <a:spLocks noGrp="1" noChangeArrowheads="1"/>
          </p:cNvSpPr>
          <p:nvPr>
            <p:ph type="title"/>
          </p:nvPr>
        </p:nvSpPr>
        <p:spPr>
          <a:xfrm>
            <a:off x="1371600" y="228600"/>
            <a:ext cx="7313613" cy="1143000"/>
          </a:xfrm>
        </p:spPr>
        <p:txBody>
          <a:bodyPr/>
          <a:lstStyle/>
          <a:p>
            <a:pPr eaLnBrk="1" hangingPunct="1"/>
            <a:r>
              <a:rPr lang="en-US" dirty="0" smtClean="0"/>
              <a:t>Real RDA Records for Persons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53625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76600"/>
            <a:ext cx="5334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06F35FA-38A0-4CC7-894C-DB0290DF819C}" type="slidenum">
              <a:rPr lang="en-US" smtClean="0"/>
              <a:pPr eaLnBrk="1" hangingPunct="1"/>
              <a:t>103</a:t>
            </a:fld>
            <a:endParaRPr lang="en-US" smtClean="0"/>
          </a:p>
        </p:txBody>
      </p:sp>
      <p:sp>
        <p:nvSpPr>
          <p:cNvPr id="9219" name="Rectangle 4"/>
          <p:cNvSpPr>
            <a:spLocks noGrp="1" noChangeArrowheads="1"/>
          </p:cNvSpPr>
          <p:nvPr>
            <p:ph type="title"/>
          </p:nvPr>
        </p:nvSpPr>
        <p:spPr>
          <a:xfrm>
            <a:off x="1752600" y="227012"/>
            <a:ext cx="8229600" cy="1401763"/>
          </a:xfrm>
        </p:spPr>
        <p:txBody>
          <a:bodyPr/>
          <a:lstStyle/>
          <a:p>
            <a:pPr eaLnBrk="1" hangingPunct="1"/>
            <a:r>
              <a:rPr lang="en-US" dirty="0" smtClean="0"/>
              <a:t>Identifying Persons</a:t>
            </a:r>
            <a:br>
              <a:rPr lang="en-US" dirty="0" smtClean="0"/>
            </a:br>
            <a:endParaRPr lang="en-US" dirty="0" smtClean="0"/>
          </a:p>
        </p:txBody>
      </p:sp>
      <p:sp>
        <p:nvSpPr>
          <p:cNvPr id="5126" name="Rectangle 6"/>
          <p:cNvSpPr>
            <a:spLocks noChangeArrowheads="1"/>
          </p:cNvSpPr>
          <p:nvPr/>
        </p:nvSpPr>
        <p:spPr bwMode="auto">
          <a:xfrm>
            <a:off x="1066800" y="1600200"/>
            <a:ext cx="7620000" cy="4800600"/>
          </a:xfrm>
          <a:prstGeom prst="rect">
            <a:avLst/>
          </a:prstGeom>
          <a:noFill/>
          <a:ln w="9525">
            <a:noFill/>
            <a:miter lim="800000"/>
            <a:headEnd/>
            <a:tailEnd/>
          </a:ln>
          <a:effectLst/>
        </p:spPr>
        <p:txBody>
          <a:bodyPr/>
          <a:lstStyle/>
          <a:p>
            <a:pPr marL="342900" indent="-342900">
              <a:spcBef>
                <a:spcPct val="20000"/>
              </a:spcBef>
              <a:buClr>
                <a:schemeClr val="tx1"/>
              </a:buClr>
              <a:buSzPct val="70000"/>
              <a:buFont typeface="Wingdings" pitchFamily="2" charset="2"/>
              <a:buChar char="¡"/>
              <a:defRPr/>
            </a:pPr>
            <a:r>
              <a:rPr lang="en-US" sz="2400" dirty="0"/>
              <a:t> </a:t>
            </a:r>
            <a:r>
              <a:rPr lang="en-US" sz="2400" dirty="0">
                <a:latin typeface="+mj-lt"/>
              </a:rPr>
              <a:t>RDA Chapter 9 “Identifying Persons”</a:t>
            </a:r>
          </a:p>
          <a:p>
            <a:pPr marL="742950" lvl="1" indent="-285750">
              <a:spcBef>
                <a:spcPct val="20000"/>
              </a:spcBef>
              <a:buClr>
                <a:schemeClr val="tx2"/>
              </a:buClr>
              <a:buSzPct val="210000"/>
              <a:buFont typeface="Arial" pitchFamily="34" charset="0"/>
              <a:buChar char="•"/>
              <a:defRPr/>
            </a:pPr>
            <a:r>
              <a:rPr lang="en-US" sz="2400" dirty="0">
                <a:latin typeface="+mj-lt"/>
              </a:rPr>
              <a:t> </a:t>
            </a:r>
            <a:r>
              <a:rPr lang="en-US" sz="2400" dirty="0">
                <a:solidFill>
                  <a:schemeClr val="tx2"/>
                </a:solidFill>
                <a:latin typeface="+mj-lt"/>
              </a:rPr>
              <a:t>9.0</a:t>
            </a:r>
            <a:r>
              <a:rPr lang="en-US" sz="2400" dirty="0">
                <a:solidFill>
                  <a:srgbClr val="3C69C4"/>
                </a:solidFill>
                <a:latin typeface="+mj-lt"/>
              </a:rPr>
              <a:t>	</a:t>
            </a:r>
            <a:r>
              <a:rPr lang="en-US" sz="2400" dirty="0">
                <a:latin typeface="+mj-lt"/>
              </a:rPr>
              <a:t>Purpose and Scope</a:t>
            </a:r>
          </a:p>
          <a:p>
            <a:pPr marL="742950" lvl="1" indent="-285750">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9.1</a:t>
            </a:r>
            <a:r>
              <a:rPr lang="en-US" sz="2400" dirty="0">
                <a:solidFill>
                  <a:srgbClr val="3C69C4"/>
                </a:solidFill>
                <a:latin typeface="+mj-lt"/>
              </a:rPr>
              <a:t>	</a:t>
            </a:r>
            <a:r>
              <a:rPr lang="en-US" sz="2400" dirty="0">
                <a:latin typeface="+mj-lt"/>
              </a:rPr>
              <a:t>General Guidelines on </a:t>
            </a:r>
            <a:r>
              <a:rPr lang="en-US" sz="2400" dirty="0" smtClean="0">
                <a:latin typeface="+mj-lt"/>
              </a:rPr>
              <a:t>Identifying </a:t>
            </a:r>
            <a:r>
              <a:rPr lang="en-US" sz="2400" dirty="0">
                <a:latin typeface="+mj-lt"/>
              </a:rPr>
              <a:t>Persons</a:t>
            </a:r>
          </a:p>
          <a:p>
            <a:pPr marL="742950" lvl="1" indent="-285750">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9.2</a:t>
            </a:r>
            <a:r>
              <a:rPr lang="en-US" sz="2400" dirty="0">
                <a:solidFill>
                  <a:srgbClr val="3C69C4"/>
                </a:solidFill>
                <a:latin typeface="+mj-lt"/>
              </a:rPr>
              <a:t>	</a:t>
            </a:r>
            <a:r>
              <a:rPr lang="en-US" sz="2400" dirty="0">
                <a:latin typeface="+mj-lt"/>
              </a:rPr>
              <a:t>Name of the Person </a:t>
            </a:r>
          </a:p>
          <a:p>
            <a:pPr marL="742950" lvl="1" indent="-285750">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9.3</a:t>
            </a:r>
            <a:r>
              <a:rPr lang="en-US" sz="2400" dirty="0">
                <a:solidFill>
                  <a:srgbClr val="3C69C4"/>
                </a:solidFill>
                <a:latin typeface="+mj-lt"/>
              </a:rPr>
              <a:t>	</a:t>
            </a:r>
            <a:r>
              <a:rPr lang="en-US" sz="2400" dirty="0">
                <a:latin typeface="+mj-lt"/>
              </a:rPr>
              <a:t>Date Associated With the </a:t>
            </a:r>
            <a:r>
              <a:rPr lang="en-US" sz="2400" dirty="0" smtClean="0">
                <a:latin typeface="+mj-lt"/>
              </a:rPr>
              <a:t>Person</a:t>
            </a:r>
            <a:endParaRPr lang="en-US" sz="2400" dirty="0">
              <a:latin typeface="+mj-lt"/>
            </a:endParaRPr>
          </a:p>
          <a:p>
            <a:pPr marL="742950" lvl="1" indent="-285750">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9.4</a:t>
            </a:r>
            <a:r>
              <a:rPr lang="en-US" sz="2400" dirty="0">
                <a:solidFill>
                  <a:srgbClr val="3C69C4"/>
                </a:solidFill>
                <a:latin typeface="+mj-lt"/>
              </a:rPr>
              <a:t>	</a:t>
            </a:r>
            <a:r>
              <a:rPr lang="en-US" sz="2400" dirty="0">
                <a:latin typeface="+mj-lt"/>
              </a:rPr>
              <a:t>Title of the Person</a:t>
            </a:r>
          </a:p>
          <a:p>
            <a:pPr marL="742950" lvl="1" indent="-285750">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9.5</a:t>
            </a:r>
            <a:r>
              <a:rPr lang="en-US" sz="2400" dirty="0">
                <a:solidFill>
                  <a:srgbClr val="3C69C4"/>
                </a:solidFill>
                <a:latin typeface="+mj-lt"/>
              </a:rPr>
              <a:t>	</a:t>
            </a:r>
            <a:r>
              <a:rPr lang="en-US" sz="2400" dirty="0">
                <a:latin typeface="+mj-lt"/>
              </a:rPr>
              <a:t>Fuller Form of Name </a:t>
            </a:r>
          </a:p>
          <a:p>
            <a:pPr marL="742950" lvl="1" indent="-285750">
              <a:spcBef>
                <a:spcPct val="20000"/>
              </a:spcBef>
              <a:buClr>
                <a:srgbClr val="3C69C4"/>
              </a:buClr>
              <a:buSzPct val="70000"/>
              <a:buFont typeface="Wingdings" pitchFamily="2" charset="2"/>
              <a:buChar char="l"/>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A55A968-5A0E-49A4-8450-06327182CE1E}" type="slidenum">
              <a:rPr lang="en-US" smtClean="0"/>
              <a:pPr eaLnBrk="1" hangingPunct="1"/>
              <a:t>104</a:t>
            </a:fld>
            <a:endParaRPr lang="en-US" smtClean="0"/>
          </a:p>
        </p:txBody>
      </p:sp>
      <p:sp>
        <p:nvSpPr>
          <p:cNvPr id="10243" name="Rectangle 2"/>
          <p:cNvSpPr>
            <a:spLocks noGrp="1" noChangeArrowheads="1"/>
          </p:cNvSpPr>
          <p:nvPr>
            <p:ph type="title"/>
          </p:nvPr>
        </p:nvSpPr>
        <p:spPr>
          <a:xfrm>
            <a:off x="1828800" y="304800"/>
            <a:ext cx="7696200" cy="1401763"/>
          </a:xfrm>
        </p:spPr>
        <p:txBody>
          <a:bodyPr/>
          <a:lstStyle/>
          <a:p>
            <a:pPr eaLnBrk="1" hangingPunct="1"/>
            <a:r>
              <a:rPr lang="en-US" dirty="0" smtClean="0"/>
              <a:t>Identifying Persons</a:t>
            </a:r>
            <a:br>
              <a:rPr lang="en-US" dirty="0" smtClean="0"/>
            </a:br>
            <a:endParaRPr lang="en-US" dirty="0" smtClean="0"/>
          </a:p>
        </p:txBody>
      </p:sp>
      <p:sp>
        <p:nvSpPr>
          <p:cNvPr id="14341" name="Rectangle 5"/>
          <p:cNvSpPr>
            <a:spLocks noChangeArrowheads="1"/>
          </p:cNvSpPr>
          <p:nvPr/>
        </p:nvSpPr>
        <p:spPr bwMode="auto">
          <a:xfrm>
            <a:off x="990600" y="1981200"/>
            <a:ext cx="7696200" cy="4343400"/>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buSzPct val="70000"/>
              <a:buFont typeface="Wingdings" pitchFamily="2" charset="2"/>
              <a:buChar char="¡"/>
              <a:defRPr/>
            </a:pPr>
            <a:r>
              <a:rPr lang="en-US" sz="2400" dirty="0">
                <a:latin typeface="+mj-lt"/>
              </a:rPr>
              <a:t>RDA Chapter 9 “Identifying Persons”</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9.6</a:t>
            </a:r>
            <a:r>
              <a:rPr lang="en-US" sz="2400" dirty="0">
                <a:solidFill>
                  <a:srgbClr val="3C69C4"/>
                </a:solidFill>
                <a:latin typeface="+mj-lt"/>
              </a:rPr>
              <a:t>	</a:t>
            </a:r>
            <a:r>
              <a:rPr lang="en-US" sz="2400" dirty="0">
                <a:latin typeface="+mj-lt"/>
              </a:rPr>
              <a:t>Other Designation Associated </a:t>
            </a:r>
            <a:r>
              <a:rPr lang="en-US" sz="2400" dirty="0" smtClean="0">
                <a:latin typeface="+mj-lt"/>
              </a:rPr>
              <a:t>with </a:t>
            </a:r>
            <a:r>
              <a:rPr lang="en-US" sz="2400" dirty="0">
                <a:latin typeface="+mj-lt"/>
              </a:rPr>
              <a:t>the Person</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9.7</a:t>
            </a:r>
            <a:r>
              <a:rPr lang="en-US" sz="2400" dirty="0">
                <a:solidFill>
                  <a:srgbClr val="3C69C4"/>
                </a:solidFill>
                <a:latin typeface="+mj-lt"/>
              </a:rPr>
              <a:t>	</a:t>
            </a:r>
            <a:r>
              <a:rPr lang="en-US" sz="2400" dirty="0">
                <a:latin typeface="+mj-lt"/>
              </a:rPr>
              <a:t>Gender</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9.8</a:t>
            </a:r>
            <a:r>
              <a:rPr lang="en-US" sz="2400" dirty="0">
                <a:solidFill>
                  <a:srgbClr val="3C69C4"/>
                </a:solidFill>
                <a:latin typeface="+mj-lt"/>
              </a:rPr>
              <a:t>	</a:t>
            </a:r>
            <a:r>
              <a:rPr lang="en-US" sz="2400" dirty="0">
                <a:latin typeface="+mj-lt"/>
              </a:rPr>
              <a:t>Place of Birth</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9.9</a:t>
            </a:r>
            <a:r>
              <a:rPr lang="en-US" sz="2400" dirty="0">
                <a:solidFill>
                  <a:srgbClr val="3C69C4"/>
                </a:solidFill>
                <a:latin typeface="+mj-lt"/>
              </a:rPr>
              <a:t>	</a:t>
            </a:r>
            <a:r>
              <a:rPr lang="en-US" sz="2400" dirty="0">
                <a:latin typeface="+mj-lt"/>
              </a:rPr>
              <a:t>Place of Death</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9.10</a:t>
            </a:r>
            <a:r>
              <a:rPr lang="en-US" sz="2400" dirty="0">
                <a:solidFill>
                  <a:srgbClr val="3C69C4"/>
                </a:solidFill>
                <a:latin typeface="+mj-lt"/>
              </a:rPr>
              <a:t>	</a:t>
            </a:r>
            <a:r>
              <a:rPr lang="en-US" sz="2400" dirty="0">
                <a:latin typeface="+mj-lt"/>
              </a:rPr>
              <a:t>Country Associated with the </a:t>
            </a:r>
            <a:r>
              <a:rPr lang="en-US" sz="2400" dirty="0" smtClean="0">
                <a:latin typeface="+mj-lt"/>
              </a:rPr>
              <a:t>Person </a:t>
            </a:r>
            <a:endParaRPr lang="en-US" sz="2400" dirty="0">
              <a:latin typeface="+mj-lt"/>
            </a:endParaRPr>
          </a:p>
          <a:p>
            <a:pPr marL="742950" lvl="1" indent="-285750">
              <a:lnSpc>
                <a:spcPct val="90000"/>
              </a:lnSpc>
              <a:spcBef>
                <a:spcPct val="20000"/>
              </a:spcBef>
              <a:buClr>
                <a:srgbClr val="3C69C4"/>
              </a:buClr>
              <a:buSzPct val="70000"/>
              <a:buFont typeface="Wingdings" pitchFamily="2" charset="2"/>
              <a:buChar char="l"/>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762FC779-115A-4F8C-8C5F-90BCAF96DE6E}" type="slidenum">
              <a:rPr lang="en-US" smtClean="0"/>
              <a:pPr eaLnBrk="1" hangingPunct="1"/>
              <a:t>105</a:t>
            </a:fld>
            <a:endParaRPr lang="en-US" smtClean="0"/>
          </a:p>
        </p:txBody>
      </p:sp>
      <p:sp>
        <p:nvSpPr>
          <p:cNvPr id="11267" name="Rectangle 2"/>
          <p:cNvSpPr>
            <a:spLocks noGrp="1" noChangeArrowheads="1"/>
          </p:cNvSpPr>
          <p:nvPr>
            <p:ph type="title"/>
          </p:nvPr>
        </p:nvSpPr>
        <p:spPr>
          <a:xfrm>
            <a:off x="2057400" y="304800"/>
            <a:ext cx="4876800" cy="1401762"/>
          </a:xfrm>
        </p:spPr>
        <p:txBody>
          <a:bodyPr/>
          <a:lstStyle/>
          <a:p>
            <a:pPr eaLnBrk="1" hangingPunct="1"/>
            <a:r>
              <a:rPr lang="en-US" dirty="0" smtClean="0"/>
              <a:t>Identifying Persons</a:t>
            </a:r>
            <a:br>
              <a:rPr lang="en-US" dirty="0" smtClean="0"/>
            </a:br>
            <a:endParaRPr lang="en-US" dirty="0" smtClean="0"/>
          </a:p>
        </p:txBody>
      </p:sp>
      <p:sp>
        <p:nvSpPr>
          <p:cNvPr id="16388" name="Rectangle 4"/>
          <p:cNvSpPr>
            <a:spLocks noChangeArrowheads="1"/>
          </p:cNvSpPr>
          <p:nvPr/>
        </p:nvSpPr>
        <p:spPr bwMode="auto">
          <a:xfrm>
            <a:off x="1066800" y="1600200"/>
            <a:ext cx="7620000" cy="472440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70000"/>
              <a:buFont typeface="Wingdings" pitchFamily="2" charset="2"/>
              <a:buChar char="¡"/>
              <a:defRPr/>
            </a:pPr>
            <a:r>
              <a:rPr lang="en-US" sz="2400" dirty="0"/>
              <a:t> </a:t>
            </a:r>
            <a:r>
              <a:rPr lang="en-US" sz="2400" dirty="0">
                <a:latin typeface="+mj-lt"/>
              </a:rPr>
              <a:t>RDA Chapter 9 “Identifying Persons”</a:t>
            </a:r>
          </a:p>
          <a:p>
            <a:pPr marL="742950" lvl="1" indent="-285750">
              <a:lnSpc>
                <a:spcPct val="90000"/>
              </a:lnSpc>
              <a:spcBef>
                <a:spcPct val="20000"/>
              </a:spcBef>
              <a:buClr>
                <a:schemeClr val="tx2"/>
              </a:buClr>
              <a:buSzPct val="70000"/>
              <a:buFont typeface="Wingdings" pitchFamily="2" charset="2"/>
              <a:buChar char="l"/>
              <a:defRPr/>
            </a:pPr>
            <a:r>
              <a:rPr lang="en-US" sz="2400" dirty="0">
                <a:solidFill>
                  <a:schemeClr val="tx2"/>
                </a:solidFill>
                <a:latin typeface="+mj-lt"/>
              </a:rPr>
              <a:t> 9.11</a:t>
            </a:r>
            <a:r>
              <a:rPr lang="en-US" sz="2400" dirty="0">
                <a:solidFill>
                  <a:srgbClr val="3C69C4"/>
                </a:solidFill>
                <a:latin typeface="+mj-lt"/>
              </a:rPr>
              <a:t>	</a:t>
            </a:r>
            <a:r>
              <a:rPr lang="en-US" sz="2400" dirty="0">
                <a:latin typeface="+mj-lt"/>
              </a:rPr>
              <a:t>Place of Residence</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9.12</a:t>
            </a:r>
            <a:r>
              <a:rPr lang="en-US" sz="2400" dirty="0">
                <a:solidFill>
                  <a:srgbClr val="3C69C4"/>
                </a:solidFill>
                <a:latin typeface="+mj-lt"/>
              </a:rPr>
              <a:t>	</a:t>
            </a:r>
            <a:r>
              <a:rPr lang="en-US" sz="2400" dirty="0">
                <a:latin typeface="+mj-lt"/>
              </a:rPr>
              <a:t>Address of the Person</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9.13</a:t>
            </a:r>
            <a:r>
              <a:rPr lang="en-US" sz="2400" dirty="0">
                <a:solidFill>
                  <a:srgbClr val="3C69C4"/>
                </a:solidFill>
                <a:latin typeface="+mj-lt"/>
              </a:rPr>
              <a:t>	</a:t>
            </a:r>
            <a:r>
              <a:rPr lang="en-US" sz="2400" dirty="0">
                <a:latin typeface="+mj-lt"/>
              </a:rPr>
              <a:t>Affiliation</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9.14</a:t>
            </a:r>
            <a:r>
              <a:rPr lang="en-US" sz="2400" dirty="0">
                <a:solidFill>
                  <a:srgbClr val="3C69C4"/>
                </a:solidFill>
                <a:latin typeface="+mj-lt"/>
              </a:rPr>
              <a:t>	</a:t>
            </a:r>
            <a:r>
              <a:rPr lang="en-US" sz="2400" dirty="0">
                <a:latin typeface="+mj-lt"/>
              </a:rPr>
              <a:t>Language of the Person</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9.15</a:t>
            </a:r>
            <a:r>
              <a:rPr lang="en-US" sz="2400" dirty="0">
                <a:solidFill>
                  <a:srgbClr val="3C69C4"/>
                </a:solidFill>
                <a:latin typeface="+mj-lt"/>
              </a:rPr>
              <a:t>	</a:t>
            </a:r>
            <a:r>
              <a:rPr lang="en-US" sz="2400" dirty="0">
                <a:latin typeface="+mj-lt"/>
              </a:rPr>
              <a:t>Field of Activity of the Person</a:t>
            </a:r>
          </a:p>
          <a:p>
            <a:pPr marL="742950" lvl="1" indent="-285750">
              <a:lnSpc>
                <a:spcPct val="90000"/>
              </a:lnSpc>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9.16</a:t>
            </a:r>
            <a:r>
              <a:rPr lang="en-US" sz="2400" dirty="0">
                <a:solidFill>
                  <a:srgbClr val="3C69C4"/>
                </a:solidFill>
                <a:latin typeface="+mj-lt"/>
              </a:rPr>
              <a:t>	</a:t>
            </a:r>
            <a:r>
              <a:rPr lang="en-US" sz="2400" dirty="0">
                <a:latin typeface="+mj-lt"/>
              </a:rPr>
              <a:t>Profession or Occupation </a:t>
            </a:r>
          </a:p>
          <a:p>
            <a:pPr marL="742950" lvl="1" indent="-285750">
              <a:lnSpc>
                <a:spcPct val="90000"/>
              </a:lnSpc>
              <a:spcBef>
                <a:spcPct val="20000"/>
              </a:spcBef>
              <a:buClr>
                <a:srgbClr val="3C69C4"/>
              </a:buClr>
              <a:buSzPct val="70000"/>
              <a:buFont typeface="Wingdings" pitchFamily="2" charset="2"/>
              <a:buChar char="l"/>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6CB33C7-88B3-41A1-9C02-E7978AAEDD88}" type="slidenum">
              <a:rPr lang="en-US" smtClean="0"/>
              <a:pPr eaLnBrk="1" hangingPunct="1"/>
              <a:t>106</a:t>
            </a:fld>
            <a:endParaRPr lang="en-US" smtClean="0"/>
          </a:p>
        </p:txBody>
      </p:sp>
      <p:sp>
        <p:nvSpPr>
          <p:cNvPr id="12291" name="Rectangle 2"/>
          <p:cNvSpPr>
            <a:spLocks noGrp="1" noChangeArrowheads="1"/>
          </p:cNvSpPr>
          <p:nvPr>
            <p:ph type="title"/>
          </p:nvPr>
        </p:nvSpPr>
        <p:spPr>
          <a:xfrm>
            <a:off x="2133600" y="304800"/>
            <a:ext cx="5029200" cy="1401762"/>
          </a:xfrm>
        </p:spPr>
        <p:txBody>
          <a:bodyPr/>
          <a:lstStyle/>
          <a:p>
            <a:pPr eaLnBrk="1" hangingPunct="1"/>
            <a:r>
              <a:rPr lang="en-US" dirty="0" smtClean="0"/>
              <a:t>Identifying Persons</a:t>
            </a:r>
            <a:br>
              <a:rPr lang="en-US" dirty="0" smtClean="0"/>
            </a:br>
            <a:endParaRPr lang="en-US" dirty="0" smtClean="0"/>
          </a:p>
        </p:txBody>
      </p:sp>
      <p:sp>
        <p:nvSpPr>
          <p:cNvPr id="18436" name="Rectangle 4"/>
          <p:cNvSpPr>
            <a:spLocks noChangeArrowheads="1"/>
          </p:cNvSpPr>
          <p:nvPr/>
        </p:nvSpPr>
        <p:spPr bwMode="auto">
          <a:xfrm>
            <a:off x="914400" y="1828800"/>
            <a:ext cx="8001000" cy="4343400"/>
          </a:xfrm>
          <a:prstGeom prst="rect">
            <a:avLst/>
          </a:prstGeom>
          <a:noFill/>
          <a:ln w="9525">
            <a:noFill/>
            <a:miter lim="800000"/>
            <a:headEnd/>
            <a:tailEnd/>
          </a:ln>
          <a:effectLst/>
        </p:spPr>
        <p:txBody>
          <a:bodyPr/>
          <a:lstStyle/>
          <a:p>
            <a:pPr marL="342900" indent="-342900">
              <a:spcBef>
                <a:spcPct val="20000"/>
              </a:spcBef>
              <a:buClr>
                <a:schemeClr val="tx1"/>
              </a:buClr>
              <a:buSzPct val="70000"/>
              <a:buFont typeface="Wingdings" pitchFamily="2" charset="2"/>
              <a:buChar char="¡"/>
              <a:defRPr/>
            </a:pPr>
            <a:r>
              <a:rPr lang="en-US" sz="2400" dirty="0"/>
              <a:t> </a:t>
            </a:r>
            <a:r>
              <a:rPr lang="en-US" sz="2400" dirty="0">
                <a:latin typeface="+mj-lt"/>
              </a:rPr>
              <a:t>RDA Chapter 9 “Identifying Persons”</a:t>
            </a:r>
          </a:p>
          <a:p>
            <a:pPr marL="742950" lvl="1" indent="-285750">
              <a:spcBef>
                <a:spcPct val="20000"/>
              </a:spcBef>
              <a:buClr>
                <a:schemeClr val="tx2"/>
              </a:buClr>
              <a:buSzPct val="70000"/>
              <a:buFont typeface="Wingdings" pitchFamily="2" charset="2"/>
              <a:buChar char="l"/>
              <a:defRPr/>
            </a:pPr>
            <a:r>
              <a:rPr lang="en-US" sz="2400" dirty="0">
                <a:solidFill>
                  <a:schemeClr val="tx2"/>
                </a:solidFill>
                <a:latin typeface="+mj-lt"/>
              </a:rPr>
              <a:t> 9.17</a:t>
            </a:r>
            <a:r>
              <a:rPr lang="en-US" sz="2400" dirty="0">
                <a:solidFill>
                  <a:srgbClr val="3C69C4"/>
                </a:solidFill>
                <a:latin typeface="+mj-lt"/>
              </a:rPr>
              <a:t>	</a:t>
            </a:r>
            <a:r>
              <a:rPr lang="en-US" sz="2400" dirty="0">
                <a:latin typeface="+mj-lt"/>
              </a:rPr>
              <a:t>Biographical Information</a:t>
            </a:r>
          </a:p>
          <a:p>
            <a:pPr marL="742950" lvl="1" indent="-285750">
              <a:spcBef>
                <a:spcPct val="20000"/>
              </a:spcBef>
              <a:buClr>
                <a:schemeClr val="tx2"/>
              </a:buClr>
              <a:buSzPct val="70000"/>
              <a:buFont typeface="Wingdings" pitchFamily="2" charset="2"/>
              <a:buChar char="l"/>
              <a:defRPr/>
            </a:pPr>
            <a:r>
              <a:rPr lang="en-US" sz="2400" dirty="0">
                <a:latin typeface="+mj-lt"/>
              </a:rPr>
              <a:t> </a:t>
            </a:r>
            <a:r>
              <a:rPr lang="en-US" sz="2400" dirty="0">
                <a:solidFill>
                  <a:schemeClr val="tx2"/>
                </a:solidFill>
                <a:latin typeface="+mj-lt"/>
              </a:rPr>
              <a:t>9.18</a:t>
            </a:r>
            <a:r>
              <a:rPr lang="en-US" sz="2400" dirty="0">
                <a:solidFill>
                  <a:srgbClr val="3C69C4"/>
                </a:solidFill>
                <a:latin typeface="+mj-lt"/>
              </a:rPr>
              <a:t>	</a:t>
            </a:r>
            <a:r>
              <a:rPr lang="en-US" sz="2400" dirty="0">
                <a:latin typeface="+mj-lt"/>
              </a:rPr>
              <a:t>Identifier for the Person</a:t>
            </a:r>
          </a:p>
          <a:p>
            <a:pPr marL="742950" lvl="1" indent="-285750">
              <a:spcBef>
                <a:spcPct val="20000"/>
              </a:spcBef>
              <a:buClr>
                <a:schemeClr val="tx2"/>
              </a:buClr>
              <a:buSzPct val="70000"/>
              <a:buFont typeface="Wingdings" pitchFamily="2" charset="2"/>
              <a:buChar char="l"/>
              <a:defRPr/>
            </a:pPr>
            <a:r>
              <a:rPr lang="en-US" sz="2400" dirty="0">
                <a:latin typeface="+mj-lt"/>
              </a:rPr>
              <a:t> </a:t>
            </a:r>
            <a:r>
              <a:rPr lang="en-US" sz="2400" b="1" dirty="0">
                <a:solidFill>
                  <a:schemeClr val="tx2"/>
                </a:solidFill>
                <a:latin typeface="+mj-lt"/>
              </a:rPr>
              <a:t>9.19.1-9.19.2.1</a:t>
            </a:r>
            <a:r>
              <a:rPr lang="en-US" sz="2400" dirty="0">
                <a:latin typeface="+mj-lt"/>
              </a:rPr>
              <a:t>  </a:t>
            </a:r>
            <a:r>
              <a:rPr lang="en-US" sz="2400" b="1" dirty="0">
                <a:latin typeface="+mj-lt"/>
              </a:rPr>
              <a:t>Constructing Access Points </a:t>
            </a:r>
            <a:r>
              <a:rPr lang="en-US" sz="2400" b="1" dirty="0" smtClean="0">
                <a:latin typeface="+mj-lt"/>
              </a:rPr>
              <a:t>to     </a:t>
            </a:r>
            <a:r>
              <a:rPr lang="en-US" sz="2400" b="1" dirty="0">
                <a:latin typeface="+mj-lt"/>
              </a:rPr>
              <a:t>Represent Persons</a:t>
            </a:r>
          </a:p>
          <a:p>
            <a:pPr marL="742950" lvl="1" indent="-285750">
              <a:spcBef>
                <a:spcPct val="20000"/>
              </a:spcBef>
              <a:buClr>
                <a:srgbClr val="3C69C4"/>
              </a:buClr>
              <a:buSzPct val="70000"/>
              <a:buFont typeface="Wingdings" pitchFamily="2" charset="2"/>
              <a:buNone/>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89D6732-99FB-4BCC-90FD-15E27C458070}" type="slidenum">
              <a:rPr lang="en-US" smtClean="0"/>
              <a:pPr eaLnBrk="1" hangingPunct="1"/>
              <a:t>107</a:t>
            </a:fld>
            <a:endParaRPr lang="en-US" smtClean="0"/>
          </a:p>
        </p:txBody>
      </p:sp>
      <p:sp>
        <p:nvSpPr>
          <p:cNvPr id="13315" name="Rectangle 2"/>
          <p:cNvSpPr>
            <a:spLocks noGrp="1" noChangeArrowheads="1"/>
          </p:cNvSpPr>
          <p:nvPr>
            <p:ph type="title"/>
          </p:nvPr>
        </p:nvSpPr>
        <p:spPr/>
        <p:txBody>
          <a:bodyPr/>
          <a:lstStyle/>
          <a:p>
            <a:pPr eaLnBrk="1" hangingPunct="1"/>
            <a:r>
              <a:rPr lang="en-US" dirty="0" smtClean="0"/>
              <a:t>Preferred Name (RDA 9.2.2)</a:t>
            </a:r>
          </a:p>
        </p:txBody>
      </p:sp>
      <p:sp>
        <p:nvSpPr>
          <p:cNvPr id="13316" name="Rectangle 3"/>
          <p:cNvSpPr>
            <a:spLocks noGrp="1" noChangeArrowheads="1"/>
          </p:cNvSpPr>
          <p:nvPr>
            <p:ph type="body" idx="1"/>
          </p:nvPr>
        </p:nvSpPr>
        <p:spPr/>
        <p:txBody>
          <a:bodyPr/>
          <a:lstStyle/>
          <a:p>
            <a:pPr eaLnBrk="1" hangingPunct="1">
              <a:lnSpc>
                <a:spcPct val="85000"/>
              </a:lnSpc>
              <a:spcBef>
                <a:spcPct val="10000"/>
              </a:spcBef>
            </a:pPr>
            <a:r>
              <a:rPr lang="en-US" sz="2400" dirty="0" smtClean="0"/>
              <a:t>Choose the form most commonly known</a:t>
            </a:r>
          </a:p>
          <a:p>
            <a:pPr eaLnBrk="1" hangingPunct="1">
              <a:lnSpc>
                <a:spcPct val="85000"/>
              </a:lnSpc>
              <a:spcBef>
                <a:spcPct val="10000"/>
              </a:spcBef>
            </a:pPr>
            <a:endParaRPr lang="en-US" sz="2400" dirty="0" smtClean="0"/>
          </a:p>
          <a:p>
            <a:pPr eaLnBrk="1" hangingPunct="1">
              <a:lnSpc>
                <a:spcPct val="85000"/>
              </a:lnSpc>
              <a:spcBef>
                <a:spcPct val="10000"/>
              </a:spcBef>
            </a:pPr>
            <a:r>
              <a:rPr lang="en-US" sz="2400" dirty="0" smtClean="0"/>
              <a:t>Surnames:  words, etc., indicating relationships (e.g., Jr., IV) part of the preferred name -- not just to differentiate</a:t>
            </a:r>
          </a:p>
          <a:p>
            <a:pPr eaLnBrk="1" hangingPunct="1">
              <a:lnSpc>
                <a:spcPct val="85000"/>
              </a:lnSpc>
              <a:spcBef>
                <a:spcPct val="10000"/>
              </a:spcBef>
            </a:pPr>
            <a:endParaRPr lang="en-US" sz="2400" dirty="0" smtClean="0"/>
          </a:p>
          <a:p>
            <a:pPr eaLnBrk="1" hangingPunct="1">
              <a:lnSpc>
                <a:spcPct val="85000"/>
              </a:lnSpc>
              <a:spcBef>
                <a:spcPct val="10000"/>
              </a:spcBef>
            </a:pPr>
            <a:r>
              <a:rPr lang="en-US" sz="2400" dirty="0" smtClean="0"/>
              <a:t>Example: 	</a:t>
            </a:r>
            <a:r>
              <a:rPr lang="en-US" sz="2400" dirty="0" smtClean="0">
                <a:solidFill>
                  <a:srgbClr val="0070C0"/>
                </a:solidFill>
              </a:rPr>
              <a:t>Davis, Sammy, Jr.</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886479E-B893-4F68-B2F5-349D536E501D}" type="slidenum">
              <a:rPr lang="en-US" smtClean="0"/>
              <a:pPr eaLnBrk="1" hangingPunct="1"/>
              <a:t>108</a:t>
            </a:fld>
            <a:endParaRPr lang="en-US" smtClean="0"/>
          </a:p>
        </p:txBody>
      </p:sp>
      <p:sp>
        <p:nvSpPr>
          <p:cNvPr id="14339" name="Rectangle 2"/>
          <p:cNvSpPr>
            <a:spLocks noGrp="1" noChangeArrowheads="1"/>
          </p:cNvSpPr>
          <p:nvPr>
            <p:ph type="title"/>
          </p:nvPr>
        </p:nvSpPr>
        <p:spPr/>
        <p:txBody>
          <a:bodyPr/>
          <a:lstStyle/>
          <a:p>
            <a:pPr eaLnBrk="1" hangingPunct="1"/>
            <a:r>
              <a:rPr lang="en-US" dirty="0" smtClean="0"/>
              <a:t>Preferred Name (RDA 9.2.2)</a:t>
            </a:r>
          </a:p>
        </p:txBody>
      </p:sp>
      <p:sp>
        <p:nvSpPr>
          <p:cNvPr id="14340" name="Rectangle 3"/>
          <p:cNvSpPr>
            <a:spLocks noGrp="1" noChangeArrowheads="1"/>
          </p:cNvSpPr>
          <p:nvPr>
            <p:ph type="body" idx="1"/>
          </p:nvPr>
        </p:nvSpPr>
        <p:spPr>
          <a:xfrm>
            <a:off x="1143000" y="1600200"/>
            <a:ext cx="7772400" cy="4572000"/>
          </a:xfrm>
        </p:spPr>
        <p:txBody>
          <a:bodyPr/>
          <a:lstStyle/>
          <a:p>
            <a:pPr eaLnBrk="1" hangingPunct="1">
              <a:lnSpc>
                <a:spcPct val="85000"/>
              </a:lnSpc>
              <a:spcBef>
                <a:spcPct val="10000"/>
              </a:spcBef>
            </a:pPr>
            <a:r>
              <a:rPr lang="en-US" sz="2400" dirty="0" smtClean="0"/>
              <a:t>Different names for the same person (RDA 9.2.2.6) and change of name (RDA 9.2.2.7)</a:t>
            </a:r>
          </a:p>
          <a:p>
            <a:pPr eaLnBrk="1" hangingPunct="1">
              <a:lnSpc>
                <a:spcPct val="85000"/>
              </a:lnSpc>
              <a:spcBef>
                <a:spcPct val="10000"/>
              </a:spcBef>
              <a:buFont typeface="Wingdings" pitchFamily="2" charset="2"/>
              <a:buNone/>
            </a:pPr>
            <a:endParaRPr lang="en-US" sz="2400" dirty="0" smtClean="0"/>
          </a:p>
          <a:p>
            <a:pPr eaLnBrk="1" hangingPunct="1">
              <a:lnSpc>
                <a:spcPct val="85000"/>
              </a:lnSpc>
              <a:spcBef>
                <a:spcPct val="10000"/>
              </a:spcBef>
            </a:pPr>
            <a:r>
              <a:rPr lang="en-US" sz="2400" dirty="0" smtClean="0"/>
              <a:t>If individual has more than one identity, a preferred name for each identity (RDA 9.2.2.8)</a:t>
            </a:r>
          </a:p>
          <a:p>
            <a:pPr lvl="1" eaLnBrk="1" hangingPunct="1">
              <a:lnSpc>
                <a:spcPct val="85000"/>
              </a:lnSpc>
              <a:spcBef>
                <a:spcPct val="10000"/>
              </a:spcBef>
            </a:pPr>
            <a:r>
              <a:rPr lang="en-US" sz="2400" dirty="0" smtClean="0"/>
              <a:t>No time period restrictions</a:t>
            </a:r>
          </a:p>
          <a:p>
            <a:pPr lvl="1" eaLnBrk="1" hangingPunct="1">
              <a:lnSpc>
                <a:spcPct val="85000"/>
              </a:lnSpc>
              <a:spcBef>
                <a:spcPct val="10000"/>
              </a:spcBef>
              <a:buFont typeface="Wingdings" pitchFamily="2" charset="2"/>
              <a:buNone/>
            </a:pPr>
            <a:endParaRPr lang="en-US" sz="2400" dirty="0" smtClean="0"/>
          </a:p>
          <a:p>
            <a:pPr eaLnBrk="1" hangingPunct="1">
              <a:spcBef>
                <a:spcPct val="10000"/>
              </a:spcBef>
            </a:pPr>
            <a:r>
              <a:rPr lang="en-US" sz="2400" dirty="0" smtClean="0"/>
              <a:t>Different categories of names:  RDA 9.2.2.9-RDA 9.2.2.26</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86E313E-EA56-4E29-BAB4-C9EA83D057B5}" type="slidenum">
              <a:rPr lang="en-US" smtClean="0"/>
              <a:pPr eaLnBrk="1" hangingPunct="1"/>
              <a:t>109</a:t>
            </a:fld>
            <a:endParaRPr lang="en-US" smtClean="0"/>
          </a:p>
        </p:txBody>
      </p:sp>
      <p:sp>
        <p:nvSpPr>
          <p:cNvPr id="15363" name="Rectangle 2"/>
          <p:cNvSpPr>
            <a:spLocks noGrp="1" noChangeArrowheads="1"/>
          </p:cNvSpPr>
          <p:nvPr>
            <p:ph type="title"/>
          </p:nvPr>
        </p:nvSpPr>
        <p:spPr/>
        <p:txBody>
          <a:bodyPr/>
          <a:lstStyle/>
          <a:p>
            <a:pPr eaLnBrk="1" hangingPunct="1"/>
            <a:r>
              <a:rPr lang="en-US" dirty="0" smtClean="0"/>
              <a:t>Changes in Preferred Names</a:t>
            </a:r>
          </a:p>
        </p:txBody>
      </p:sp>
      <p:sp>
        <p:nvSpPr>
          <p:cNvPr id="15364" name="Rectangle 3"/>
          <p:cNvSpPr>
            <a:spLocks noGrp="1" noChangeArrowheads="1"/>
          </p:cNvSpPr>
          <p:nvPr>
            <p:ph type="body" idx="1"/>
          </p:nvPr>
        </p:nvSpPr>
        <p:spPr/>
        <p:txBody>
          <a:bodyPr/>
          <a:lstStyle/>
          <a:p>
            <a:pPr eaLnBrk="1" hangingPunct="1"/>
            <a:r>
              <a:rPr lang="en-US" sz="2400" dirty="0" smtClean="0"/>
              <a:t>Terms of address only if part of the preferred name -- not as additions:</a:t>
            </a:r>
          </a:p>
          <a:p>
            <a:pPr lvl="1" eaLnBrk="1" hangingPunct="1"/>
            <a:r>
              <a:rPr lang="en-US" sz="2400" dirty="0" smtClean="0"/>
              <a:t>Name consists only of the surname (RDA 9.2.2.9.3:  Seuss, Dr.)</a:t>
            </a:r>
          </a:p>
          <a:p>
            <a:pPr lvl="1" eaLnBrk="1" hangingPunct="1"/>
            <a:r>
              <a:rPr lang="en-US" sz="2400" dirty="0" smtClean="0"/>
              <a:t>Married person identified only by a partner’s name and a term of address (RDA 9.2.2.9.4:  Davis, Maxwell, Mrs.)</a:t>
            </a:r>
          </a:p>
          <a:p>
            <a:pPr lvl="1" eaLnBrk="1" hangingPunct="1"/>
            <a:r>
              <a:rPr lang="en-US" sz="2400" dirty="0" smtClean="0"/>
              <a:t>Part of a phrase consisting of a forename(s) preceded by a term of address (RDA 9.2.2.23:  Sam, Cousin)</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90DFC2FA-C7E4-4F1B-8861-A5BCB6B0907E}" type="slidenum">
              <a:rPr lang="en-US" smtClean="0"/>
              <a:pPr eaLnBrk="1" hangingPunct="1"/>
              <a:t>11</a:t>
            </a:fld>
            <a:endParaRPr lang="en-US" smtClean="0"/>
          </a:p>
        </p:txBody>
      </p:sp>
      <p:sp>
        <p:nvSpPr>
          <p:cNvPr id="12291" name="Title 1"/>
          <p:cNvSpPr>
            <a:spLocks noGrp="1"/>
          </p:cNvSpPr>
          <p:nvPr>
            <p:ph type="title"/>
          </p:nvPr>
        </p:nvSpPr>
        <p:spPr/>
        <p:txBody>
          <a:bodyPr bIns="91440"/>
          <a:lstStyle/>
          <a:p>
            <a:pPr eaLnBrk="1" hangingPunct="1"/>
            <a:r>
              <a:rPr lang="en-US" dirty="0" smtClean="0"/>
              <a:t>FRAD : Attributes</a:t>
            </a:r>
          </a:p>
        </p:txBody>
      </p:sp>
      <p:sp>
        <p:nvSpPr>
          <p:cNvPr id="12292" name="Rectangle 5"/>
          <p:cNvSpPr>
            <a:spLocks noGrp="1" noChangeArrowheads="1"/>
          </p:cNvSpPr>
          <p:nvPr>
            <p:ph type="body" idx="1"/>
          </p:nvPr>
        </p:nvSpPr>
        <p:spPr/>
        <p:txBody>
          <a:bodyPr/>
          <a:lstStyle/>
          <a:p>
            <a:pPr eaLnBrk="1" hangingPunct="1">
              <a:buFont typeface="Wingdings" pitchFamily="2" charset="2"/>
              <a:buNone/>
            </a:pPr>
            <a:r>
              <a:rPr lang="en-US" sz="2400" dirty="0" smtClean="0"/>
              <a:t>Attributes of a family:</a:t>
            </a:r>
          </a:p>
          <a:p>
            <a:pPr lvl="1" eaLnBrk="1" hangingPunct="1"/>
            <a:r>
              <a:rPr lang="en-US" sz="2400" dirty="0" smtClean="0"/>
              <a:t>Type of family</a:t>
            </a:r>
            <a:br>
              <a:rPr lang="en-US" sz="2400" dirty="0" smtClean="0"/>
            </a:br>
            <a:endParaRPr lang="en-US" sz="2400" dirty="0" smtClean="0"/>
          </a:p>
          <a:p>
            <a:pPr lvl="1" eaLnBrk="1" hangingPunct="1"/>
            <a:r>
              <a:rPr lang="en-US" sz="2400" dirty="0" smtClean="0"/>
              <a:t>Dates of family</a:t>
            </a:r>
            <a:br>
              <a:rPr lang="en-US" sz="2400" dirty="0" smtClean="0"/>
            </a:br>
            <a:endParaRPr lang="en-US" sz="2400" dirty="0" smtClean="0"/>
          </a:p>
          <a:p>
            <a:pPr lvl="1" eaLnBrk="1" hangingPunct="1"/>
            <a:r>
              <a:rPr lang="en-US" sz="2400" dirty="0" smtClean="0"/>
              <a:t>Places associated with family</a:t>
            </a:r>
            <a:br>
              <a:rPr lang="en-US" sz="2400" dirty="0" smtClean="0"/>
            </a:br>
            <a:endParaRPr lang="en-US" sz="2400" dirty="0" smtClean="0"/>
          </a:p>
          <a:p>
            <a:pPr lvl="1" eaLnBrk="1" hangingPunct="1"/>
            <a:r>
              <a:rPr lang="en-US" sz="2400" dirty="0" smtClean="0"/>
              <a:t>Field of activity</a:t>
            </a:r>
            <a:br>
              <a:rPr lang="en-US" sz="2400" dirty="0" smtClean="0"/>
            </a:br>
            <a:endParaRPr lang="en-US" sz="2400" dirty="0" smtClean="0"/>
          </a:p>
          <a:p>
            <a:pPr lvl="1" eaLnBrk="1" hangingPunct="1"/>
            <a:r>
              <a:rPr lang="en-US" sz="2400" dirty="0" smtClean="0"/>
              <a:t>History of family</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82A0322-914F-4BD8-BB95-038A692D9F1C}" type="slidenum">
              <a:rPr lang="en-US" smtClean="0"/>
              <a:pPr eaLnBrk="1" hangingPunct="1"/>
              <a:t>110</a:t>
            </a:fld>
            <a:endParaRPr lang="en-US" smtClean="0"/>
          </a:p>
        </p:txBody>
      </p:sp>
      <p:sp>
        <p:nvSpPr>
          <p:cNvPr id="16387" name="Rectangle 2"/>
          <p:cNvSpPr>
            <a:spLocks noGrp="1" noChangeArrowheads="1"/>
          </p:cNvSpPr>
          <p:nvPr>
            <p:ph type="title"/>
          </p:nvPr>
        </p:nvSpPr>
        <p:spPr>
          <a:xfrm>
            <a:off x="1143000" y="301625"/>
            <a:ext cx="7696200" cy="1143000"/>
          </a:xfrm>
        </p:spPr>
        <p:txBody>
          <a:bodyPr/>
          <a:lstStyle/>
          <a:p>
            <a:pPr eaLnBrk="1" hangingPunct="1"/>
            <a:r>
              <a:rPr lang="en-US" dirty="0" smtClean="0"/>
              <a:t>Additions to the Preferred Name</a:t>
            </a:r>
            <a:endParaRPr lang="en-US" dirty="0" smtClean="0">
              <a:solidFill>
                <a:schemeClr val="tx1"/>
              </a:solidFill>
            </a:endParaRPr>
          </a:p>
        </p:txBody>
      </p:sp>
      <p:sp>
        <p:nvSpPr>
          <p:cNvPr id="16388" name="Rectangle 3"/>
          <p:cNvSpPr>
            <a:spLocks noGrp="1" noChangeArrowheads="1"/>
          </p:cNvSpPr>
          <p:nvPr>
            <p:ph type="body" idx="1"/>
          </p:nvPr>
        </p:nvSpPr>
        <p:spPr/>
        <p:txBody>
          <a:bodyPr/>
          <a:lstStyle/>
          <a:p>
            <a:pPr eaLnBrk="1" hangingPunct="1"/>
            <a:r>
              <a:rPr lang="en-US" sz="2400" dirty="0" smtClean="0"/>
              <a:t>Title of the person (RDA 9.4):</a:t>
            </a:r>
          </a:p>
          <a:p>
            <a:pPr lvl="1" eaLnBrk="1" hangingPunct="1">
              <a:spcBef>
                <a:spcPct val="5000"/>
              </a:spcBef>
            </a:pPr>
            <a:r>
              <a:rPr lang="en-US" sz="2400" dirty="0" smtClean="0"/>
              <a:t>Royalty, nobility, or ecclesiastical rank or office</a:t>
            </a:r>
          </a:p>
          <a:p>
            <a:pPr lvl="1" eaLnBrk="1" hangingPunct="1">
              <a:spcBef>
                <a:spcPct val="5000"/>
              </a:spcBef>
            </a:pPr>
            <a:r>
              <a:rPr lang="en-US" sz="2400" dirty="0" smtClean="0"/>
              <a:t>Person of religious vocation</a:t>
            </a:r>
          </a:p>
          <a:p>
            <a:pPr lvl="1" eaLnBrk="1" hangingPunct="1">
              <a:spcBef>
                <a:spcPct val="5000"/>
              </a:spcBef>
            </a:pPr>
            <a:endParaRPr lang="en-US" sz="2400" dirty="0" smtClean="0"/>
          </a:p>
          <a:p>
            <a:pPr eaLnBrk="1" hangingPunct="1">
              <a:spcBef>
                <a:spcPct val="5000"/>
              </a:spcBef>
            </a:pPr>
            <a:r>
              <a:rPr lang="en-US" sz="2400" dirty="0" smtClean="0"/>
              <a:t>Other designation associated with the person (RDA 9.6):</a:t>
            </a:r>
          </a:p>
          <a:p>
            <a:pPr lvl="1" eaLnBrk="1" hangingPunct="1"/>
            <a:r>
              <a:rPr lang="en-US" sz="2400" dirty="0" smtClean="0"/>
              <a:t>Christian saints</a:t>
            </a:r>
          </a:p>
          <a:p>
            <a:pPr lvl="1" eaLnBrk="1" hangingPunct="1"/>
            <a:r>
              <a:rPr lang="en-US" sz="2400" dirty="0" smtClean="0"/>
              <a:t>Spirits</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5C24385C-A6B6-4E78-82CB-472A8C7ED8E1}" type="slidenum">
              <a:rPr lang="en-US" smtClean="0"/>
              <a:pPr eaLnBrk="1" hangingPunct="1"/>
              <a:t>111</a:t>
            </a:fld>
            <a:endParaRPr lang="en-US" smtClean="0"/>
          </a:p>
        </p:txBody>
      </p:sp>
      <p:sp>
        <p:nvSpPr>
          <p:cNvPr id="17411" name="Rectangle 2"/>
          <p:cNvSpPr>
            <a:spLocks noGrp="1" noChangeArrowheads="1"/>
          </p:cNvSpPr>
          <p:nvPr>
            <p:ph type="title"/>
          </p:nvPr>
        </p:nvSpPr>
        <p:spPr>
          <a:xfrm>
            <a:off x="1524000" y="457200"/>
            <a:ext cx="8001000" cy="1143000"/>
          </a:xfrm>
        </p:spPr>
        <p:txBody>
          <a:bodyPr/>
          <a:lstStyle/>
          <a:p>
            <a:pPr eaLnBrk="1" hangingPunct="1"/>
            <a:r>
              <a:rPr lang="en-US" dirty="0" smtClean="0"/>
              <a:t>Date Associated with the Person </a:t>
            </a:r>
            <a:br>
              <a:rPr lang="en-US" dirty="0" smtClean="0"/>
            </a:br>
            <a:r>
              <a:rPr lang="en-US" dirty="0" smtClean="0"/>
              <a:t>(RDA 9.3)</a:t>
            </a:r>
          </a:p>
        </p:txBody>
      </p:sp>
      <p:sp>
        <p:nvSpPr>
          <p:cNvPr id="17412" name="Rectangle 3"/>
          <p:cNvSpPr>
            <a:spLocks noGrp="1" noChangeArrowheads="1"/>
          </p:cNvSpPr>
          <p:nvPr>
            <p:ph type="body" idx="1"/>
          </p:nvPr>
        </p:nvSpPr>
        <p:spPr>
          <a:xfrm>
            <a:off x="838200" y="1905000"/>
            <a:ext cx="8001000" cy="4525963"/>
          </a:xfrm>
        </p:spPr>
        <p:txBody>
          <a:bodyPr/>
          <a:lstStyle/>
          <a:p>
            <a:pPr eaLnBrk="1" hangingPunct="1"/>
            <a:r>
              <a:rPr lang="en-US" sz="2400" dirty="0" smtClean="0"/>
              <a:t>An addition to the preferred name</a:t>
            </a:r>
          </a:p>
          <a:p>
            <a:pPr lvl="1" eaLnBrk="1" hangingPunct="1"/>
            <a:r>
              <a:rPr lang="en-US" sz="2400" dirty="0" smtClean="0"/>
              <a:t>Date of birth (RDA 9.3.2) -- if available</a:t>
            </a:r>
          </a:p>
          <a:p>
            <a:pPr lvl="1" eaLnBrk="1" hangingPunct="1"/>
            <a:r>
              <a:rPr lang="en-US" sz="2400" dirty="0" smtClean="0"/>
              <a:t>Date of death (RDA 9.3.3) -- if available</a:t>
            </a:r>
          </a:p>
          <a:p>
            <a:pPr lvl="1" eaLnBrk="1" hangingPunct="1"/>
            <a:r>
              <a:rPr lang="en-US" sz="2400" dirty="0" smtClean="0"/>
              <a:t>Period of activity of the person – no restrictions on time period in RDA (RDA 9.3.4) -- cataloger judgment if needed to differentiate</a:t>
            </a:r>
          </a:p>
          <a:p>
            <a:pPr lvl="1" eaLnBrk="1" hangingPunct="1"/>
            <a:endParaRPr lang="en-US" sz="2400" dirty="0" smtClean="0"/>
          </a:p>
          <a:p>
            <a:pPr eaLnBrk="1" hangingPunct="1"/>
            <a:r>
              <a:rPr lang="en-US" sz="2400" dirty="0" smtClean="0"/>
              <a:t>Guidelines for probable dates (RDA 9.3.1)</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7EDACCF-5CEB-4216-A1AB-4C1FF0FB09D4}" type="slidenum">
              <a:rPr lang="en-US" smtClean="0"/>
              <a:pPr eaLnBrk="1" hangingPunct="1"/>
              <a:t>112</a:t>
            </a:fld>
            <a:endParaRPr lang="en-US" smtClean="0"/>
          </a:p>
        </p:txBody>
      </p:sp>
      <p:sp>
        <p:nvSpPr>
          <p:cNvPr id="18435" name="Rectangle 2"/>
          <p:cNvSpPr>
            <a:spLocks noGrp="1" noChangeArrowheads="1"/>
          </p:cNvSpPr>
          <p:nvPr>
            <p:ph type="title"/>
          </p:nvPr>
        </p:nvSpPr>
        <p:spPr>
          <a:xfrm>
            <a:off x="1143000" y="301625"/>
            <a:ext cx="7772400" cy="1143000"/>
          </a:xfrm>
        </p:spPr>
        <p:txBody>
          <a:bodyPr/>
          <a:lstStyle/>
          <a:p>
            <a:pPr eaLnBrk="1" hangingPunct="1"/>
            <a:r>
              <a:rPr lang="en-US" dirty="0" smtClean="0"/>
              <a:t>Dates: What’s New and Different?</a:t>
            </a:r>
          </a:p>
        </p:txBody>
      </p:sp>
      <p:sp>
        <p:nvSpPr>
          <p:cNvPr id="18436" name="Rectangle 3"/>
          <p:cNvSpPr>
            <a:spLocks noGrp="1" noChangeArrowheads="1"/>
          </p:cNvSpPr>
          <p:nvPr>
            <p:ph type="body" idx="1"/>
          </p:nvPr>
        </p:nvSpPr>
        <p:spPr/>
        <p:txBody>
          <a:bodyPr/>
          <a:lstStyle/>
          <a:p>
            <a:pPr eaLnBrk="1" hangingPunct="1"/>
            <a:r>
              <a:rPr lang="en-US" sz="2400" dirty="0" smtClean="0"/>
              <a:t>Abbreviations “cent.,” “ca.,” “b.,” “d.,” and “fl.” not in RDA Appendix B</a:t>
            </a:r>
          </a:p>
          <a:p>
            <a:pPr lvl="1" eaLnBrk="1" hangingPunct="1"/>
            <a:r>
              <a:rPr lang="en-US" sz="2400" dirty="0" smtClean="0"/>
              <a:t>“cent.” becomes “century”</a:t>
            </a:r>
          </a:p>
          <a:p>
            <a:pPr lvl="1" eaLnBrk="1" hangingPunct="1"/>
            <a:r>
              <a:rPr lang="en-US" sz="2400" dirty="0" smtClean="0"/>
              <a:t>“approximately” replaces “ca.”</a:t>
            </a:r>
          </a:p>
          <a:p>
            <a:pPr lvl="1" eaLnBrk="1" hangingPunct="1"/>
            <a:r>
              <a:rPr lang="en-US" sz="2400" dirty="0" smtClean="0"/>
              <a:t>“b.” and “d.” dates:  LC is using hyphens instead of spelling out the abbreviations </a:t>
            </a:r>
          </a:p>
          <a:p>
            <a:pPr lvl="1" eaLnBrk="1" hangingPunct="1"/>
            <a:r>
              <a:rPr lang="en-US" sz="2400" dirty="0" smtClean="0"/>
              <a:t>“fl.”:  LC is using “active”</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0F5577F7-1EF8-4A9C-95FE-01C05D65EBEF}" type="slidenum">
              <a:rPr lang="en-US" smtClean="0"/>
              <a:pPr eaLnBrk="1" hangingPunct="1"/>
              <a:t>113</a:t>
            </a:fld>
            <a:endParaRPr lang="en-US" smtClean="0"/>
          </a:p>
        </p:txBody>
      </p:sp>
      <p:sp>
        <p:nvSpPr>
          <p:cNvPr id="19459" name="Rectangle 2"/>
          <p:cNvSpPr>
            <a:spLocks noGrp="1" noChangeArrowheads="1"/>
          </p:cNvSpPr>
          <p:nvPr>
            <p:ph type="title"/>
          </p:nvPr>
        </p:nvSpPr>
        <p:spPr/>
        <p:txBody>
          <a:bodyPr/>
          <a:lstStyle/>
          <a:p>
            <a:pPr eaLnBrk="1" hangingPunct="1"/>
            <a:r>
              <a:rPr lang="en-US" dirty="0" smtClean="0"/>
              <a:t>Fuller Form of Name (RDA 9.5)</a:t>
            </a:r>
          </a:p>
        </p:txBody>
      </p:sp>
      <p:sp>
        <p:nvSpPr>
          <p:cNvPr id="19460" name="Rectangle 3"/>
          <p:cNvSpPr>
            <a:spLocks noGrp="1" noChangeArrowheads="1"/>
          </p:cNvSpPr>
          <p:nvPr>
            <p:ph type="body" idx="1"/>
          </p:nvPr>
        </p:nvSpPr>
        <p:spPr>
          <a:xfrm>
            <a:off x="914400" y="1600200"/>
            <a:ext cx="8001000" cy="5029200"/>
          </a:xfrm>
        </p:spPr>
        <p:txBody>
          <a:bodyPr/>
          <a:lstStyle/>
          <a:p>
            <a:pPr eaLnBrk="1" hangingPunct="1">
              <a:lnSpc>
                <a:spcPct val="90000"/>
              </a:lnSpc>
            </a:pPr>
            <a:r>
              <a:rPr lang="en-US" sz="2400" dirty="0" smtClean="0"/>
              <a:t>Scope:</a:t>
            </a:r>
          </a:p>
          <a:p>
            <a:pPr lvl="1" eaLnBrk="1" hangingPunct="1">
              <a:lnSpc>
                <a:spcPct val="90000"/>
              </a:lnSpc>
            </a:pPr>
            <a:r>
              <a:rPr lang="en-US" sz="2400" dirty="0" smtClean="0"/>
              <a:t>Full form of a part of a name represented only by an initial or abbreviation in the form chosen as the preferred name, or</a:t>
            </a:r>
          </a:p>
          <a:p>
            <a:pPr lvl="1" eaLnBrk="1" hangingPunct="1">
              <a:lnSpc>
                <a:spcPct val="90000"/>
              </a:lnSpc>
            </a:pPr>
            <a:r>
              <a:rPr lang="en-US" sz="2400" dirty="0" smtClean="0"/>
              <a:t>A part of the name not included in the form chosen as the preferred name (change from AACR2)</a:t>
            </a:r>
          </a:p>
          <a:p>
            <a:pPr lvl="1" eaLnBrk="1" hangingPunct="1">
              <a:lnSpc>
                <a:spcPct val="90000"/>
              </a:lnSpc>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4C693CF-9389-4E51-8163-A65BF06F8F77}" type="slidenum">
              <a:rPr lang="en-US" smtClean="0"/>
              <a:pPr eaLnBrk="1" hangingPunct="1"/>
              <a:t>114</a:t>
            </a:fld>
            <a:endParaRPr lang="en-US" smtClean="0"/>
          </a:p>
        </p:txBody>
      </p:sp>
      <p:sp>
        <p:nvSpPr>
          <p:cNvPr id="20483" name="Rectangle 2"/>
          <p:cNvSpPr>
            <a:spLocks noGrp="1" noChangeArrowheads="1"/>
          </p:cNvSpPr>
          <p:nvPr>
            <p:ph type="title"/>
          </p:nvPr>
        </p:nvSpPr>
        <p:spPr>
          <a:xfrm>
            <a:off x="1752600" y="304800"/>
            <a:ext cx="8458200" cy="1143000"/>
          </a:xfrm>
        </p:spPr>
        <p:txBody>
          <a:bodyPr/>
          <a:lstStyle/>
          <a:p>
            <a:pPr eaLnBrk="1" hangingPunct="1"/>
            <a:r>
              <a:rPr lang="en-US" dirty="0" smtClean="0"/>
              <a:t>Occupation (RDA 9.16)</a:t>
            </a:r>
            <a:br>
              <a:rPr lang="en-US" dirty="0" smtClean="0"/>
            </a:br>
            <a:r>
              <a:rPr lang="en-US" dirty="0" smtClean="0"/>
              <a:t>Field of Activity (RDA 9.15)</a:t>
            </a:r>
          </a:p>
        </p:txBody>
      </p:sp>
      <p:sp>
        <p:nvSpPr>
          <p:cNvPr id="20484" name="Rectangle 3"/>
          <p:cNvSpPr>
            <a:spLocks noGrp="1" noChangeArrowheads="1"/>
          </p:cNvSpPr>
          <p:nvPr>
            <p:ph type="body" idx="1"/>
          </p:nvPr>
        </p:nvSpPr>
        <p:spPr>
          <a:xfrm>
            <a:off x="914400" y="1905000"/>
            <a:ext cx="8229600" cy="4953000"/>
          </a:xfrm>
        </p:spPr>
        <p:txBody>
          <a:bodyPr/>
          <a:lstStyle/>
          <a:p>
            <a:pPr eaLnBrk="1" hangingPunct="1">
              <a:lnSpc>
                <a:spcPct val="90000"/>
              </a:lnSpc>
            </a:pPr>
            <a:r>
              <a:rPr lang="en-US" sz="2400" dirty="0" smtClean="0"/>
              <a:t>Core:</a:t>
            </a:r>
          </a:p>
          <a:p>
            <a:pPr lvl="1" eaLnBrk="1" hangingPunct="1">
              <a:lnSpc>
                <a:spcPct val="90000"/>
              </a:lnSpc>
            </a:pPr>
            <a:r>
              <a:rPr lang="en-US" sz="2400" dirty="0" smtClean="0"/>
              <a:t>If name does not convey the idea of a person</a:t>
            </a:r>
            <a:endParaRPr lang="en-US" sz="2400" b="1" dirty="0" smtClean="0"/>
          </a:p>
          <a:p>
            <a:pPr lvl="1" eaLnBrk="1" hangingPunct="1">
              <a:lnSpc>
                <a:spcPct val="90000"/>
              </a:lnSpc>
            </a:pPr>
            <a:r>
              <a:rPr lang="en-US" sz="2400" dirty="0" smtClean="0"/>
              <a:t>LC policy:  cataloger judgment choice to distinguish one person from another with the same name</a:t>
            </a:r>
            <a:br>
              <a:rPr lang="en-US" sz="2400" dirty="0" smtClean="0"/>
            </a:br>
            <a:endParaRPr lang="en-US" sz="2400" dirty="0" smtClean="0"/>
          </a:p>
          <a:p>
            <a:pPr eaLnBrk="1" hangingPunct="1">
              <a:lnSpc>
                <a:spcPct val="90000"/>
              </a:lnSpc>
            </a:pPr>
            <a:r>
              <a:rPr lang="en-US" sz="2400" dirty="0" smtClean="0"/>
              <a:t>MARC 21 X00 $c – always in parentheses:</a:t>
            </a:r>
          </a:p>
          <a:p>
            <a:pPr lvl="1" eaLnBrk="1" hangingPunct="1">
              <a:lnSpc>
                <a:spcPct val="90000"/>
              </a:lnSpc>
              <a:buFont typeface="Wingdings" pitchFamily="2" charset="2"/>
              <a:buNone/>
            </a:pPr>
            <a:r>
              <a:rPr lang="en-US" sz="2400" dirty="0" smtClean="0"/>
              <a:t>	100 1 $a </a:t>
            </a:r>
            <a:r>
              <a:rPr lang="en-US" sz="2400" dirty="0" err="1" smtClean="0"/>
              <a:t>Cavaliere</a:t>
            </a:r>
            <a:r>
              <a:rPr lang="en-US" sz="2400" dirty="0" smtClean="0"/>
              <a:t>, Alfonso $c (Physicist)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04395BF-8C04-4597-9D5E-28094021148B}" type="slidenum">
              <a:rPr lang="en-US" smtClean="0"/>
              <a:pPr eaLnBrk="1" hangingPunct="1"/>
              <a:t>115</a:t>
            </a:fld>
            <a:endParaRPr lang="en-US" smtClean="0"/>
          </a:p>
        </p:txBody>
      </p:sp>
      <p:sp>
        <p:nvSpPr>
          <p:cNvPr id="21507" name="Rectangle 2"/>
          <p:cNvSpPr>
            <a:spLocks noGrp="1" noChangeArrowheads="1"/>
          </p:cNvSpPr>
          <p:nvPr>
            <p:ph type="title"/>
          </p:nvPr>
        </p:nvSpPr>
        <p:spPr>
          <a:xfrm>
            <a:off x="1371600" y="304800"/>
            <a:ext cx="8153400" cy="1143000"/>
          </a:xfrm>
        </p:spPr>
        <p:txBody>
          <a:bodyPr/>
          <a:lstStyle/>
          <a:p>
            <a:pPr eaLnBrk="1" hangingPunct="1"/>
            <a:r>
              <a:rPr lang="en-US" dirty="0" smtClean="0"/>
              <a:t>Those New Fields in the MARC 21 Authority Format for Persons</a:t>
            </a:r>
          </a:p>
        </p:txBody>
      </p:sp>
      <p:sp>
        <p:nvSpPr>
          <p:cNvPr id="21508" name="Rectangle 4"/>
          <p:cNvSpPr>
            <a:spLocks noGrp="1" noChangeArrowheads="1"/>
          </p:cNvSpPr>
          <p:nvPr>
            <p:ph type="body" idx="1"/>
          </p:nvPr>
        </p:nvSpPr>
        <p:spPr>
          <a:noFill/>
        </p:spPr>
        <p:txBody>
          <a:bodyPr/>
          <a:lstStyle/>
          <a:p>
            <a:pPr eaLnBrk="1" hangingPunct="1">
              <a:lnSpc>
                <a:spcPct val="90000"/>
              </a:lnSpc>
            </a:pPr>
            <a:r>
              <a:rPr lang="en-US" sz="2400" dirty="0" smtClean="0"/>
              <a:t>046:  Special coded dates  (RDA 9.3)</a:t>
            </a:r>
          </a:p>
          <a:p>
            <a:pPr eaLnBrk="1" hangingPunct="1">
              <a:lnSpc>
                <a:spcPct val="90000"/>
              </a:lnSpc>
            </a:pPr>
            <a:r>
              <a:rPr lang="en-US" sz="2400" dirty="0" smtClean="0"/>
              <a:t>370:  Associated place (RDA 9.8-9.11) </a:t>
            </a:r>
            <a:r>
              <a:rPr lang="en-US" sz="2400" dirty="0" smtClean="0">
                <a:solidFill>
                  <a:schemeClr val="tx2"/>
                </a:solidFill>
              </a:rPr>
              <a:t>(not in 1xx)</a:t>
            </a:r>
          </a:p>
          <a:p>
            <a:pPr eaLnBrk="1" hangingPunct="1">
              <a:lnSpc>
                <a:spcPct val="90000"/>
              </a:lnSpc>
            </a:pPr>
            <a:r>
              <a:rPr lang="en-US" sz="2400" dirty="0" smtClean="0"/>
              <a:t>371:  Address  (RDA 9.12) </a:t>
            </a:r>
            <a:r>
              <a:rPr lang="en-US" sz="2400" dirty="0" smtClean="0">
                <a:solidFill>
                  <a:schemeClr val="tx2"/>
                </a:solidFill>
              </a:rPr>
              <a:t>(not in 1xx)</a:t>
            </a:r>
          </a:p>
          <a:p>
            <a:pPr eaLnBrk="1" hangingPunct="1">
              <a:lnSpc>
                <a:spcPct val="90000"/>
              </a:lnSpc>
            </a:pPr>
            <a:r>
              <a:rPr lang="en-US" sz="2400" dirty="0" smtClean="0"/>
              <a:t>372:  Field of activity (RDA 9.15) </a:t>
            </a:r>
            <a:r>
              <a:rPr lang="en-US" sz="2400" dirty="0" smtClean="0">
                <a:solidFill>
                  <a:schemeClr val="tx2"/>
                </a:solidFill>
              </a:rPr>
              <a:t>(not in 1xx)</a:t>
            </a:r>
            <a:endParaRPr lang="en-US" sz="2400" dirty="0" smtClean="0"/>
          </a:p>
          <a:p>
            <a:pPr eaLnBrk="1" hangingPunct="1">
              <a:lnSpc>
                <a:spcPct val="90000"/>
              </a:lnSpc>
            </a:pPr>
            <a:r>
              <a:rPr lang="en-US" sz="2400" dirty="0" smtClean="0"/>
              <a:t>373:  Associated group  (RDA 9.13) </a:t>
            </a:r>
            <a:r>
              <a:rPr lang="en-US" sz="2400" dirty="0" smtClean="0">
                <a:solidFill>
                  <a:schemeClr val="tx2"/>
                </a:solidFill>
              </a:rPr>
              <a:t>(not in 1xx)</a:t>
            </a:r>
          </a:p>
          <a:p>
            <a:pPr eaLnBrk="1" hangingPunct="1">
              <a:lnSpc>
                <a:spcPct val="90000"/>
              </a:lnSpc>
            </a:pPr>
            <a:r>
              <a:rPr lang="en-US" sz="2400" dirty="0" smtClean="0"/>
              <a:t>374:  Occupation  (RDA 9.16)</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37A5FFD-DE2A-466F-99D2-A1CBC8FF6A84}" type="slidenum">
              <a:rPr lang="en-US" smtClean="0"/>
              <a:pPr eaLnBrk="1" hangingPunct="1"/>
              <a:t>116</a:t>
            </a:fld>
            <a:endParaRPr lang="en-US" smtClean="0"/>
          </a:p>
        </p:txBody>
      </p:sp>
      <p:sp>
        <p:nvSpPr>
          <p:cNvPr id="22531" name="Rectangle 2"/>
          <p:cNvSpPr>
            <a:spLocks noGrp="1" noChangeArrowheads="1"/>
          </p:cNvSpPr>
          <p:nvPr>
            <p:ph type="title"/>
          </p:nvPr>
        </p:nvSpPr>
        <p:spPr>
          <a:xfrm>
            <a:off x="1600200" y="304800"/>
            <a:ext cx="8229600" cy="1143000"/>
          </a:xfrm>
        </p:spPr>
        <p:txBody>
          <a:bodyPr/>
          <a:lstStyle/>
          <a:p>
            <a:pPr eaLnBrk="1" hangingPunct="1"/>
            <a:r>
              <a:rPr lang="en-US" dirty="0" smtClean="0"/>
              <a:t>Those New Fields in the MARC 21 Authority Format for Persons</a:t>
            </a:r>
          </a:p>
        </p:txBody>
      </p:sp>
      <p:sp>
        <p:nvSpPr>
          <p:cNvPr id="22532" name="Rectangle 3"/>
          <p:cNvSpPr>
            <a:spLocks noGrp="1" noChangeArrowheads="1"/>
          </p:cNvSpPr>
          <p:nvPr>
            <p:ph type="body" idx="1"/>
          </p:nvPr>
        </p:nvSpPr>
        <p:spPr>
          <a:noFill/>
        </p:spPr>
        <p:txBody>
          <a:bodyPr/>
          <a:lstStyle/>
          <a:p>
            <a:pPr eaLnBrk="1" hangingPunct="1">
              <a:lnSpc>
                <a:spcPct val="90000"/>
              </a:lnSpc>
            </a:pPr>
            <a:r>
              <a:rPr lang="en-US" sz="2400" dirty="0" smtClean="0"/>
              <a:t>375:  Gender  (RDA 9.7) </a:t>
            </a:r>
            <a:r>
              <a:rPr lang="en-US" sz="2400" dirty="0" smtClean="0">
                <a:solidFill>
                  <a:schemeClr val="tx2"/>
                </a:solidFill>
              </a:rPr>
              <a:t>(not in 1xx)</a:t>
            </a:r>
            <a:br>
              <a:rPr lang="en-US" sz="2400" dirty="0" smtClean="0">
                <a:solidFill>
                  <a:schemeClr val="tx2"/>
                </a:solidFill>
              </a:rPr>
            </a:br>
            <a:endParaRPr lang="en-US" sz="2400" dirty="0" smtClean="0">
              <a:solidFill>
                <a:schemeClr val="tx2"/>
              </a:solidFill>
            </a:endParaRPr>
          </a:p>
          <a:p>
            <a:pPr eaLnBrk="1" hangingPunct="1">
              <a:lnSpc>
                <a:spcPct val="90000"/>
              </a:lnSpc>
            </a:pPr>
            <a:r>
              <a:rPr lang="en-US" sz="2400" dirty="0" smtClean="0"/>
              <a:t>377:  Associated language  (RDA 9.14) </a:t>
            </a:r>
            <a:r>
              <a:rPr lang="en-US" sz="2400" dirty="0" smtClean="0">
                <a:solidFill>
                  <a:schemeClr val="tx2"/>
                </a:solidFill>
              </a:rPr>
              <a:t>(not in 1xx)</a:t>
            </a:r>
            <a:br>
              <a:rPr lang="en-US" sz="2400" dirty="0" smtClean="0">
                <a:solidFill>
                  <a:schemeClr val="tx2"/>
                </a:solidFill>
              </a:rPr>
            </a:br>
            <a:endParaRPr lang="en-US" sz="2400" dirty="0" smtClean="0">
              <a:solidFill>
                <a:schemeClr val="tx2"/>
              </a:solidFill>
            </a:endParaRPr>
          </a:p>
          <a:p>
            <a:pPr eaLnBrk="1" hangingPunct="1">
              <a:lnSpc>
                <a:spcPct val="90000"/>
              </a:lnSpc>
            </a:pPr>
            <a:r>
              <a:rPr lang="en-US" sz="2400" dirty="0" smtClean="0"/>
              <a:t>378:  Fuller form of personal name (RDA 9.5)</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ADCCE24-00A5-4B27-9820-A983F841CE1B}" type="slidenum">
              <a:rPr lang="en-US" smtClean="0"/>
              <a:pPr eaLnBrk="1" hangingPunct="1"/>
              <a:t>117</a:t>
            </a:fld>
            <a:endParaRPr lang="en-US" smtClean="0"/>
          </a:p>
        </p:txBody>
      </p:sp>
      <p:sp>
        <p:nvSpPr>
          <p:cNvPr id="23555" name="Rectangle 2"/>
          <p:cNvSpPr>
            <a:spLocks noGrp="1" noChangeArrowheads="1"/>
          </p:cNvSpPr>
          <p:nvPr>
            <p:ph type="title"/>
          </p:nvPr>
        </p:nvSpPr>
        <p:spPr>
          <a:xfrm>
            <a:off x="1447800" y="304800"/>
            <a:ext cx="8153400" cy="1143000"/>
          </a:xfrm>
        </p:spPr>
        <p:txBody>
          <a:bodyPr/>
          <a:lstStyle/>
          <a:p>
            <a:pPr eaLnBrk="1" hangingPunct="1"/>
            <a:r>
              <a:rPr lang="en-US" dirty="0" smtClean="0"/>
              <a:t>Elements Not Eligible for Inclusion in Authorized Access Points</a:t>
            </a:r>
          </a:p>
        </p:txBody>
      </p:sp>
      <p:sp>
        <p:nvSpPr>
          <p:cNvPr id="23556" name="Rectangle 3"/>
          <p:cNvSpPr>
            <a:spLocks noGrp="1" noChangeArrowheads="1"/>
          </p:cNvSpPr>
          <p:nvPr>
            <p:ph type="body" idx="1"/>
          </p:nvPr>
        </p:nvSpPr>
        <p:spPr>
          <a:xfrm>
            <a:off x="914400" y="1600200"/>
            <a:ext cx="7772400" cy="4953000"/>
          </a:xfrm>
        </p:spPr>
        <p:txBody>
          <a:bodyPr/>
          <a:lstStyle/>
          <a:p>
            <a:pPr eaLnBrk="1" hangingPunct="1"/>
            <a:r>
              <a:rPr lang="en-US" sz="2400" dirty="0" smtClean="0"/>
              <a:t>May be helpful for identification:</a:t>
            </a:r>
          </a:p>
          <a:p>
            <a:pPr lvl="1" eaLnBrk="1" hangingPunct="1"/>
            <a:r>
              <a:rPr lang="en-US" sz="2400" dirty="0" smtClean="0"/>
              <a:t>Associated place  (RDA 9.8-9.11)</a:t>
            </a:r>
          </a:p>
          <a:p>
            <a:pPr lvl="1" eaLnBrk="1" hangingPunct="1"/>
            <a:r>
              <a:rPr lang="en-US" sz="2400" dirty="0" smtClean="0"/>
              <a:t>Address  (RDA 9.12)</a:t>
            </a:r>
          </a:p>
          <a:p>
            <a:pPr lvl="1" eaLnBrk="1" hangingPunct="1"/>
            <a:r>
              <a:rPr lang="en-US" sz="2400" dirty="0" smtClean="0"/>
              <a:t>Affiliation  (RDA 9.13)</a:t>
            </a:r>
          </a:p>
          <a:p>
            <a:pPr lvl="1" eaLnBrk="1" hangingPunct="1"/>
            <a:r>
              <a:rPr lang="en-US" sz="2400" dirty="0" smtClean="0"/>
              <a:t>Gender  (RDA 9.7)</a:t>
            </a:r>
          </a:p>
          <a:p>
            <a:pPr lvl="1" eaLnBrk="1" hangingPunct="1"/>
            <a:r>
              <a:rPr lang="en-US" sz="2400" dirty="0" smtClean="0"/>
              <a:t>Language of the person (RDA 9.14)</a:t>
            </a:r>
          </a:p>
          <a:p>
            <a:pPr lvl="1" eaLnBrk="1" hangingPunct="1"/>
            <a:r>
              <a:rPr lang="en-US" sz="2400" dirty="0" smtClean="0"/>
              <a:t>Field of activity (RDA 9.15)</a:t>
            </a:r>
          </a:p>
          <a:p>
            <a:pPr lvl="1" eaLnBrk="1" hangingPunct="1"/>
            <a:r>
              <a:rPr lang="en-US" sz="2400" dirty="0" smtClean="0"/>
              <a:t>Biographical information  (RDA 9.17)</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E826600-7032-42B0-8F2B-0B444519F77F}" type="slidenum">
              <a:rPr lang="en-US" smtClean="0"/>
              <a:pPr eaLnBrk="1" hangingPunct="1"/>
              <a:t>118</a:t>
            </a:fld>
            <a:endParaRPr lang="en-US" smtClean="0"/>
          </a:p>
        </p:txBody>
      </p:sp>
      <p:sp>
        <p:nvSpPr>
          <p:cNvPr id="24579" name="Rectangle 2"/>
          <p:cNvSpPr>
            <a:spLocks noGrp="1" noChangeArrowheads="1"/>
          </p:cNvSpPr>
          <p:nvPr>
            <p:ph type="title"/>
          </p:nvPr>
        </p:nvSpPr>
        <p:spPr/>
        <p:txBody>
          <a:bodyPr/>
          <a:lstStyle/>
          <a:p>
            <a:pPr eaLnBrk="1" hangingPunct="1"/>
            <a:r>
              <a:rPr lang="en-US" dirty="0" smtClean="0"/>
              <a:t>Wrap-Up</a:t>
            </a:r>
          </a:p>
        </p:txBody>
      </p:sp>
      <p:sp>
        <p:nvSpPr>
          <p:cNvPr id="24580" name="Rectangle 3"/>
          <p:cNvSpPr>
            <a:spLocks noGrp="1" noChangeArrowheads="1"/>
          </p:cNvSpPr>
          <p:nvPr>
            <p:ph type="body" idx="1"/>
          </p:nvPr>
        </p:nvSpPr>
        <p:spPr/>
        <p:txBody>
          <a:bodyPr/>
          <a:lstStyle/>
          <a:p>
            <a:pPr eaLnBrk="1" hangingPunct="1"/>
            <a:r>
              <a:rPr lang="en-US" sz="2400" dirty="0" smtClean="0"/>
              <a:t>RDA allows you to create a unique description of a person by recording attributes about that person in an authority record </a:t>
            </a:r>
            <a:br>
              <a:rPr lang="en-US" sz="2400" dirty="0" smtClean="0"/>
            </a:br>
            <a:endParaRPr lang="en-US" sz="2400" dirty="0" smtClean="0"/>
          </a:p>
          <a:p>
            <a:pPr eaLnBrk="1" hangingPunct="1"/>
            <a:r>
              <a:rPr lang="en-US" sz="2400" dirty="0" smtClean="0"/>
              <a:t>The authorized access point for the person is just a part of that unique identifier</a:t>
            </a:r>
            <a:br>
              <a:rPr lang="en-US" sz="2400" dirty="0" smtClean="0"/>
            </a:br>
            <a:endParaRPr lang="en-US" sz="2400" dirty="0" smtClean="0"/>
          </a:p>
          <a:p>
            <a:pPr eaLnBrk="1" hangingPunct="1"/>
            <a:r>
              <a:rPr lang="en-US" sz="2400" dirty="0" smtClean="0"/>
              <a:t>An RDA NAR is much more dynamic than an AACR2 NAR!</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607C407E-690B-45DB-B4F5-6377E3D2ED63}" type="slidenum">
              <a:rPr lang="en-US" smtClean="0"/>
              <a:pPr eaLnBrk="1" hangingPunct="1"/>
              <a:t>119</a:t>
            </a:fld>
            <a:endParaRPr lang="en-US" smtClean="0"/>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873250"/>
            <a:ext cx="8936037"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p:cNvSpPr>
            <a:spLocks noGrp="1" noChangeArrowheads="1"/>
          </p:cNvSpPr>
          <p:nvPr>
            <p:ph type="title"/>
          </p:nvPr>
        </p:nvSpPr>
        <p:spPr>
          <a:noFill/>
        </p:spPr>
        <p:txBody>
          <a:bodyPr anchor="ctr"/>
          <a:lstStyle/>
          <a:p>
            <a:pPr eaLnBrk="1" hangingPunct="1"/>
            <a:r>
              <a:rPr lang="en-US" dirty="0" smtClean="0"/>
              <a:t>Wrap-Up</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D20ED50-1BBD-427C-9829-042DA0630479}" type="slidenum">
              <a:rPr lang="en-US" smtClean="0"/>
              <a:pPr eaLnBrk="1" hangingPunct="1"/>
              <a:t>12</a:t>
            </a:fld>
            <a:endParaRPr lang="en-US" smtClean="0"/>
          </a:p>
        </p:txBody>
      </p:sp>
      <p:sp>
        <p:nvSpPr>
          <p:cNvPr id="13315" name="Title 1"/>
          <p:cNvSpPr>
            <a:spLocks noGrp="1"/>
          </p:cNvSpPr>
          <p:nvPr>
            <p:ph type="title"/>
          </p:nvPr>
        </p:nvSpPr>
        <p:spPr/>
        <p:txBody>
          <a:bodyPr bIns="91440"/>
          <a:lstStyle/>
          <a:p>
            <a:pPr eaLnBrk="1" hangingPunct="1"/>
            <a:r>
              <a:rPr lang="en-US" dirty="0" smtClean="0"/>
              <a:t>FRAD : Attributes</a:t>
            </a:r>
          </a:p>
        </p:txBody>
      </p:sp>
      <p:sp>
        <p:nvSpPr>
          <p:cNvPr id="13316" name="Content Placeholder 3"/>
          <p:cNvSpPr>
            <a:spLocks noGrp="1"/>
          </p:cNvSpPr>
          <p:nvPr>
            <p:ph type="body" idx="1"/>
          </p:nvPr>
        </p:nvSpPr>
        <p:spPr>
          <a:xfrm>
            <a:off x="1371600" y="1600200"/>
            <a:ext cx="7313613" cy="4114800"/>
          </a:xfrm>
        </p:spPr>
        <p:txBody>
          <a:bodyPr/>
          <a:lstStyle/>
          <a:p>
            <a:pPr marL="273050" indent="-273050" eaLnBrk="1" hangingPunct="1">
              <a:buFont typeface="Wingdings" pitchFamily="2" charset="2"/>
              <a:buNone/>
            </a:pPr>
            <a:r>
              <a:rPr lang="en-US" sz="2400" dirty="0" smtClean="0"/>
              <a:t>Attributes of a corporate body</a:t>
            </a:r>
          </a:p>
          <a:p>
            <a:pPr marL="547688" lvl="1" indent="-228600" eaLnBrk="1" hangingPunct="1"/>
            <a:r>
              <a:rPr lang="en-US" sz="2400" dirty="0" smtClean="0"/>
              <a:t> Place associated</a:t>
            </a:r>
          </a:p>
          <a:p>
            <a:pPr marL="547688" lvl="1" indent="-228600" eaLnBrk="1" hangingPunct="1"/>
            <a:r>
              <a:rPr lang="en-US" sz="2400" dirty="0" smtClean="0"/>
              <a:t> Dates associated</a:t>
            </a:r>
          </a:p>
          <a:p>
            <a:pPr marL="547688" lvl="1" indent="-228600" eaLnBrk="1" hangingPunct="1"/>
            <a:r>
              <a:rPr lang="en-US" sz="2400" dirty="0" smtClean="0"/>
              <a:t> Language of the corporate body</a:t>
            </a:r>
          </a:p>
          <a:p>
            <a:pPr marL="547688" lvl="1" indent="-228600" eaLnBrk="1" hangingPunct="1"/>
            <a:r>
              <a:rPr lang="en-US" sz="2400" dirty="0" smtClean="0"/>
              <a:t> Address</a:t>
            </a:r>
          </a:p>
          <a:p>
            <a:pPr marL="547688" lvl="1" indent="-228600" eaLnBrk="1" hangingPunct="1"/>
            <a:r>
              <a:rPr lang="en-US" sz="2400" dirty="0" smtClean="0"/>
              <a:t> Field of activity</a:t>
            </a:r>
          </a:p>
          <a:p>
            <a:pPr marL="547688" lvl="1" indent="-228600" eaLnBrk="1" hangingPunct="1"/>
            <a:r>
              <a:rPr lang="en-US" sz="2400" dirty="0" smtClean="0"/>
              <a:t> History</a:t>
            </a:r>
          </a:p>
          <a:p>
            <a:pPr marL="547688" lvl="1" indent="-228600" eaLnBrk="1" hangingPunct="1"/>
            <a:r>
              <a:rPr lang="en-US" sz="2400" dirty="0" smtClean="0"/>
              <a:t> Other information associated with the  corporate body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4AD5FCB-D832-4378-9C46-E4DE2C5E0231}" type="slidenum">
              <a:rPr lang="en-US" smtClean="0"/>
              <a:pPr eaLnBrk="1" hangingPunct="1"/>
              <a:t>120</a:t>
            </a:fld>
            <a:endParaRPr lang="en-US" smtClean="0"/>
          </a:p>
        </p:txBody>
      </p:sp>
      <p:sp>
        <p:nvSpPr>
          <p:cNvPr id="26627" name="Rectangle 2"/>
          <p:cNvSpPr>
            <a:spLocks noGrp="1" noChangeArrowheads="1"/>
          </p:cNvSpPr>
          <p:nvPr>
            <p:ph type="title"/>
          </p:nvPr>
        </p:nvSpPr>
        <p:spPr>
          <a:xfrm>
            <a:off x="1295400" y="381000"/>
            <a:ext cx="8001000" cy="1143000"/>
          </a:xfrm>
        </p:spPr>
        <p:txBody>
          <a:bodyPr/>
          <a:lstStyle/>
          <a:p>
            <a:pPr eaLnBrk="1" hangingPunct="1"/>
            <a:r>
              <a:rPr lang="en-US" dirty="0" smtClean="0"/>
              <a:t>More Information the New MARC 21 Authority Format Fields</a:t>
            </a:r>
          </a:p>
        </p:txBody>
      </p:sp>
      <p:sp>
        <p:nvSpPr>
          <p:cNvPr id="26628" name="Rectangle 3"/>
          <p:cNvSpPr>
            <a:spLocks noGrp="1" noChangeArrowheads="1"/>
          </p:cNvSpPr>
          <p:nvPr>
            <p:ph type="body" idx="1"/>
          </p:nvPr>
        </p:nvSpPr>
        <p:spPr/>
        <p:txBody>
          <a:bodyPr/>
          <a:lstStyle/>
          <a:p>
            <a:pPr eaLnBrk="1" hangingPunct="1">
              <a:buFont typeface="Wingdings" pitchFamily="2" charset="2"/>
              <a:buNone/>
            </a:pPr>
            <a:endParaRPr lang="en-US" dirty="0" smtClean="0"/>
          </a:p>
          <a:p>
            <a:pPr algn="ctr" eaLnBrk="1" hangingPunct="1">
              <a:buFont typeface="Wingdings" pitchFamily="2" charset="2"/>
              <a:buNone/>
            </a:pPr>
            <a:r>
              <a:rPr lang="en-US" sz="3200" dirty="0" smtClean="0">
                <a:hlinkClick r:id="rId2"/>
              </a:rPr>
              <a:t>http://www.loc.gov/aba/pcc/rda/PCC%20RDA%20guidelines/RDA%20in%20NARs-SARs_PCC.doc</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143000" y="381000"/>
            <a:ext cx="8001000" cy="1676400"/>
          </a:xfrm>
        </p:spPr>
        <p:txBody>
          <a:bodyPr/>
          <a:lstStyle/>
          <a:p>
            <a:pPr eaLnBrk="1" hangingPunct="1"/>
            <a:r>
              <a:rPr lang="en-US" dirty="0" smtClean="0"/>
              <a:t>Constructing Authorized Access Points</a:t>
            </a:r>
            <a:br>
              <a:rPr lang="en-US" dirty="0" smtClean="0"/>
            </a:br>
            <a:endParaRPr lang="en-US" dirty="0" smtClean="0"/>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5FBE129C-B3A6-428D-AE6B-7C5216442556}" type="slidenum">
              <a:rPr lang="en-US" sz="1200">
                <a:latin typeface="+mn-lt"/>
              </a:rPr>
              <a:pPr algn="r">
                <a:defRPr/>
              </a:pPr>
              <a:t>121</a:t>
            </a:fld>
            <a:endParaRPr lang="en-US" sz="1200">
              <a:latin typeface="+mn-lt"/>
            </a:endParaRPr>
          </a:p>
        </p:txBody>
      </p:sp>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897813"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14400" y="0"/>
            <a:ext cx="8229600" cy="1524000"/>
          </a:xfrm>
        </p:spPr>
        <p:txBody>
          <a:bodyPr/>
          <a:lstStyle/>
          <a:p>
            <a:pPr eaLnBrk="1" hangingPunct="1"/>
            <a:r>
              <a:rPr lang="en-US" dirty="0" smtClean="0"/>
              <a:t>Authorized Access Points for Persons (RDA 9.19)</a:t>
            </a:r>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6EF72F4D-1A3C-4D1F-B77A-C64D0D6E0EB3}" type="slidenum">
              <a:rPr lang="en-US" sz="1200">
                <a:latin typeface="+mn-lt"/>
              </a:rPr>
              <a:pPr algn="r">
                <a:defRPr/>
              </a:pPr>
              <a:t>122</a:t>
            </a:fld>
            <a:endParaRPr lang="en-US" sz="1200">
              <a:latin typeface="+mn-lt"/>
            </a:endParaRPr>
          </a:p>
        </p:txBody>
      </p:sp>
      <p:sp>
        <p:nvSpPr>
          <p:cNvPr id="28676" name="Rectangle 3"/>
          <p:cNvSpPr>
            <a:spLocks noChangeArrowheads="1"/>
          </p:cNvSpPr>
          <p:nvPr/>
        </p:nvSpPr>
        <p:spPr bwMode="auto">
          <a:xfrm>
            <a:off x="1066800" y="187483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Courier New" pitchFamily="49" charset="0"/>
              <a:buChar char="o"/>
            </a:pPr>
            <a:r>
              <a:rPr lang="en-US" sz="2400" dirty="0">
                <a:latin typeface="Calibri" pitchFamily="34" charset="0"/>
              </a:rPr>
              <a:t>RDA 9.19.1.1:  how to put together the elements to construct an authorized point [with links back to specific elements]</a:t>
            </a:r>
          </a:p>
          <a:p>
            <a:pPr marL="742950" lvl="1" indent="-285750">
              <a:spcBef>
                <a:spcPct val="20000"/>
              </a:spcBef>
              <a:buClr>
                <a:schemeClr val="tx2"/>
              </a:buClr>
              <a:buSzPct val="150000"/>
              <a:buFont typeface="Arial" charset="0"/>
              <a:buChar char="•"/>
            </a:pPr>
            <a:r>
              <a:rPr lang="en-US" sz="2400" dirty="0">
                <a:latin typeface="Calibri" pitchFamily="34" charset="0"/>
              </a:rPr>
              <a:t>Preferred name is the basis</a:t>
            </a:r>
          </a:p>
          <a:p>
            <a:pPr marL="742950" lvl="1" indent="-285750">
              <a:spcBef>
                <a:spcPct val="20000"/>
              </a:spcBef>
              <a:buClr>
                <a:schemeClr val="tx2"/>
              </a:buClr>
              <a:buSzPct val="150000"/>
              <a:buFont typeface="Arial" charset="0"/>
              <a:buChar char="•"/>
            </a:pPr>
            <a:r>
              <a:rPr lang="en-US" sz="2400" dirty="0">
                <a:latin typeface="Calibri" pitchFamily="34" charset="0"/>
              </a:rPr>
              <a:t>Additions to the name as instructed under 9.19.1.2–9.19.1.6 – the Big Five!</a:t>
            </a:r>
          </a:p>
          <a:p>
            <a:pPr marL="742950" lvl="1" indent="-285750">
              <a:spcBef>
                <a:spcPct val="20000"/>
              </a:spcBef>
              <a:buClr>
                <a:schemeClr val="tx2"/>
              </a:buClr>
              <a:buSzPct val="150000"/>
              <a:buFont typeface="Arial" charset="0"/>
              <a:buChar char="•"/>
            </a:pPr>
            <a:r>
              <a:rPr lang="en-US" sz="2400" dirty="0">
                <a:latin typeface="Calibri" pitchFamily="34" charset="0"/>
              </a:rPr>
              <a:t>LC policy change for additions and order: date(s) of birth and/or death if available; if still need to differentiate, then cataloger judgment on choice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298575" y="228600"/>
            <a:ext cx="7845425" cy="1143000"/>
          </a:xfrm>
        </p:spPr>
        <p:txBody>
          <a:bodyPr/>
          <a:lstStyle/>
          <a:p>
            <a:pPr eaLnBrk="1" hangingPunct="1"/>
            <a:r>
              <a:rPr lang="en-US" dirty="0" smtClean="0"/>
              <a:t>Additions to the Preferred Name</a:t>
            </a:r>
          </a:p>
        </p:txBody>
      </p:sp>
      <p:sp>
        <p:nvSpPr>
          <p:cNvPr id="29699" name="Rectangle 3"/>
          <p:cNvSpPr>
            <a:spLocks noGrp="1" noChangeArrowheads="1"/>
          </p:cNvSpPr>
          <p:nvPr>
            <p:ph idx="4294967295"/>
          </p:nvPr>
        </p:nvSpPr>
        <p:spPr>
          <a:xfrm>
            <a:off x="1830388" y="1827213"/>
            <a:ext cx="7313612" cy="4114800"/>
          </a:xfrm>
        </p:spPr>
        <p:txBody>
          <a:bodyPr/>
          <a:lstStyle/>
          <a:p>
            <a:pPr eaLnBrk="1" hangingPunct="1">
              <a:spcBef>
                <a:spcPct val="15000"/>
              </a:spcBef>
            </a:pPr>
            <a:r>
              <a:rPr lang="en-US" sz="2400" dirty="0" smtClean="0"/>
              <a:t>9.19.1.2 (9.4 and 9.6):  Title or other designation associated with the person </a:t>
            </a:r>
          </a:p>
          <a:p>
            <a:pPr lvl="1" eaLnBrk="1" hangingPunct="1">
              <a:spcBef>
                <a:spcPct val="15000"/>
              </a:spcBef>
            </a:pPr>
            <a:r>
              <a:rPr lang="en-US" sz="2400" dirty="0" smtClean="0"/>
              <a:t>Required for certain names </a:t>
            </a:r>
            <a:br>
              <a:rPr lang="en-US" sz="2400" dirty="0" smtClean="0"/>
            </a:br>
            <a:endParaRPr lang="en-US" sz="2400" dirty="0" smtClean="0"/>
          </a:p>
          <a:p>
            <a:pPr eaLnBrk="1" hangingPunct="1">
              <a:spcBef>
                <a:spcPct val="15000"/>
              </a:spcBef>
            </a:pPr>
            <a:r>
              <a:rPr lang="en-US" sz="2400" dirty="0" smtClean="0"/>
              <a:t>9.19.1.3 (9.3.2/9.3.3):  Date of birth and/or death </a:t>
            </a:r>
          </a:p>
          <a:p>
            <a:pPr lvl="1" eaLnBrk="1" hangingPunct="1">
              <a:spcBef>
                <a:spcPct val="15000"/>
              </a:spcBef>
            </a:pPr>
            <a:r>
              <a:rPr lang="en-US" sz="2400" dirty="0" smtClean="0"/>
              <a:t>Give if available</a:t>
            </a:r>
            <a:br>
              <a:rPr lang="en-US" sz="2400" dirty="0" smtClean="0"/>
            </a:br>
            <a:endParaRPr lang="en-US" sz="2400" dirty="0" smtClean="0"/>
          </a:p>
          <a:p>
            <a:pPr eaLnBrk="1" hangingPunct="1">
              <a:spcBef>
                <a:spcPct val="15000"/>
              </a:spcBef>
            </a:pPr>
            <a:r>
              <a:rPr lang="en-US" sz="2400" dirty="0" smtClean="0"/>
              <a:t>9.19.1.4 (9.5):  Fuller form of name </a:t>
            </a:r>
          </a:p>
          <a:p>
            <a:pPr lvl="1" eaLnBrk="1" hangingPunct="1">
              <a:spcBef>
                <a:spcPct val="15000"/>
              </a:spcBef>
            </a:pPr>
            <a:r>
              <a:rPr lang="en-US" sz="2400" dirty="0" smtClean="0"/>
              <a:t>Add if useful for identification</a:t>
            </a:r>
          </a:p>
          <a:p>
            <a:pPr eaLnBrk="1" hangingPunct="1">
              <a:spcBef>
                <a:spcPct val="15000"/>
              </a:spcBef>
              <a:buFontTx/>
              <a:buNone/>
            </a:pPr>
            <a:endParaRPr lang="en-US" sz="2400" dirty="0" smtClean="0"/>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DDE352E3-787D-4CE5-A140-AF36BD390B99}" type="slidenum">
              <a:rPr lang="en-US" sz="1200">
                <a:latin typeface="+mn-lt"/>
              </a:rPr>
              <a:pPr algn="r">
                <a:defRPr/>
              </a:pPr>
              <a:t>123</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374775" y="301625"/>
            <a:ext cx="7769225" cy="1143000"/>
          </a:xfrm>
        </p:spPr>
        <p:txBody>
          <a:bodyPr/>
          <a:lstStyle/>
          <a:p>
            <a:pPr eaLnBrk="1" hangingPunct="1"/>
            <a:r>
              <a:rPr lang="en-US" dirty="0" smtClean="0"/>
              <a:t>Additions to the Preferred Name</a:t>
            </a:r>
          </a:p>
        </p:txBody>
      </p:sp>
      <p:sp>
        <p:nvSpPr>
          <p:cNvPr id="30723" name="Rectangle 3"/>
          <p:cNvSpPr>
            <a:spLocks noGrp="1" noChangeArrowheads="1"/>
          </p:cNvSpPr>
          <p:nvPr>
            <p:ph idx="4294967295"/>
          </p:nvPr>
        </p:nvSpPr>
        <p:spPr>
          <a:xfrm>
            <a:off x="1295400" y="1676400"/>
            <a:ext cx="7848600" cy="4114800"/>
          </a:xfrm>
        </p:spPr>
        <p:txBody>
          <a:bodyPr/>
          <a:lstStyle/>
          <a:p>
            <a:pPr eaLnBrk="1" hangingPunct="1">
              <a:spcBef>
                <a:spcPct val="15000"/>
              </a:spcBef>
            </a:pPr>
            <a:r>
              <a:rPr lang="en-US" sz="2400" dirty="0" smtClean="0"/>
              <a:t>9.19.1.5 (9.3.4):  Period of activity of person</a:t>
            </a:r>
          </a:p>
          <a:p>
            <a:pPr lvl="1" eaLnBrk="1" hangingPunct="1">
              <a:spcBef>
                <a:spcPct val="15000"/>
              </a:spcBef>
            </a:pPr>
            <a:r>
              <a:rPr lang="en-US" sz="2400" dirty="0" smtClean="0"/>
              <a:t>Add to differentiate</a:t>
            </a:r>
            <a:br>
              <a:rPr lang="en-US" sz="2400" dirty="0" smtClean="0"/>
            </a:br>
            <a:endParaRPr lang="en-US" sz="2400" dirty="0" smtClean="0"/>
          </a:p>
          <a:p>
            <a:pPr eaLnBrk="1" hangingPunct="1">
              <a:spcBef>
                <a:spcPct val="15000"/>
              </a:spcBef>
            </a:pPr>
            <a:r>
              <a:rPr lang="en-US" sz="2400" dirty="0" smtClean="0"/>
              <a:t>9.19.1.6 (9.16):  Profession or occupation</a:t>
            </a:r>
          </a:p>
          <a:p>
            <a:pPr lvl="1" eaLnBrk="1" hangingPunct="1">
              <a:spcBef>
                <a:spcPct val="15000"/>
              </a:spcBef>
            </a:pPr>
            <a:r>
              <a:rPr lang="en-US" sz="2400" dirty="0" smtClean="0"/>
              <a:t>Required for certain names; Can add to differentiate</a:t>
            </a:r>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E0A02FA4-039D-464F-A839-A4364FAE8F67}" type="slidenum">
              <a:rPr lang="en-US" sz="1200">
                <a:latin typeface="+mn-lt"/>
              </a:rPr>
              <a:pPr algn="r">
                <a:defRPr/>
              </a:pPr>
              <a:t>124</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676400" y="304800"/>
            <a:ext cx="7162800" cy="1676400"/>
          </a:xfrm>
        </p:spPr>
        <p:txBody>
          <a:bodyPr/>
          <a:lstStyle/>
          <a:p>
            <a:pPr eaLnBrk="1" hangingPunct="1"/>
            <a:r>
              <a:rPr lang="en-US" dirty="0" smtClean="0"/>
              <a:t>Putting the Authorized Access Point into MARC 21 </a:t>
            </a:r>
            <a:br>
              <a:rPr lang="en-US" dirty="0" smtClean="0"/>
            </a:br>
            <a:endParaRPr lang="en-US" dirty="0" smtClean="0"/>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947C3B3F-1395-48E3-9562-6D986F7ADFBD}" type="slidenum">
              <a:rPr lang="en-US" sz="1200">
                <a:latin typeface="+mn-lt"/>
              </a:rPr>
              <a:pPr algn="r">
                <a:defRPr/>
              </a:pPr>
              <a:t>125</a:t>
            </a:fld>
            <a:endParaRPr lang="en-US" sz="1200">
              <a:latin typeface="+mn-lt"/>
            </a:endParaRPr>
          </a:p>
        </p:txBody>
      </p:sp>
      <p:sp>
        <p:nvSpPr>
          <p:cNvPr id="31748" name="Rectangle 3"/>
          <p:cNvSpPr>
            <a:spLocks noChangeArrowheads="1"/>
          </p:cNvSpPr>
          <p:nvPr/>
        </p:nvSpPr>
        <p:spPr bwMode="auto">
          <a:xfrm>
            <a:off x="9906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2"/>
              </a:buClr>
              <a:buFont typeface="Courier New" pitchFamily="49" charset="0"/>
              <a:buChar char="o"/>
            </a:pPr>
            <a:r>
              <a:rPr lang="en-US" sz="2400" dirty="0">
                <a:latin typeface="Calibri" pitchFamily="34" charset="0"/>
              </a:rPr>
              <a:t>No big surprises here</a:t>
            </a:r>
            <a:r>
              <a:rPr lang="en-US" sz="2400" dirty="0" smtClean="0">
                <a:latin typeface="Calibri" pitchFamily="34" charset="0"/>
              </a:rPr>
              <a:t>!</a:t>
            </a:r>
            <a:br>
              <a:rPr lang="en-US" sz="2400" dirty="0" smtClean="0">
                <a:latin typeface="Calibri" pitchFamily="34" charset="0"/>
              </a:rPr>
            </a:br>
            <a:endParaRPr lang="en-US" sz="2400" dirty="0">
              <a:latin typeface="Calibri" pitchFamily="34" charset="0"/>
            </a:endParaRPr>
          </a:p>
          <a:p>
            <a:pPr marL="342900" indent="-342900">
              <a:spcBef>
                <a:spcPct val="20000"/>
              </a:spcBef>
              <a:buClr>
                <a:schemeClr val="tx2"/>
              </a:buClr>
              <a:buFont typeface="Courier New" pitchFamily="49" charset="0"/>
              <a:buChar char="o"/>
            </a:pPr>
            <a:r>
              <a:rPr lang="en-US" sz="2400" dirty="0">
                <a:latin typeface="Calibri" pitchFamily="34" charset="0"/>
              </a:rPr>
              <a:t>Follow:</a:t>
            </a:r>
          </a:p>
          <a:p>
            <a:pPr marL="742950" lvl="1" indent="-285750">
              <a:spcBef>
                <a:spcPct val="20000"/>
              </a:spcBef>
              <a:buClr>
                <a:schemeClr val="accent2"/>
              </a:buClr>
              <a:buSzPct val="175000"/>
              <a:buFont typeface="Arial" charset="0"/>
              <a:buChar char="•"/>
            </a:pPr>
            <a:r>
              <a:rPr lang="en-US" sz="2400" dirty="0">
                <a:latin typeface="Calibri" pitchFamily="34" charset="0"/>
              </a:rPr>
              <a:t>Punctuation as in AACR2 (RDA Chapter 8 &amp; LCPS 1.7.1) </a:t>
            </a:r>
          </a:p>
          <a:p>
            <a:pPr marL="742950" lvl="1" indent="-285750">
              <a:spcBef>
                <a:spcPct val="20000"/>
              </a:spcBef>
              <a:buClr>
                <a:schemeClr val="accent2"/>
              </a:buClr>
              <a:buSzPct val="175000"/>
              <a:buFont typeface="Arial" charset="0"/>
              <a:buChar char="•"/>
            </a:pPr>
            <a:r>
              <a:rPr lang="en-US" sz="2400" dirty="0">
                <a:latin typeface="Calibri" pitchFamily="34" charset="0"/>
              </a:rPr>
              <a:t>Capitalization as in AACR2 (RDA Appendix A &amp; LCPS 1.7.1 )</a:t>
            </a:r>
          </a:p>
          <a:p>
            <a:pPr marL="742950" lvl="1" indent="-285750">
              <a:spcBef>
                <a:spcPct val="20000"/>
              </a:spcBef>
              <a:buClr>
                <a:schemeClr val="accent2"/>
              </a:buClr>
              <a:buSzPct val="175000"/>
              <a:buFont typeface="Arial" charset="0"/>
              <a:buChar char="•"/>
            </a:pPr>
            <a:r>
              <a:rPr lang="en-US" sz="2400" dirty="0">
                <a:latin typeface="Calibri" pitchFamily="34" charset="0"/>
              </a:rPr>
              <a:t>MARC 21 tagging and coding as in AACR2</a:t>
            </a:r>
          </a:p>
          <a:p>
            <a:pPr marL="742950" lvl="1" indent="-285750">
              <a:spcBef>
                <a:spcPct val="20000"/>
              </a:spcBef>
              <a:buClr>
                <a:schemeClr val="accent2"/>
              </a:buClr>
              <a:buSzPct val="175000"/>
              <a:buFont typeface="Arial" charset="0"/>
              <a:buChar char="•"/>
            </a:pPr>
            <a:r>
              <a:rPr lang="en-US" sz="2400" dirty="0">
                <a:latin typeface="Calibri" pitchFamily="34" charset="0"/>
              </a:rPr>
              <a:t>Entry elements as in AACR2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30388" y="301625"/>
            <a:ext cx="7313612" cy="1143000"/>
          </a:xfrm>
        </p:spPr>
        <p:txBody>
          <a:bodyPr/>
          <a:lstStyle/>
          <a:p>
            <a:pPr eaLnBrk="1" hangingPunct="1"/>
            <a:r>
              <a:rPr lang="en-US" dirty="0" smtClean="0"/>
              <a:t>RDA or AACR2?</a:t>
            </a:r>
          </a:p>
        </p:txBody>
      </p:sp>
      <p:sp>
        <p:nvSpPr>
          <p:cNvPr id="32771" name="AutoShape 3"/>
          <p:cNvSpPr>
            <a:spLocks noGrp="1" noChangeAspect="1" noChangeArrowheads="1"/>
          </p:cNvSpPr>
          <p:nvPr>
            <p:ph idx="4294967295"/>
          </p:nvPr>
        </p:nvSpPr>
        <p:spPr>
          <a:xfrm>
            <a:off x="1830388" y="1827213"/>
            <a:ext cx="7313612" cy="4114800"/>
          </a:xfrm>
        </p:spPr>
        <p:txBody>
          <a:bodyPr/>
          <a:lstStyle/>
          <a:p>
            <a:pPr eaLnBrk="1" hangingPunct="1">
              <a:buFontTx/>
              <a:buNone/>
            </a:pPr>
            <a:r>
              <a:rPr lang="en-US" smtClean="0"/>
              <a:t> </a:t>
            </a:r>
          </a:p>
        </p:txBody>
      </p:sp>
      <p:sp>
        <p:nvSpPr>
          <p:cNvPr id="10"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0FD9BE64-8DA9-4E13-98B7-2C9436DB73D5}" type="slidenum">
              <a:rPr lang="en-US" sz="1200">
                <a:latin typeface="+mn-lt"/>
              </a:rPr>
              <a:pPr algn="r">
                <a:defRPr/>
              </a:pPr>
              <a:t>126</a:t>
            </a:fld>
            <a:endParaRPr lang="en-US" sz="1200">
              <a:latin typeface="+mn-lt"/>
            </a:endParaRPr>
          </a:p>
        </p:txBody>
      </p:sp>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95438"/>
            <a:ext cx="40227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9175"/>
            <a:ext cx="49276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974975"/>
            <a:ext cx="51641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660775"/>
            <a:ext cx="63071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270375"/>
            <a:ext cx="38671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956175"/>
            <a:ext cx="4086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676400" y="762000"/>
            <a:ext cx="8151812" cy="1143000"/>
          </a:xfrm>
          <a:noFill/>
        </p:spPr>
        <p:txBody>
          <a:bodyPr/>
          <a:lstStyle/>
          <a:p>
            <a:pPr eaLnBrk="1" hangingPunct="1"/>
            <a:r>
              <a:rPr lang="en-US" dirty="0" smtClean="0"/>
              <a:t>Constructing Variant Access Points </a:t>
            </a:r>
            <a:br>
              <a:rPr lang="en-US" dirty="0" smtClean="0"/>
            </a:br>
            <a:endParaRPr lang="en-US" dirty="0" smtClean="0"/>
          </a:p>
        </p:txBody>
      </p:sp>
      <p:sp>
        <p:nvSpPr>
          <p:cNvPr id="9"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CEA4CA31-2403-41EF-A0E6-0D56232B7852}" type="slidenum">
              <a:rPr lang="en-US" sz="1200">
                <a:latin typeface="+mn-lt"/>
              </a:rPr>
              <a:pPr algn="r">
                <a:defRPr/>
              </a:pPr>
              <a:t>127</a:t>
            </a:fld>
            <a:endParaRPr lang="en-US" sz="1200">
              <a:latin typeface="+mn-lt"/>
            </a:endParaRPr>
          </a:p>
        </p:txBody>
      </p:sp>
      <p:pic>
        <p:nvPicPr>
          <p:cNvPr id="337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7011988"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114800"/>
            <a:ext cx="59959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3"/>
          <p:cNvSpPr>
            <a:spLocks noChangeArrowheads="1"/>
          </p:cNvSpPr>
          <p:nvPr/>
        </p:nvSpPr>
        <p:spPr bwMode="auto">
          <a:xfrm>
            <a:off x="0" y="52578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10000"/>
              </a:spcBef>
            </a:pPr>
            <a:r>
              <a:rPr lang="en-US" sz="2400" dirty="0">
                <a:latin typeface="Calibri" pitchFamily="34" charset="0"/>
              </a:rPr>
              <a:t>	Additions to the authorized access point are generally included in the variant access point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830388" y="301625"/>
            <a:ext cx="7313612" cy="1143000"/>
          </a:xfrm>
        </p:spPr>
        <p:txBody>
          <a:bodyPr/>
          <a:lstStyle/>
          <a:p>
            <a:pPr eaLnBrk="1" hangingPunct="1"/>
            <a:r>
              <a:rPr lang="en-US" dirty="0" smtClean="0"/>
              <a:t>Variant Access Points</a:t>
            </a:r>
          </a:p>
        </p:txBody>
      </p:sp>
      <p:sp>
        <p:nvSpPr>
          <p:cNvPr id="34819" name="Rectangle 3"/>
          <p:cNvSpPr>
            <a:spLocks noGrp="1" noChangeArrowheads="1"/>
          </p:cNvSpPr>
          <p:nvPr>
            <p:ph idx="4294967295"/>
          </p:nvPr>
        </p:nvSpPr>
        <p:spPr>
          <a:xfrm>
            <a:off x="1371600" y="1600200"/>
            <a:ext cx="7772400" cy="4525963"/>
          </a:xfrm>
        </p:spPr>
        <p:txBody>
          <a:bodyPr/>
          <a:lstStyle/>
          <a:p>
            <a:pPr eaLnBrk="1" hangingPunct="1">
              <a:spcBef>
                <a:spcPct val="10000"/>
              </a:spcBef>
            </a:pPr>
            <a:r>
              <a:rPr lang="en-US" sz="2400" dirty="0" smtClean="0"/>
              <a:t>Which variants do you include in an authority record as 4XX fields?</a:t>
            </a:r>
            <a:br>
              <a:rPr lang="en-US" sz="2400" dirty="0" smtClean="0"/>
            </a:br>
            <a:endParaRPr lang="en-US" sz="2400" dirty="0" smtClean="0"/>
          </a:p>
          <a:p>
            <a:pPr eaLnBrk="1" hangingPunct="1"/>
            <a:r>
              <a:rPr lang="en-US" sz="2400" dirty="0" smtClean="0"/>
              <a:t>RDA 9.2: CORE ELEMENT</a:t>
            </a:r>
          </a:p>
          <a:p>
            <a:pPr eaLnBrk="1" hangingPunct="1">
              <a:buFontTx/>
              <a:buNone/>
            </a:pPr>
            <a:r>
              <a:rPr lang="en-US" sz="2400" dirty="0" smtClean="0"/>
              <a:t>	Preferred name for the person is a core element. Variant names for the person are optional.</a:t>
            </a:r>
            <a:br>
              <a:rPr lang="en-US" sz="2400" dirty="0" smtClean="0"/>
            </a:br>
            <a:endParaRPr lang="en-US" sz="2400" dirty="0" smtClean="0"/>
          </a:p>
          <a:p>
            <a:pPr eaLnBrk="1" hangingPunct="1"/>
            <a:r>
              <a:rPr lang="en-US" sz="2400" dirty="0" smtClean="0"/>
              <a:t>LC policy:  cataloger judgment</a:t>
            </a:r>
            <a:br>
              <a:rPr lang="en-US" sz="2400" dirty="0" smtClean="0"/>
            </a:br>
            <a:endParaRPr lang="en-US" sz="2400" dirty="0" smtClean="0"/>
          </a:p>
          <a:p>
            <a:pPr eaLnBrk="1" hangingPunct="1"/>
            <a:r>
              <a:rPr lang="en-US" sz="2400" dirty="0" smtClean="0"/>
              <a:t>Consider what users (remember FRAD User Tasks!) would need or find helpful</a:t>
            </a:r>
          </a:p>
          <a:p>
            <a:pPr lvl="1" eaLnBrk="1" hangingPunct="1"/>
            <a:endParaRPr lang="en-US" sz="2000" dirty="0" smtClean="0"/>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39A5B062-1019-487D-9ACA-B135AFE0E24A}" type="slidenum">
              <a:rPr lang="en-US" sz="1200">
                <a:latin typeface="+mn-lt"/>
              </a:rPr>
              <a:pPr algn="r">
                <a:defRPr/>
              </a:pPr>
              <a:t>128</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830388" y="301625"/>
            <a:ext cx="7313612" cy="1143000"/>
          </a:xfrm>
        </p:spPr>
        <p:txBody>
          <a:bodyPr/>
          <a:lstStyle/>
          <a:p>
            <a:pPr eaLnBrk="1" hangingPunct="1"/>
            <a:r>
              <a:rPr lang="en-US" dirty="0" smtClean="0"/>
              <a:t>RDA and AACR2</a:t>
            </a:r>
          </a:p>
        </p:txBody>
      </p:sp>
      <p:sp>
        <p:nvSpPr>
          <p:cNvPr id="35843" name="Rectangle 3"/>
          <p:cNvSpPr>
            <a:spLocks noGrp="1" noChangeArrowheads="1"/>
          </p:cNvSpPr>
          <p:nvPr>
            <p:ph idx="4294967295"/>
          </p:nvPr>
        </p:nvSpPr>
        <p:spPr>
          <a:xfrm>
            <a:off x="1830388" y="1827213"/>
            <a:ext cx="7313612" cy="4114800"/>
          </a:xfrm>
        </p:spPr>
        <p:txBody>
          <a:bodyPr/>
          <a:lstStyle/>
          <a:p>
            <a:pPr eaLnBrk="1" hangingPunct="1"/>
            <a:r>
              <a:rPr lang="en-US" sz="2400" dirty="0" smtClean="0"/>
              <a:t>Conceptually different codes</a:t>
            </a:r>
            <a:br>
              <a:rPr lang="en-US" sz="2400" dirty="0" smtClean="0"/>
            </a:br>
            <a:endParaRPr lang="en-US" sz="2400" dirty="0" smtClean="0"/>
          </a:p>
          <a:p>
            <a:pPr eaLnBrk="1" hangingPunct="1"/>
            <a:r>
              <a:rPr lang="en-US" sz="2400" dirty="0" smtClean="0"/>
              <a:t>Authority work under each code has many similarities, though</a:t>
            </a:r>
            <a:br>
              <a:rPr lang="en-US" sz="2400" dirty="0" smtClean="0"/>
            </a:br>
            <a:endParaRPr lang="en-US" sz="2400" dirty="0" smtClean="0"/>
          </a:p>
          <a:p>
            <a:pPr eaLnBrk="1" hangingPunct="1"/>
            <a:r>
              <a:rPr lang="en-US" sz="2400" dirty="0" smtClean="0"/>
              <a:t>But there are some major differences</a:t>
            </a:r>
            <a:br>
              <a:rPr lang="en-US" sz="2400" dirty="0" smtClean="0"/>
            </a:br>
            <a:endParaRPr lang="en-US" sz="2400" dirty="0" smtClean="0"/>
          </a:p>
          <a:p>
            <a:pPr eaLnBrk="1" hangingPunct="1"/>
            <a:r>
              <a:rPr lang="en-US" sz="2400" dirty="0" smtClean="0"/>
              <a:t>Nothing can beat a thorough reading and understanding of RDA! </a:t>
            </a:r>
          </a:p>
          <a:p>
            <a:pPr lvl="1" eaLnBrk="1" hangingPunct="1"/>
            <a:endParaRPr lang="en-US" sz="2400" dirty="0" smtClean="0"/>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D8C684AD-FB5A-4F65-9D31-C8851D355C80}" type="slidenum">
              <a:rPr lang="en-US" sz="1200">
                <a:latin typeface="+mn-lt"/>
              </a:rPr>
              <a:pPr algn="r">
                <a:defRPr/>
              </a:pPr>
              <a:t>129</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701A6D3-EE12-445B-A630-086D5968883B}" type="slidenum">
              <a:rPr lang="en-US" smtClean="0"/>
              <a:pPr eaLnBrk="1" hangingPunct="1"/>
              <a:t>13</a:t>
            </a:fld>
            <a:endParaRPr lang="en-US" smtClean="0"/>
          </a:p>
        </p:txBody>
      </p:sp>
      <p:sp>
        <p:nvSpPr>
          <p:cNvPr id="14339" name="Rectangle 3"/>
          <p:cNvSpPr>
            <a:spLocks noGrp="1" noChangeArrowheads="1"/>
          </p:cNvSpPr>
          <p:nvPr>
            <p:ph type="body" idx="1"/>
          </p:nvPr>
        </p:nvSpPr>
        <p:spPr>
          <a:xfrm>
            <a:off x="762000" y="1676400"/>
            <a:ext cx="8229600" cy="4525963"/>
          </a:xfrm>
        </p:spPr>
        <p:txBody>
          <a:bodyPr/>
          <a:lstStyle/>
          <a:p>
            <a:pPr eaLnBrk="1" hangingPunct="1">
              <a:lnSpc>
                <a:spcPct val="90000"/>
              </a:lnSpc>
              <a:buFont typeface="Wingdings" pitchFamily="2" charset="2"/>
              <a:buNone/>
            </a:pPr>
            <a:r>
              <a:rPr lang="en-US" sz="2400" dirty="0" smtClean="0"/>
              <a:t>Work: </a:t>
            </a:r>
          </a:p>
          <a:p>
            <a:pPr lvl="1" eaLnBrk="1" hangingPunct="1">
              <a:lnSpc>
                <a:spcPct val="90000"/>
              </a:lnSpc>
            </a:pPr>
            <a:r>
              <a:rPr lang="en-US" sz="2400" dirty="0" smtClean="0"/>
              <a:t>Title of Work	</a:t>
            </a:r>
          </a:p>
          <a:p>
            <a:pPr lvl="1" eaLnBrk="1" hangingPunct="1">
              <a:lnSpc>
                <a:spcPct val="90000"/>
              </a:lnSpc>
            </a:pPr>
            <a:r>
              <a:rPr lang="en-US" sz="2400" dirty="0" smtClean="0"/>
              <a:t>Form of Work	</a:t>
            </a:r>
          </a:p>
          <a:p>
            <a:pPr lvl="1" eaLnBrk="1" hangingPunct="1">
              <a:lnSpc>
                <a:spcPct val="90000"/>
              </a:lnSpc>
            </a:pPr>
            <a:r>
              <a:rPr lang="en-US" sz="2400" dirty="0" smtClean="0"/>
              <a:t>Date of Work</a:t>
            </a:r>
          </a:p>
          <a:p>
            <a:pPr lvl="1" eaLnBrk="1" hangingPunct="1">
              <a:lnSpc>
                <a:spcPct val="90000"/>
              </a:lnSpc>
            </a:pPr>
            <a:r>
              <a:rPr lang="en-US" sz="2400" dirty="0" smtClean="0"/>
              <a:t>Place of Origin of Work</a:t>
            </a:r>
          </a:p>
          <a:p>
            <a:pPr lvl="1" eaLnBrk="1" hangingPunct="1">
              <a:lnSpc>
                <a:spcPct val="90000"/>
              </a:lnSpc>
            </a:pPr>
            <a:r>
              <a:rPr lang="en-US" sz="2400" dirty="0" smtClean="0"/>
              <a:t>Other Distinguishing </a:t>
            </a:r>
          </a:p>
          <a:p>
            <a:pPr lvl="1" eaLnBrk="1" hangingPunct="1">
              <a:lnSpc>
                <a:spcPct val="90000"/>
              </a:lnSpc>
              <a:buFont typeface="Wingdings" pitchFamily="2" charset="2"/>
              <a:buNone/>
            </a:pPr>
            <a:r>
              <a:rPr lang="en-US" sz="2400" dirty="0" smtClean="0"/>
              <a:t>	Characteristic of Work</a:t>
            </a:r>
          </a:p>
          <a:p>
            <a:pPr lvl="1" eaLnBrk="1" hangingPunct="1">
              <a:lnSpc>
                <a:spcPct val="90000"/>
              </a:lnSpc>
            </a:pPr>
            <a:r>
              <a:rPr lang="en-US" sz="2400" dirty="0" smtClean="0"/>
              <a:t>History of the Work</a:t>
            </a:r>
          </a:p>
          <a:p>
            <a:pPr lvl="1" eaLnBrk="1" hangingPunct="1">
              <a:lnSpc>
                <a:spcPct val="90000"/>
              </a:lnSpc>
            </a:pPr>
            <a:r>
              <a:rPr lang="en-US" sz="2400" dirty="0" smtClean="0"/>
              <a:t>Identifier for the Work</a:t>
            </a:r>
          </a:p>
        </p:txBody>
      </p:sp>
      <p:sp>
        <p:nvSpPr>
          <p:cNvPr id="14340" name="Rectangle 2"/>
          <p:cNvSpPr>
            <a:spLocks noGrp="1" noChangeArrowheads="1"/>
          </p:cNvSpPr>
          <p:nvPr>
            <p:ph type="title"/>
          </p:nvPr>
        </p:nvSpPr>
        <p:spPr/>
        <p:txBody>
          <a:bodyPr/>
          <a:lstStyle/>
          <a:p>
            <a:pPr eaLnBrk="1" hangingPunct="1"/>
            <a:r>
              <a:rPr lang="en-US" dirty="0" smtClean="0"/>
              <a:t>FRAD : Entities</a:t>
            </a:r>
          </a:p>
        </p:txBody>
      </p:sp>
      <p:sp>
        <p:nvSpPr>
          <p:cNvPr id="13317" name="Rectangle 3"/>
          <p:cNvSpPr>
            <a:spLocks noChangeArrowheads="1"/>
          </p:cNvSpPr>
          <p:nvPr/>
        </p:nvSpPr>
        <p:spPr bwMode="auto">
          <a:xfrm>
            <a:off x="4800600" y="1676400"/>
            <a:ext cx="4038600" cy="4800600"/>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None/>
              <a:defRPr/>
            </a:pPr>
            <a:r>
              <a:rPr lang="en-US" sz="2400" dirty="0">
                <a:latin typeface="+mj-lt"/>
              </a:rPr>
              <a:t>Expressions:</a:t>
            </a:r>
          </a:p>
          <a:p>
            <a:pPr marL="742950" lvl="1" indent="-285750">
              <a:spcBef>
                <a:spcPct val="20000"/>
              </a:spcBef>
              <a:buClr>
                <a:schemeClr val="accent2"/>
              </a:buClr>
              <a:buSzPct val="70000"/>
              <a:buFont typeface="Wingdings" pitchFamily="2" charset="2"/>
              <a:buChar char="l"/>
              <a:defRPr/>
            </a:pPr>
            <a:r>
              <a:rPr lang="en-US" sz="2400" dirty="0">
                <a:latin typeface="+mj-lt"/>
              </a:rPr>
              <a:t>Content Type</a:t>
            </a:r>
          </a:p>
          <a:p>
            <a:pPr marL="742950" lvl="1" indent="-285750">
              <a:spcBef>
                <a:spcPct val="20000"/>
              </a:spcBef>
              <a:buClr>
                <a:schemeClr val="accent2"/>
              </a:buClr>
              <a:buSzPct val="70000"/>
              <a:buFont typeface="Wingdings" pitchFamily="2" charset="2"/>
              <a:buChar char="l"/>
              <a:defRPr/>
            </a:pPr>
            <a:r>
              <a:rPr lang="en-US" sz="2400" dirty="0">
                <a:latin typeface="+mj-lt"/>
              </a:rPr>
              <a:t>Date of Expression</a:t>
            </a:r>
          </a:p>
          <a:p>
            <a:pPr marL="742950" lvl="1" indent="-285750">
              <a:spcBef>
                <a:spcPct val="20000"/>
              </a:spcBef>
              <a:buClr>
                <a:schemeClr val="accent2"/>
              </a:buClr>
              <a:buSzPct val="70000"/>
              <a:buFont typeface="Wingdings" pitchFamily="2" charset="2"/>
              <a:buChar char="l"/>
              <a:defRPr/>
            </a:pPr>
            <a:r>
              <a:rPr lang="en-US" sz="2400" dirty="0">
                <a:latin typeface="+mj-lt"/>
              </a:rPr>
              <a:t>Language of Expression</a:t>
            </a:r>
          </a:p>
          <a:p>
            <a:pPr marL="742950" lvl="1" indent="-285750">
              <a:spcBef>
                <a:spcPct val="20000"/>
              </a:spcBef>
              <a:buClr>
                <a:schemeClr val="accent2"/>
              </a:buClr>
              <a:buSzPct val="70000"/>
              <a:buFont typeface="Wingdings" pitchFamily="2" charset="2"/>
              <a:buChar char="l"/>
              <a:defRPr/>
            </a:pPr>
            <a:r>
              <a:rPr lang="en-US" sz="2400" dirty="0">
                <a:latin typeface="+mj-lt"/>
              </a:rPr>
              <a:t>Other Distinguishing Characteristic of Expression</a:t>
            </a:r>
          </a:p>
          <a:p>
            <a:pPr marL="742950" lvl="1" indent="-285750">
              <a:spcBef>
                <a:spcPct val="20000"/>
              </a:spcBef>
              <a:buClr>
                <a:schemeClr val="accent2"/>
              </a:buClr>
              <a:buSzPct val="70000"/>
              <a:buFont typeface="Wingdings" pitchFamily="2" charset="2"/>
              <a:buChar char="l"/>
              <a:defRPr/>
            </a:pPr>
            <a:r>
              <a:rPr lang="en-US" sz="2400" dirty="0">
                <a:latin typeface="+mj-lt"/>
              </a:rPr>
              <a:t>Identifier for the Expression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830388" y="301625"/>
            <a:ext cx="7313612" cy="1143000"/>
          </a:xfrm>
        </p:spPr>
        <p:txBody>
          <a:bodyPr/>
          <a:lstStyle/>
          <a:p>
            <a:pPr eaLnBrk="1" hangingPunct="1"/>
            <a:r>
              <a:rPr lang="en-US" dirty="0" smtClean="0"/>
              <a:t>RDA and AACR2: Similarities</a:t>
            </a:r>
          </a:p>
        </p:txBody>
      </p:sp>
      <p:sp>
        <p:nvSpPr>
          <p:cNvPr id="36867" name="Rectangle 3"/>
          <p:cNvSpPr>
            <a:spLocks noGrp="1" noChangeArrowheads="1"/>
          </p:cNvSpPr>
          <p:nvPr>
            <p:ph idx="4294967295"/>
          </p:nvPr>
        </p:nvSpPr>
        <p:spPr>
          <a:xfrm>
            <a:off x="1295400" y="1676400"/>
            <a:ext cx="7848600" cy="4953000"/>
          </a:xfrm>
        </p:spPr>
        <p:txBody>
          <a:bodyPr/>
          <a:lstStyle/>
          <a:p>
            <a:pPr eaLnBrk="1" hangingPunct="1"/>
            <a:r>
              <a:rPr lang="en-US" sz="2400" dirty="0" smtClean="0"/>
              <a:t>MARC 21 coding and field order</a:t>
            </a:r>
            <a:br>
              <a:rPr lang="en-US" sz="2400" dirty="0" smtClean="0"/>
            </a:br>
            <a:endParaRPr lang="en-US" sz="2400" dirty="0" smtClean="0"/>
          </a:p>
          <a:p>
            <a:pPr eaLnBrk="1" hangingPunct="1"/>
            <a:r>
              <a:rPr lang="en-US" sz="2400" dirty="0" smtClean="0"/>
              <a:t>Unique headings (AACR2) / Unique access points (RDA) concept</a:t>
            </a:r>
          </a:p>
          <a:p>
            <a:pPr lvl="1" eaLnBrk="1" hangingPunct="1"/>
            <a:r>
              <a:rPr lang="en-US" sz="2400" dirty="0" smtClean="0"/>
              <a:t>Yes, there are undifferentiated names in RDA– but fewer than in AACR2!</a:t>
            </a:r>
            <a:br>
              <a:rPr lang="en-US" sz="2400" dirty="0" smtClean="0"/>
            </a:br>
            <a:endParaRPr lang="en-US" sz="2400" dirty="0" smtClean="0"/>
          </a:p>
          <a:p>
            <a:pPr eaLnBrk="1" hangingPunct="1"/>
            <a:r>
              <a:rPr lang="en-US" sz="2400" dirty="0" smtClean="0"/>
              <a:t>Additions to names (RDA 9.19.1.2-9.19.1.6)</a:t>
            </a:r>
          </a:p>
          <a:p>
            <a:pPr lvl="1" eaLnBrk="1" hangingPunct="1"/>
            <a:r>
              <a:rPr lang="en-US" sz="2400" dirty="0" smtClean="0"/>
              <a:t>But a couple of exceptions!</a:t>
            </a:r>
            <a:br>
              <a:rPr lang="en-US" sz="2400" dirty="0" smtClean="0"/>
            </a:br>
            <a:endParaRPr lang="en-US" sz="2400" dirty="0" smtClean="0"/>
          </a:p>
          <a:p>
            <a:pPr eaLnBrk="1" hangingPunct="1"/>
            <a:r>
              <a:rPr lang="en-US" sz="2400" dirty="0" smtClean="0"/>
              <a:t>Data added to the authority record</a:t>
            </a:r>
          </a:p>
          <a:p>
            <a:pPr lvl="1" eaLnBrk="1" hangingPunct="1"/>
            <a:r>
              <a:rPr lang="en-US" sz="2400" dirty="0" smtClean="0"/>
              <a:t>But in different locations!</a:t>
            </a:r>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7B933C61-D95E-4542-A5AE-D51B80E77752}" type="slidenum">
              <a:rPr lang="en-US" sz="1200">
                <a:latin typeface="+mn-lt"/>
              </a:rPr>
              <a:pPr algn="r">
                <a:defRPr/>
              </a:pPr>
              <a:t>130</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830388" y="301625"/>
            <a:ext cx="7313612" cy="1143000"/>
          </a:xfrm>
        </p:spPr>
        <p:txBody>
          <a:bodyPr/>
          <a:lstStyle/>
          <a:p>
            <a:pPr eaLnBrk="1" hangingPunct="1"/>
            <a:r>
              <a:rPr lang="en-US" dirty="0" smtClean="0"/>
              <a:t>RDA and AACR2: Similarities</a:t>
            </a:r>
          </a:p>
        </p:txBody>
      </p:sp>
      <p:sp>
        <p:nvSpPr>
          <p:cNvPr id="37891" name="Rectangle 3"/>
          <p:cNvSpPr>
            <a:spLocks noGrp="1" noChangeArrowheads="1"/>
          </p:cNvSpPr>
          <p:nvPr>
            <p:ph idx="4294967295"/>
          </p:nvPr>
        </p:nvSpPr>
        <p:spPr>
          <a:xfrm>
            <a:off x="1295400" y="1600200"/>
            <a:ext cx="7848600" cy="4800600"/>
          </a:xfrm>
        </p:spPr>
        <p:txBody>
          <a:bodyPr/>
          <a:lstStyle/>
          <a:p>
            <a:pPr eaLnBrk="1" hangingPunct="1"/>
            <a:r>
              <a:rPr lang="en-US" sz="2400" dirty="0" smtClean="0"/>
              <a:t>NACO Normalization (NACO)</a:t>
            </a:r>
            <a:br>
              <a:rPr lang="en-US" sz="2400" dirty="0" smtClean="0"/>
            </a:br>
            <a:endParaRPr lang="en-US" sz="2400" dirty="0" smtClean="0"/>
          </a:p>
          <a:p>
            <a:pPr eaLnBrk="1" hangingPunct="1"/>
            <a:r>
              <a:rPr lang="en-US" sz="2400" dirty="0" smtClean="0"/>
              <a:t>Punctuation and Spacing (RDA Chapter 8, LCPS 1.7.1)</a:t>
            </a:r>
          </a:p>
          <a:p>
            <a:pPr lvl="1" eaLnBrk="1" hangingPunct="1"/>
            <a:r>
              <a:rPr lang="en-US" sz="2400" dirty="0" smtClean="0"/>
              <a:t>That means initials, capitalization, abbreviations, etc.</a:t>
            </a:r>
            <a:br>
              <a:rPr lang="en-US" sz="2400" dirty="0" smtClean="0"/>
            </a:br>
            <a:endParaRPr lang="en-US" sz="2400" dirty="0" smtClean="0"/>
          </a:p>
          <a:p>
            <a:pPr eaLnBrk="1" hangingPunct="1"/>
            <a:r>
              <a:rPr lang="en-US" sz="2400" dirty="0" smtClean="0"/>
              <a:t>Choice of name (RDA 9.2.2)</a:t>
            </a:r>
            <a:br>
              <a:rPr lang="en-US" sz="2400" dirty="0" smtClean="0"/>
            </a:br>
            <a:endParaRPr lang="en-US" sz="2400" dirty="0" smtClean="0"/>
          </a:p>
          <a:p>
            <a:pPr eaLnBrk="1" hangingPunct="1"/>
            <a:r>
              <a:rPr lang="en-US" sz="2400" dirty="0" smtClean="0"/>
              <a:t>Creators using more than one language (RDA 9.2.2.5.2)</a:t>
            </a:r>
            <a:br>
              <a:rPr lang="en-US" sz="2400" dirty="0" smtClean="0"/>
            </a:br>
            <a:endParaRPr lang="en-US" sz="2400" dirty="0" smtClean="0"/>
          </a:p>
          <a:p>
            <a:pPr eaLnBrk="1" hangingPunct="1"/>
            <a:r>
              <a:rPr lang="en-US" sz="2400" dirty="0" smtClean="0"/>
              <a:t>Changes of name (RDA 9.2.2.7)</a:t>
            </a:r>
          </a:p>
          <a:p>
            <a:pPr eaLnBrk="1" hangingPunct="1">
              <a:buFontTx/>
              <a:buNone/>
            </a:pPr>
            <a:endParaRPr lang="en-US" sz="2400" dirty="0" smtClean="0"/>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D6895B95-BCFC-4765-A75F-B186FB4B1098}" type="slidenum">
              <a:rPr lang="en-US" sz="1200">
                <a:latin typeface="+mn-lt"/>
              </a:rPr>
              <a:pPr algn="r">
                <a:defRPr/>
              </a:pPr>
              <a:t>131</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830388" y="301625"/>
            <a:ext cx="7313612" cy="1143000"/>
          </a:xfrm>
        </p:spPr>
        <p:txBody>
          <a:bodyPr/>
          <a:lstStyle/>
          <a:p>
            <a:pPr eaLnBrk="1" hangingPunct="1"/>
            <a:r>
              <a:rPr lang="en-US" dirty="0" smtClean="0"/>
              <a:t>RDA and AACR2: Similarities</a:t>
            </a:r>
          </a:p>
        </p:txBody>
      </p:sp>
      <p:sp>
        <p:nvSpPr>
          <p:cNvPr id="38915" name="Rectangle 3"/>
          <p:cNvSpPr>
            <a:spLocks noGrp="1" noChangeArrowheads="1"/>
          </p:cNvSpPr>
          <p:nvPr>
            <p:ph idx="4294967295"/>
          </p:nvPr>
        </p:nvSpPr>
        <p:spPr>
          <a:xfrm>
            <a:off x="1830388" y="1827213"/>
            <a:ext cx="7313612" cy="4114800"/>
          </a:xfrm>
        </p:spPr>
        <p:txBody>
          <a:bodyPr/>
          <a:lstStyle/>
          <a:p>
            <a:pPr eaLnBrk="1" hangingPunct="1"/>
            <a:r>
              <a:rPr lang="en-US" sz="2400" dirty="0" smtClean="0"/>
              <a:t>Multiple bibliographic identities (RDA 9.2.2.8)</a:t>
            </a:r>
            <a:br>
              <a:rPr lang="en-US" sz="2400" dirty="0" smtClean="0"/>
            </a:br>
            <a:endParaRPr lang="en-US" sz="2400" dirty="0" smtClean="0"/>
          </a:p>
          <a:p>
            <a:pPr eaLnBrk="1" hangingPunct="1"/>
            <a:r>
              <a:rPr lang="en-US" sz="2400" dirty="0" smtClean="0"/>
              <a:t>Entry elements (RDA 9.2.2.4)</a:t>
            </a:r>
            <a:br>
              <a:rPr lang="en-US" sz="2400" dirty="0" smtClean="0"/>
            </a:br>
            <a:endParaRPr lang="en-US" sz="2400" dirty="0" smtClean="0"/>
          </a:p>
          <a:p>
            <a:pPr eaLnBrk="1" hangingPunct="1"/>
            <a:r>
              <a:rPr lang="en-US" sz="2400" dirty="0" smtClean="0"/>
              <a:t>Prefixes  (RDA 9.2.2.11)</a:t>
            </a:r>
            <a:br>
              <a:rPr lang="en-US" sz="2400" dirty="0" smtClean="0"/>
            </a:br>
            <a:endParaRPr lang="en-US" sz="2400" dirty="0" smtClean="0"/>
          </a:p>
          <a:p>
            <a:pPr eaLnBrk="1" hangingPunct="1"/>
            <a:r>
              <a:rPr lang="en-US" sz="2400" dirty="0" smtClean="0"/>
              <a:t>Dates added to authorized access point when available (RDA 9.19.1.3 + LCPS for LC) </a:t>
            </a:r>
          </a:p>
          <a:p>
            <a:pPr eaLnBrk="1" hangingPunct="1">
              <a:buFontTx/>
              <a:buNone/>
            </a:pPr>
            <a:r>
              <a:rPr lang="en-US" sz="2400" dirty="0" smtClean="0"/>
              <a:t> </a:t>
            </a:r>
          </a:p>
          <a:p>
            <a:pPr eaLnBrk="1" hangingPunct="1"/>
            <a:endParaRPr lang="en-US" sz="2400" dirty="0" smtClean="0"/>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0A8F24E2-5027-4956-AF30-36630BBF434D}" type="slidenum">
              <a:rPr lang="en-US" sz="1200">
                <a:latin typeface="+mn-lt"/>
              </a:rPr>
              <a:pPr algn="r">
                <a:defRPr/>
              </a:pPr>
              <a:t>132</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830388" y="301625"/>
            <a:ext cx="7313612" cy="1143000"/>
          </a:xfrm>
        </p:spPr>
        <p:txBody>
          <a:bodyPr/>
          <a:lstStyle/>
          <a:p>
            <a:pPr eaLnBrk="1" hangingPunct="1"/>
            <a:r>
              <a:rPr lang="en-US" dirty="0" smtClean="0"/>
              <a:t>RDA and AACR2: Differences</a:t>
            </a:r>
          </a:p>
        </p:txBody>
      </p:sp>
      <p:sp>
        <p:nvSpPr>
          <p:cNvPr id="39939" name="Rectangle 3"/>
          <p:cNvSpPr>
            <a:spLocks noGrp="1" noChangeArrowheads="1"/>
          </p:cNvSpPr>
          <p:nvPr>
            <p:ph idx="4294967295"/>
          </p:nvPr>
        </p:nvSpPr>
        <p:spPr>
          <a:xfrm>
            <a:off x="1219200" y="1600200"/>
            <a:ext cx="7924800" cy="4953000"/>
          </a:xfrm>
        </p:spPr>
        <p:txBody>
          <a:bodyPr/>
          <a:lstStyle/>
          <a:p>
            <a:pPr eaLnBrk="1" hangingPunct="1"/>
            <a:r>
              <a:rPr lang="en-US" sz="2400" dirty="0" smtClean="0"/>
              <a:t>Elements considered part of the name in RDA, and not additions to the name as in AACR2 (RDA 9.2.2.3)</a:t>
            </a:r>
            <a:br>
              <a:rPr lang="en-US" sz="2400" dirty="0" smtClean="0"/>
            </a:br>
            <a:endParaRPr lang="en-US" sz="2400" dirty="0" smtClean="0"/>
          </a:p>
          <a:p>
            <a:pPr eaLnBrk="1" hangingPunct="1"/>
            <a:r>
              <a:rPr lang="en-US" sz="2400" dirty="0" smtClean="0"/>
              <a:t>No RDA “Compatible” access points like AACR2 Compatible headings</a:t>
            </a:r>
            <a:br>
              <a:rPr lang="en-US" sz="2400" dirty="0" smtClean="0"/>
            </a:br>
            <a:endParaRPr lang="en-US" sz="2400" dirty="0" smtClean="0"/>
          </a:p>
          <a:p>
            <a:pPr eaLnBrk="1" hangingPunct="1"/>
            <a:r>
              <a:rPr lang="en-US" sz="2400" dirty="0" smtClean="0"/>
              <a:t>Preferred Source of Information – No Priority Order (RDA 2.2.2)</a:t>
            </a:r>
            <a:br>
              <a:rPr lang="en-US" sz="2400" dirty="0" smtClean="0"/>
            </a:br>
            <a:endParaRPr lang="en-US" sz="2400" dirty="0" smtClean="0"/>
          </a:p>
          <a:p>
            <a:pPr eaLnBrk="1" hangingPunct="1"/>
            <a:r>
              <a:rPr lang="en-US" sz="2400" dirty="0" smtClean="0"/>
              <a:t>Use of subfield </a:t>
            </a:r>
            <a:r>
              <a:rPr lang="en-US" sz="2400" dirty="0" smtClean="0">
                <a:solidFill>
                  <a:srgbClr val="0070C0"/>
                </a:solidFill>
              </a:rPr>
              <a:t>$w r $</a:t>
            </a:r>
            <a:r>
              <a:rPr lang="en-US" sz="2400" dirty="0" err="1" smtClean="0">
                <a:solidFill>
                  <a:srgbClr val="0070C0"/>
                </a:solidFill>
              </a:rPr>
              <a:t>i</a:t>
            </a:r>
            <a:r>
              <a:rPr lang="en-US" sz="2400" dirty="0" smtClean="0">
                <a:solidFill>
                  <a:srgbClr val="0070C0"/>
                </a:solidFill>
              </a:rPr>
              <a:t> Real identity</a:t>
            </a:r>
            <a:r>
              <a:rPr lang="en-US" sz="2400" dirty="0" smtClean="0"/>
              <a:t> in lieu of simple see also references (RDA Appendix K.2) </a:t>
            </a:r>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A00F9729-3177-4FF0-A767-5C7C0F87D707}" type="slidenum">
              <a:rPr lang="en-US" sz="1200">
                <a:latin typeface="+mn-lt"/>
              </a:rPr>
              <a:pPr algn="r">
                <a:defRPr/>
              </a:pPr>
              <a:t>133</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830388" y="301625"/>
            <a:ext cx="7313612" cy="1143000"/>
          </a:xfrm>
        </p:spPr>
        <p:txBody>
          <a:bodyPr/>
          <a:lstStyle/>
          <a:p>
            <a:pPr eaLnBrk="1" hangingPunct="1"/>
            <a:r>
              <a:rPr lang="en-US" dirty="0" smtClean="0"/>
              <a:t>RDA and AACR2: Differences</a:t>
            </a:r>
          </a:p>
        </p:txBody>
      </p:sp>
      <p:sp>
        <p:nvSpPr>
          <p:cNvPr id="40963" name="Rectangle 3"/>
          <p:cNvSpPr>
            <a:spLocks noGrp="1" noChangeArrowheads="1"/>
          </p:cNvSpPr>
          <p:nvPr>
            <p:ph idx="4294967295"/>
          </p:nvPr>
        </p:nvSpPr>
        <p:spPr>
          <a:xfrm>
            <a:off x="1295400" y="1600200"/>
            <a:ext cx="7848600" cy="4953000"/>
          </a:xfrm>
        </p:spPr>
        <p:txBody>
          <a:bodyPr/>
          <a:lstStyle/>
          <a:p>
            <a:pPr eaLnBrk="1" hangingPunct="1"/>
            <a:r>
              <a:rPr lang="en-US" sz="2400" dirty="0" smtClean="0"/>
              <a:t>No difference in contemporary/non-contemporary persons</a:t>
            </a:r>
            <a:br>
              <a:rPr lang="en-US" sz="2400" dirty="0" smtClean="0"/>
            </a:br>
            <a:endParaRPr lang="en-US" sz="2400" dirty="0" smtClean="0"/>
          </a:p>
          <a:p>
            <a:pPr eaLnBrk="1" hangingPunct="1"/>
            <a:r>
              <a:rPr lang="en-US" sz="2400" dirty="0" smtClean="0"/>
              <a:t>Jr., Sr., III, etc. now considered part of the name (RDA 9.2.2.9.5)</a:t>
            </a:r>
            <a:br>
              <a:rPr lang="en-US" sz="2400" dirty="0" smtClean="0"/>
            </a:br>
            <a:endParaRPr lang="en-US" sz="2400" dirty="0" smtClean="0"/>
          </a:p>
          <a:p>
            <a:pPr eaLnBrk="1" hangingPunct="1"/>
            <a:r>
              <a:rPr lang="en-US" sz="2400" dirty="0" smtClean="0"/>
              <a:t>Use of “active” over “fl.” (RDA 9.3.4.3)</a:t>
            </a:r>
          </a:p>
          <a:p>
            <a:pPr eaLnBrk="1" hangingPunct="1">
              <a:buFontTx/>
              <a:buNone/>
            </a:pPr>
            <a:endParaRPr lang="en-US" sz="2400" dirty="0" smtClean="0"/>
          </a:p>
          <a:p>
            <a:pPr lvl="1" eaLnBrk="1" hangingPunct="1"/>
            <a:endParaRPr lang="en-US" sz="2400" dirty="0" smtClean="0"/>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AC967190-488C-47EF-8BA5-DF34181D6EE3}" type="slidenum">
              <a:rPr lang="en-US" sz="1200">
                <a:latin typeface="+mn-lt"/>
              </a:rPr>
              <a:pPr algn="r">
                <a:defRPr/>
              </a:pPr>
              <a:t>134</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idx="4294967295"/>
          </p:nvPr>
        </p:nvSpPr>
        <p:spPr>
          <a:xfrm>
            <a:off x="1830388" y="301625"/>
            <a:ext cx="7313612" cy="1143000"/>
          </a:xfrm>
          <a:noFill/>
        </p:spPr>
        <p:txBody>
          <a:bodyPr/>
          <a:lstStyle/>
          <a:p>
            <a:pPr eaLnBrk="1" hangingPunct="1"/>
            <a:r>
              <a:rPr lang="en-US" dirty="0" smtClean="0"/>
              <a:t>RDA and AACR2: Differences</a:t>
            </a:r>
          </a:p>
        </p:txBody>
      </p:sp>
      <p:sp>
        <p:nvSpPr>
          <p:cNvPr id="41987" name="Rectangle 3"/>
          <p:cNvSpPr>
            <a:spLocks noGrp="1" noChangeArrowheads="1"/>
          </p:cNvSpPr>
          <p:nvPr>
            <p:ph idx="4294967295"/>
          </p:nvPr>
        </p:nvSpPr>
        <p:spPr>
          <a:xfrm>
            <a:off x="1143000" y="1752600"/>
            <a:ext cx="8001000" cy="4800600"/>
          </a:xfrm>
        </p:spPr>
        <p:txBody>
          <a:bodyPr/>
          <a:lstStyle/>
          <a:p>
            <a:pPr eaLnBrk="1" hangingPunct="1"/>
            <a:r>
              <a:rPr lang="en-US" sz="2400" dirty="0" smtClean="0"/>
              <a:t>May add an occupation to an authorized access point to break a conflict (RDA 9.16.1.6)</a:t>
            </a:r>
            <a:br>
              <a:rPr lang="en-US" sz="2400" dirty="0" smtClean="0"/>
            </a:br>
            <a:endParaRPr lang="en-US" sz="2400" dirty="0" smtClean="0"/>
          </a:p>
          <a:p>
            <a:pPr eaLnBrk="1" hangingPunct="1"/>
            <a:r>
              <a:rPr lang="en-US" sz="2400" dirty="0" smtClean="0"/>
              <a:t>Fictitious characters are now “persons” (RDA 9.0):</a:t>
            </a:r>
          </a:p>
          <a:p>
            <a:pPr lvl="2" eaLnBrk="1" hangingPunct="1">
              <a:buFontTx/>
              <a:buNone/>
            </a:pPr>
            <a:r>
              <a:rPr lang="en-US" sz="2400" dirty="0" err="1" smtClean="0"/>
              <a:t>Poirot</a:t>
            </a:r>
            <a:r>
              <a:rPr lang="en-US" sz="2400" dirty="0" smtClean="0"/>
              <a:t>, </a:t>
            </a:r>
            <a:r>
              <a:rPr lang="en-US" sz="2400" dirty="0" err="1" smtClean="0"/>
              <a:t>Hercule</a:t>
            </a:r>
            <a:r>
              <a:rPr lang="en-US" sz="2400" dirty="0" smtClean="0"/>
              <a:t> </a:t>
            </a:r>
            <a:br>
              <a:rPr lang="en-US" sz="2400" dirty="0" smtClean="0"/>
            </a:br>
            <a:endParaRPr lang="en-US" sz="2400" dirty="0" smtClean="0"/>
          </a:p>
          <a:p>
            <a:pPr eaLnBrk="1" hangingPunct="1"/>
            <a:r>
              <a:rPr lang="en-US" sz="2400" dirty="0" smtClean="0"/>
              <a:t>MARC 21 subfield $c used more consistently: </a:t>
            </a:r>
          </a:p>
          <a:p>
            <a:pPr lvl="2" eaLnBrk="1" hangingPunct="1">
              <a:buFontTx/>
              <a:buNone/>
            </a:pPr>
            <a:r>
              <a:rPr lang="en-US" sz="2400" dirty="0" smtClean="0"/>
              <a:t>Butler, Jean $c (Composer)  </a:t>
            </a:r>
          </a:p>
          <a:p>
            <a:pPr lvl="2" eaLnBrk="1" hangingPunct="1">
              <a:buFontTx/>
              <a:buNone/>
            </a:pPr>
            <a:r>
              <a:rPr lang="en-US" sz="2400" dirty="0" smtClean="0"/>
              <a:t>[not: Butler, Jean, $c composer]</a:t>
            </a:r>
          </a:p>
          <a:p>
            <a:pPr lvl="1" eaLnBrk="1" hangingPunct="1">
              <a:buFontTx/>
              <a:buNone/>
            </a:pPr>
            <a:endParaRPr lang="en-US" sz="2000" dirty="0" smtClean="0"/>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465A6E71-53D2-41BB-8DB4-AB5F320B3A17}" type="slidenum">
              <a:rPr lang="en-US" sz="1200">
                <a:latin typeface="+mn-lt"/>
              </a:rPr>
              <a:pPr algn="r">
                <a:defRPr/>
              </a:pPr>
              <a:t>135</a:t>
            </a:fld>
            <a:endParaRPr lang="en-US"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1830388" y="301625"/>
            <a:ext cx="7313612" cy="1143000"/>
          </a:xfrm>
        </p:spPr>
        <p:txBody>
          <a:bodyPr/>
          <a:lstStyle/>
          <a:p>
            <a:pPr eaLnBrk="1" hangingPunct="1"/>
            <a:r>
              <a:rPr lang="en-US" dirty="0" smtClean="0"/>
              <a:t>Summary</a:t>
            </a:r>
          </a:p>
        </p:txBody>
      </p:sp>
      <p:sp>
        <p:nvSpPr>
          <p:cNvPr id="43011" name="Content Placeholder 2"/>
          <p:cNvSpPr>
            <a:spLocks noGrp="1"/>
          </p:cNvSpPr>
          <p:nvPr>
            <p:ph idx="4294967295"/>
          </p:nvPr>
        </p:nvSpPr>
        <p:spPr>
          <a:xfrm>
            <a:off x="1830388" y="1827213"/>
            <a:ext cx="7313612" cy="4114800"/>
          </a:xfrm>
        </p:spPr>
        <p:txBody>
          <a:bodyPr/>
          <a:lstStyle/>
          <a:p>
            <a:pPr eaLnBrk="1" hangingPunct="1"/>
            <a:r>
              <a:rPr lang="en-US" sz="2400" dirty="0" smtClean="0"/>
              <a:t>Do not fear!</a:t>
            </a:r>
          </a:p>
          <a:p>
            <a:pPr lvl="1" eaLnBrk="1" hangingPunct="1"/>
            <a:r>
              <a:rPr lang="en-US" sz="2400" dirty="0" smtClean="0"/>
              <a:t>If you are a good AACR2 authorities cataloger, you will be a good RDA authorities cataloger</a:t>
            </a:r>
            <a:br>
              <a:rPr lang="en-US" sz="2400" dirty="0" smtClean="0"/>
            </a:br>
            <a:endParaRPr lang="en-US" sz="2400" dirty="0" smtClean="0"/>
          </a:p>
          <a:p>
            <a:pPr eaLnBrk="1" hangingPunct="1"/>
            <a:r>
              <a:rPr lang="en-US" sz="2400" dirty="0" smtClean="0"/>
              <a:t>We stressed the differences here, but there are more similarities than you realize</a:t>
            </a:r>
            <a:br>
              <a:rPr lang="en-US" sz="2400" dirty="0" smtClean="0"/>
            </a:br>
            <a:endParaRPr lang="en-US" sz="2400" dirty="0" smtClean="0"/>
          </a:p>
          <a:p>
            <a:pPr eaLnBrk="1" hangingPunct="1"/>
            <a:r>
              <a:rPr lang="en-US" sz="2400" dirty="0" smtClean="0"/>
              <a:t>Most of RDA Chapter 9 is lifted from AACR2 Chapter 22 with little change</a:t>
            </a:r>
          </a:p>
        </p:txBody>
      </p:sp>
      <p:sp>
        <p:nvSpPr>
          <p:cNvPr id="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defRPr/>
            </a:pPr>
            <a:fld id="{85658DAD-F9B1-4C84-950F-BC1E54E63EC1}" type="slidenum">
              <a:rPr lang="en-US" sz="1200">
                <a:latin typeface="+mn-lt"/>
              </a:rPr>
              <a:pPr algn="r">
                <a:defRPr/>
              </a:pPr>
              <a:t>136</a:t>
            </a:fld>
            <a:endParaRPr lang="en-US" sz="120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5B8B4EF-CE14-4052-B112-A6C1F6E6732D}" type="slidenum">
              <a:rPr lang="en-US" smtClean="0"/>
              <a:pPr eaLnBrk="1" hangingPunct="1"/>
              <a:t>137</a:t>
            </a:fld>
            <a:endParaRPr lang="en-US" smtClean="0"/>
          </a:p>
        </p:txBody>
      </p:sp>
      <p:sp>
        <p:nvSpPr>
          <p:cNvPr id="44035" name="Rectangle 2"/>
          <p:cNvSpPr>
            <a:spLocks noGrp="1" noChangeArrowheads="1"/>
          </p:cNvSpPr>
          <p:nvPr>
            <p:ph type="title"/>
          </p:nvPr>
        </p:nvSpPr>
        <p:spPr/>
        <p:txBody>
          <a:bodyPr/>
          <a:lstStyle/>
          <a:p>
            <a:pPr eaLnBrk="1" hangingPunct="1"/>
            <a:r>
              <a:rPr lang="en-US" dirty="0" smtClean="0"/>
              <a:t>Acknowledgments</a:t>
            </a:r>
          </a:p>
        </p:txBody>
      </p:sp>
      <p:sp>
        <p:nvSpPr>
          <p:cNvPr id="44036" name="Rectangle 3"/>
          <p:cNvSpPr>
            <a:spLocks noGrp="1" noChangeArrowheads="1"/>
          </p:cNvSpPr>
          <p:nvPr>
            <p:ph type="body" idx="1"/>
          </p:nvPr>
        </p:nvSpPr>
        <p:spPr>
          <a:xfrm>
            <a:off x="609600" y="1600200"/>
            <a:ext cx="8229600" cy="4525963"/>
          </a:xfrm>
        </p:spPr>
        <p:txBody>
          <a:bodyPr/>
          <a:lstStyle/>
          <a:p>
            <a:pPr eaLnBrk="1" hangingPunct="1">
              <a:buFont typeface="Wingdings" pitchFamily="2" charset="2"/>
              <a:buNone/>
            </a:pPr>
            <a:r>
              <a:rPr lang="en-US" dirty="0" smtClean="0"/>
              <a:t>	</a:t>
            </a:r>
          </a:p>
          <a:p>
            <a:pPr eaLnBrk="1" hangingPunct="1">
              <a:buFont typeface="Wingdings" pitchFamily="2" charset="2"/>
              <a:buNone/>
            </a:pPr>
            <a:r>
              <a:rPr lang="en-US" dirty="0" smtClean="0"/>
              <a:t>	</a:t>
            </a:r>
            <a:r>
              <a:rPr lang="en-US" sz="3200" dirty="0" smtClean="0"/>
              <a:t>These presentation slides have been adapted from RDA training materials prepared by the Library of Congress Policy and Standards Division for RDA Refresher Training at the Library of Congress, October 2011</a:t>
            </a:r>
          </a:p>
          <a:p>
            <a:pPr eaLnBrk="1" hangingPunct="1">
              <a:buFont typeface="Wingdings" pitchFamily="2" charset="2"/>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FA36B49-A114-4F12-905E-D8A0D1094344}" type="slidenum">
              <a:rPr lang="en-US" smtClean="0"/>
              <a:pPr eaLnBrk="1" hangingPunct="1"/>
              <a:t>138</a:t>
            </a:fld>
            <a:endParaRPr lang="en-US" smtClean="0"/>
          </a:p>
        </p:txBody>
      </p:sp>
      <p:sp>
        <p:nvSpPr>
          <p:cNvPr id="45059" name="Rectangle 2"/>
          <p:cNvSpPr>
            <a:spLocks noGrp="1" noChangeArrowheads="1"/>
          </p:cNvSpPr>
          <p:nvPr>
            <p:ph type="title"/>
          </p:nvPr>
        </p:nvSpPr>
        <p:spPr/>
        <p:txBody>
          <a:bodyPr/>
          <a:lstStyle/>
          <a:p>
            <a:pPr eaLnBrk="1" hangingPunct="1"/>
            <a:r>
              <a:rPr lang="en-US" sz="4400" smtClean="0"/>
              <a:t>Exercise 1</a:t>
            </a:r>
          </a:p>
        </p:txBody>
      </p:sp>
      <p:sp>
        <p:nvSpPr>
          <p:cNvPr id="45060" name="Rectangle 3"/>
          <p:cNvSpPr>
            <a:spLocks noGrp="1" noChangeArrowheads="1"/>
          </p:cNvSpPr>
          <p:nvPr>
            <p:ph type="body" idx="1"/>
          </p:nvPr>
        </p:nvSpPr>
        <p:spPr>
          <a:xfrm>
            <a:off x="609600" y="1600200"/>
            <a:ext cx="8229600" cy="4525963"/>
          </a:xfrm>
        </p:spPr>
        <p:txBody>
          <a:bodyPr/>
          <a:lstStyle/>
          <a:p>
            <a:pPr eaLnBrk="1" hangingPunct="1">
              <a:buFont typeface="Wingdings" pitchFamily="2" charset="2"/>
              <a:buNone/>
            </a:pPr>
            <a:r>
              <a:rPr lang="en-US" dirty="0" smtClean="0"/>
              <a:t>	How would this record be different under RDA?</a:t>
            </a:r>
          </a:p>
          <a:p>
            <a:pPr eaLnBrk="1" hangingPunct="1">
              <a:buFont typeface="Wingdings" pitchFamily="2" charset="2"/>
              <a:buNone/>
            </a:pPr>
            <a:endParaRPr lang="en-US" dirty="0" smtClean="0"/>
          </a:p>
        </p:txBody>
      </p:sp>
      <p:pic>
        <p:nvPicPr>
          <p:cNvPr id="450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2362200"/>
            <a:ext cx="60674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E982B13-EA33-4D4A-BBA0-0B2D25DCEDDB}" type="slidenum">
              <a:rPr lang="en-US" smtClean="0"/>
              <a:pPr eaLnBrk="1" hangingPunct="1"/>
              <a:t>139</a:t>
            </a:fld>
            <a:endParaRPr lang="en-US" smtClean="0"/>
          </a:p>
        </p:txBody>
      </p:sp>
      <p:sp>
        <p:nvSpPr>
          <p:cNvPr id="46083" name="Rectangle 2"/>
          <p:cNvSpPr>
            <a:spLocks noGrp="1" noChangeArrowheads="1"/>
          </p:cNvSpPr>
          <p:nvPr>
            <p:ph type="title"/>
          </p:nvPr>
        </p:nvSpPr>
        <p:spPr/>
        <p:txBody>
          <a:bodyPr/>
          <a:lstStyle/>
          <a:p>
            <a:pPr eaLnBrk="1" hangingPunct="1"/>
            <a:r>
              <a:rPr lang="en-US" sz="4400" smtClean="0"/>
              <a:t>Exercise 2</a:t>
            </a:r>
          </a:p>
        </p:txBody>
      </p:sp>
      <p:sp>
        <p:nvSpPr>
          <p:cNvPr id="46084" name="Rectangle 3"/>
          <p:cNvSpPr>
            <a:spLocks noGrp="1" noChangeArrowheads="1"/>
          </p:cNvSpPr>
          <p:nvPr>
            <p:ph type="body" idx="1"/>
          </p:nvPr>
        </p:nvSpPr>
        <p:spPr>
          <a:xfrm>
            <a:off x="609600" y="1600200"/>
            <a:ext cx="8229600" cy="4525963"/>
          </a:xfrm>
        </p:spPr>
        <p:txBody>
          <a:bodyPr/>
          <a:lstStyle/>
          <a:p>
            <a:pPr eaLnBrk="1" hangingPunct="1">
              <a:buFont typeface="Wingdings" pitchFamily="2" charset="2"/>
              <a:buNone/>
            </a:pPr>
            <a:r>
              <a:rPr lang="en-US" smtClean="0"/>
              <a:t>	How could we spruce up this record under RDA?</a:t>
            </a:r>
          </a:p>
          <a:p>
            <a:pPr eaLnBrk="1" hangingPunct="1">
              <a:buFont typeface="Wingdings" pitchFamily="2" charset="2"/>
              <a:buNone/>
            </a:pPr>
            <a:endParaRPr lang="en-US" smtClean="0"/>
          </a:p>
        </p:txBody>
      </p:sp>
      <p:pic>
        <p:nvPicPr>
          <p:cNvPr id="460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2438400"/>
            <a:ext cx="61626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234E2571-176F-49AC-8433-C301EF821BAC}" type="slidenum">
              <a:rPr lang="en-US" smtClean="0"/>
              <a:pPr eaLnBrk="1" hangingPunct="1"/>
              <a:t>14</a:t>
            </a:fld>
            <a:endParaRPr lang="en-US" smtClean="0"/>
          </a:p>
        </p:txBody>
      </p:sp>
      <p:sp>
        <p:nvSpPr>
          <p:cNvPr id="15363" name="Rectangle 2"/>
          <p:cNvSpPr>
            <a:spLocks noGrp="1" noChangeArrowheads="1"/>
          </p:cNvSpPr>
          <p:nvPr>
            <p:ph type="title"/>
          </p:nvPr>
        </p:nvSpPr>
        <p:spPr/>
        <p:txBody>
          <a:bodyPr/>
          <a:lstStyle/>
          <a:p>
            <a:pPr eaLnBrk="1" hangingPunct="1"/>
            <a:r>
              <a:rPr lang="en-US" dirty="0" smtClean="0"/>
              <a:t>FRBR/FRAD</a:t>
            </a:r>
          </a:p>
        </p:txBody>
      </p:sp>
      <p:sp>
        <p:nvSpPr>
          <p:cNvPr id="15364" name="Rectangle 3"/>
          <p:cNvSpPr>
            <a:spLocks noGrp="1" noChangeArrowheads="1"/>
          </p:cNvSpPr>
          <p:nvPr>
            <p:ph type="body" idx="1"/>
          </p:nvPr>
        </p:nvSpPr>
        <p:spPr/>
        <p:txBody>
          <a:bodyPr/>
          <a:lstStyle/>
          <a:p>
            <a:pPr eaLnBrk="1" hangingPunct="1"/>
            <a:r>
              <a:rPr lang="en-US" sz="2400" dirty="0" smtClean="0"/>
              <a:t>Authority work, just like bibliographic work, is fundamentally influenced by the FRBR and FRAD models</a:t>
            </a:r>
          </a:p>
          <a:p>
            <a:pPr eaLnBrk="1" hangingPunct="1">
              <a:buFont typeface="Wingdings" pitchFamily="2" charset="2"/>
              <a:buNone/>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1143000" y="914400"/>
            <a:ext cx="7696200" cy="1444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dirty="0" smtClean="0"/>
              <a:t>LC Training for RDA:</a:t>
            </a:r>
            <a:br>
              <a:rPr lang="en-US" dirty="0" smtClean="0"/>
            </a:br>
            <a:r>
              <a:rPr lang="en-US" dirty="0" smtClean="0"/>
              <a:t>Resource Description &amp; Access</a:t>
            </a:r>
          </a:p>
        </p:txBody>
      </p:sp>
      <p:sp>
        <p:nvSpPr>
          <p:cNvPr id="3075" name="Rectangle 3"/>
          <p:cNvSpPr>
            <a:spLocks noGrp="1" noChangeArrowheads="1"/>
          </p:cNvSpPr>
          <p:nvPr>
            <p:ph type="subTitle" idx="1"/>
          </p:nvPr>
        </p:nvSpPr>
        <p:spPr bwMode="auto">
          <a:xfrm>
            <a:off x="1295400" y="3124200"/>
            <a:ext cx="7086600" cy="1905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smtClean="0">
                <a:solidFill>
                  <a:schemeClr val="tx2"/>
                </a:solidFill>
              </a:rPr>
              <a:t>Part 2:  RDA Documentation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2"/>
          </p:nvPr>
        </p:nvSpPr>
        <p:spPr/>
        <p:txBody>
          <a:bodyPr/>
          <a:lstStyle/>
          <a:p>
            <a:pPr>
              <a:defRPr/>
            </a:pPr>
            <a:fld id="{894D7480-13A9-4D7F-BA27-ED5CD46F1259}" type="slidenum">
              <a:rPr lang="en-US"/>
              <a:pPr>
                <a:defRPr/>
              </a:pPr>
              <a:t>16</a:t>
            </a:fld>
            <a:endParaRPr lang="en-US"/>
          </a:p>
        </p:txBody>
      </p:sp>
      <p:sp>
        <p:nvSpPr>
          <p:cNvPr id="5122"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3D489D93-5928-4B68-8AFF-D9E7B8D17C5D}" type="slidenum">
              <a:rPr lang="en-US" sz="1200">
                <a:latin typeface="+mn-lt"/>
              </a:rPr>
              <a:pPr algn="r">
                <a:buClrTx/>
                <a:defRPr/>
              </a:pPr>
              <a:t>16</a:t>
            </a:fld>
            <a:endParaRPr lang="en-US" sz="1200">
              <a:latin typeface="+mn-lt"/>
            </a:endParaRPr>
          </a:p>
        </p:txBody>
      </p:sp>
      <p:sp>
        <p:nvSpPr>
          <p:cNvPr id="4100" name="Rectangle 5"/>
          <p:cNvSpPr>
            <a:spLocks noChangeArrowheads="1"/>
          </p:cNvSpPr>
          <p:nvPr/>
        </p:nvSpPr>
        <p:spPr bwMode="auto">
          <a:xfrm>
            <a:off x="762000" y="0"/>
            <a:ext cx="777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solidFill>
                  <a:schemeClr val="tx2"/>
                </a:solidFill>
                <a:latin typeface="+mj-lt"/>
              </a:rPr>
              <a:t>PCC RDA NACO “Policy” vs. “Best Practice”  </a:t>
            </a:r>
            <a:br>
              <a:rPr lang="en-US" sz="3600" dirty="0">
                <a:solidFill>
                  <a:schemeClr val="tx2"/>
                </a:solidFill>
                <a:latin typeface="+mj-lt"/>
              </a:rPr>
            </a:br>
            <a:r>
              <a:rPr lang="en-US" sz="3600" dirty="0">
                <a:solidFill>
                  <a:schemeClr val="tx2"/>
                </a:solidFill>
                <a:latin typeface="+mj-lt"/>
              </a:rPr>
              <a:t/>
            </a:r>
            <a:br>
              <a:rPr lang="en-US" sz="3600" dirty="0">
                <a:solidFill>
                  <a:schemeClr val="tx2"/>
                </a:solidFill>
                <a:latin typeface="+mj-lt"/>
              </a:rPr>
            </a:br>
            <a:endParaRPr lang="en-US" sz="3600" dirty="0">
              <a:solidFill>
                <a:schemeClr val="tx2"/>
              </a:solidFill>
              <a:latin typeface="+mj-lt"/>
            </a:endParaRPr>
          </a:p>
        </p:txBody>
      </p:sp>
      <p:sp>
        <p:nvSpPr>
          <p:cNvPr id="4101" name="Rectangle 7"/>
          <p:cNvSpPr>
            <a:spLocks noChangeArrowheads="1"/>
          </p:cNvSpPr>
          <p:nvPr/>
        </p:nvSpPr>
        <p:spPr bwMode="auto">
          <a:xfrm>
            <a:off x="990600" y="1752600"/>
            <a:ext cx="7848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buFont typeface="Courier New" pitchFamily="49" charset="0"/>
              <a:buChar char="o"/>
            </a:pPr>
            <a:r>
              <a:rPr lang="en-US" sz="2400" dirty="0">
                <a:latin typeface="+mn-lt"/>
              </a:rPr>
              <a:t> “Policy” still under </a:t>
            </a:r>
            <a:r>
              <a:rPr lang="en-US" sz="2400" dirty="0" smtClean="0">
                <a:latin typeface="+mn-lt"/>
              </a:rPr>
              <a:t>development</a:t>
            </a:r>
            <a:br>
              <a:rPr lang="en-US" sz="2400" dirty="0" smtClean="0">
                <a:latin typeface="+mn-lt"/>
              </a:rPr>
            </a:br>
            <a:endParaRPr lang="en-US" sz="2400" dirty="0">
              <a:latin typeface="+mn-lt"/>
            </a:endParaRPr>
          </a:p>
          <a:p>
            <a:pPr marL="342900" indent="-342900">
              <a:spcBef>
                <a:spcPct val="20000"/>
              </a:spcBef>
              <a:buClr>
                <a:schemeClr val="tx1"/>
              </a:buClr>
              <a:buFont typeface="Courier New" pitchFamily="49" charset="0"/>
              <a:buChar char="o"/>
            </a:pPr>
            <a:r>
              <a:rPr lang="en-US" sz="2400" dirty="0">
                <a:latin typeface="+mn-lt"/>
              </a:rPr>
              <a:t> “Best practice” used in many cases until policy is </a:t>
            </a:r>
            <a:r>
              <a:rPr lang="en-US" sz="2400" dirty="0" smtClean="0">
                <a:latin typeface="+mn-lt"/>
              </a:rPr>
              <a:t>determined</a:t>
            </a:r>
            <a:br>
              <a:rPr lang="en-US" sz="2400" dirty="0" smtClean="0">
                <a:latin typeface="+mn-lt"/>
              </a:rPr>
            </a:br>
            <a:endParaRPr lang="en-US" sz="2400" dirty="0" smtClean="0">
              <a:latin typeface="+mn-lt"/>
            </a:endParaRPr>
          </a:p>
          <a:p>
            <a:pPr marL="342900" indent="-342900">
              <a:spcBef>
                <a:spcPct val="20000"/>
              </a:spcBef>
              <a:buClr>
                <a:schemeClr val="tx1"/>
              </a:buClr>
              <a:buFont typeface="Courier New" pitchFamily="49" charset="0"/>
              <a:buChar char="o"/>
            </a:pPr>
            <a:r>
              <a:rPr lang="en-US" sz="2400" dirty="0" smtClean="0">
                <a:latin typeface="+mn-lt"/>
              </a:rPr>
              <a:t>However, in many cases, we have not had enough practice yet to determine what is best</a:t>
            </a:r>
            <a:endParaRPr lang="en-US" sz="24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2"/>
          </p:nvPr>
        </p:nvSpPr>
        <p:spPr/>
        <p:txBody>
          <a:bodyPr/>
          <a:lstStyle/>
          <a:p>
            <a:pPr>
              <a:defRPr/>
            </a:pPr>
            <a:fld id="{19A45DED-1031-465E-8C4D-2D01B0C37DB7}" type="slidenum">
              <a:rPr lang="en-US"/>
              <a:pPr>
                <a:defRPr/>
              </a:pPr>
              <a:t>17</a:t>
            </a:fld>
            <a:endParaRPr lang="en-US"/>
          </a:p>
        </p:txBody>
      </p:sp>
      <p:sp>
        <p:nvSpPr>
          <p:cNvPr id="6146"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9206D3B4-5567-42F6-944D-B6CD5F370B99}" type="slidenum">
              <a:rPr lang="en-US" sz="1200">
                <a:latin typeface="+mn-lt"/>
              </a:rPr>
              <a:pPr algn="r">
                <a:buClrTx/>
                <a:defRPr/>
              </a:pPr>
              <a:t>17</a:t>
            </a:fld>
            <a:endParaRPr lang="en-US" sz="1200">
              <a:latin typeface="+mn-lt"/>
            </a:endParaRPr>
          </a:p>
        </p:txBody>
      </p:sp>
      <p:sp>
        <p:nvSpPr>
          <p:cNvPr id="5124" name="Rectangle 6"/>
          <p:cNvSpPr>
            <a:spLocks noChangeArrowheads="1"/>
          </p:cNvSpPr>
          <p:nvPr/>
        </p:nvSpPr>
        <p:spPr bwMode="auto">
          <a:xfrm>
            <a:off x="838200" y="609600"/>
            <a:ext cx="784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solidFill>
                  <a:schemeClr val="tx2"/>
                </a:solidFill>
                <a:latin typeface="+mj-lt"/>
              </a:rPr>
              <a:t>Authority </a:t>
            </a:r>
            <a:r>
              <a:rPr lang="en-US" sz="3600" dirty="0" smtClean="0">
                <a:solidFill>
                  <a:schemeClr val="tx2"/>
                </a:solidFill>
                <a:latin typeface="+mj-lt"/>
              </a:rPr>
              <a:t>Documentation:</a:t>
            </a:r>
            <a:r>
              <a:rPr lang="en-US" sz="3600" dirty="0">
                <a:solidFill>
                  <a:schemeClr val="tx2"/>
                </a:solidFill>
                <a:latin typeface="+mj-lt"/>
              </a:rPr>
              <a:t> </a:t>
            </a:r>
            <a:r>
              <a:rPr lang="en-US" sz="3600" dirty="0" smtClean="0">
                <a:solidFill>
                  <a:schemeClr val="tx2"/>
                </a:solidFill>
                <a:latin typeface="+mj-lt"/>
              </a:rPr>
              <a:t>Where </a:t>
            </a:r>
            <a:r>
              <a:rPr lang="en-US" sz="3600" dirty="0">
                <a:solidFill>
                  <a:schemeClr val="tx2"/>
                </a:solidFill>
                <a:latin typeface="+mj-lt"/>
              </a:rPr>
              <a:t>is it?  </a:t>
            </a:r>
            <a:br>
              <a:rPr lang="en-US" sz="3600" dirty="0">
                <a:solidFill>
                  <a:schemeClr val="tx2"/>
                </a:solidFill>
                <a:latin typeface="+mj-lt"/>
              </a:rPr>
            </a:br>
            <a:r>
              <a:rPr lang="en-US" sz="3600" dirty="0">
                <a:solidFill>
                  <a:schemeClr val="tx2"/>
                </a:solidFill>
                <a:latin typeface="+mj-lt"/>
              </a:rPr>
              <a:t/>
            </a:r>
            <a:br>
              <a:rPr lang="en-US" sz="3600" dirty="0">
                <a:solidFill>
                  <a:schemeClr val="tx2"/>
                </a:solidFill>
                <a:latin typeface="+mj-lt"/>
              </a:rPr>
            </a:br>
            <a:r>
              <a:rPr lang="en-US" sz="3600" dirty="0">
                <a:solidFill>
                  <a:schemeClr val="tx2"/>
                </a:solidFill>
                <a:latin typeface="+mj-lt"/>
              </a:rPr>
              <a:t> </a:t>
            </a:r>
          </a:p>
        </p:txBody>
      </p:sp>
      <p:sp>
        <p:nvSpPr>
          <p:cNvPr id="5125" name="Rectangle 7"/>
          <p:cNvSpPr>
            <a:spLocks noChangeArrowheads="1"/>
          </p:cNvSpPr>
          <p:nvPr/>
        </p:nvSpPr>
        <p:spPr bwMode="auto">
          <a:xfrm>
            <a:off x="990600" y="16002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buSzPct val="115000"/>
              <a:buFont typeface="Courier New" pitchFamily="49" charset="0"/>
              <a:buChar char="o"/>
            </a:pPr>
            <a:r>
              <a:rPr lang="en-US" sz="2400" dirty="0" smtClean="0">
                <a:latin typeface="+mn-lt"/>
              </a:rPr>
              <a:t>RDA Toolkit</a:t>
            </a:r>
          </a:p>
          <a:p>
            <a:pPr marL="342900" indent="-342900">
              <a:spcBef>
                <a:spcPct val="20000"/>
              </a:spcBef>
              <a:buClr>
                <a:schemeClr val="tx1"/>
              </a:buClr>
              <a:buFont typeface="Courier New" pitchFamily="49" charset="0"/>
              <a:buChar char="o"/>
            </a:pPr>
            <a:r>
              <a:rPr lang="en-US" sz="2400" dirty="0" smtClean="0">
                <a:latin typeface="+mn-lt"/>
              </a:rPr>
              <a:t>LC-PCC PS’s</a:t>
            </a:r>
          </a:p>
          <a:p>
            <a:pPr marL="342900" indent="-342900">
              <a:spcBef>
                <a:spcPct val="20000"/>
              </a:spcBef>
              <a:buClr>
                <a:schemeClr val="tx1"/>
              </a:buClr>
              <a:buFont typeface="Courier New" pitchFamily="49" charset="0"/>
              <a:buChar char="o"/>
            </a:pPr>
            <a:r>
              <a:rPr lang="en-US" sz="2400" dirty="0" smtClean="0">
                <a:latin typeface="+mn-lt"/>
              </a:rPr>
              <a:t>MARC 21 Authority Format</a:t>
            </a:r>
          </a:p>
          <a:p>
            <a:pPr marL="342900" indent="-342900">
              <a:spcBef>
                <a:spcPct val="20000"/>
              </a:spcBef>
              <a:buClr>
                <a:schemeClr val="tx1"/>
              </a:buClr>
              <a:buFont typeface="Courier New" pitchFamily="49" charset="0"/>
              <a:buChar char="o"/>
            </a:pPr>
            <a:r>
              <a:rPr lang="en-US" sz="2400" dirty="0" smtClean="0">
                <a:latin typeface="+mn-lt"/>
              </a:rPr>
              <a:t>DCM Z1 and the LC Guidelines</a:t>
            </a:r>
          </a:p>
          <a:p>
            <a:pPr marL="342900" indent="-342900">
              <a:spcBef>
                <a:spcPct val="20000"/>
              </a:spcBef>
              <a:buClr>
                <a:schemeClr val="tx1"/>
              </a:buClr>
              <a:buFont typeface="Courier New" pitchFamily="49" charset="0"/>
              <a:buChar char="o"/>
            </a:pPr>
            <a:r>
              <a:rPr lang="en-US" sz="2400" dirty="0" smtClean="0">
                <a:latin typeface="+mn-lt"/>
              </a:rPr>
              <a:t>PCC Web Site</a:t>
            </a:r>
          </a:p>
          <a:p>
            <a:pPr marL="342900" indent="-342900">
              <a:spcBef>
                <a:spcPct val="20000"/>
              </a:spcBef>
              <a:buClr>
                <a:schemeClr val="tx1"/>
              </a:buClr>
              <a:buFont typeface="Courier New" pitchFamily="49" charset="0"/>
              <a:buChar char="o"/>
            </a:pPr>
            <a:r>
              <a:rPr lang="en-US" sz="2400" dirty="0" smtClean="0">
                <a:latin typeface="+mn-lt"/>
              </a:rPr>
              <a:t>PSD Web Site   </a:t>
            </a:r>
          </a:p>
          <a:p>
            <a:pPr marL="342900" indent="-342900">
              <a:spcBef>
                <a:spcPct val="20000"/>
              </a:spcBef>
              <a:buClr>
                <a:schemeClr val="tx1"/>
              </a:buClr>
              <a:buFont typeface="Courier New" pitchFamily="49" charset="0"/>
              <a:buChar char="o"/>
            </a:pPr>
            <a:r>
              <a:rPr lang="en-US" sz="2400" dirty="0" smtClean="0">
                <a:latin typeface="+mn-lt"/>
              </a:rPr>
              <a:t>NACO </a:t>
            </a:r>
            <a:r>
              <a:rPr lang="en-US" sz="2400" dirty="0">
                <a:latin typeface="+mn-lt"/>
              </a:rPr>
              <a:t>RDA Participants’ Manual – Coming soon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sldNum" sz="quarter" idx="12"/>
          </p:nvPr>
        </p:nvSpPr>
        <p:spPr/>
        <p:txBody>
          <a:bodyPr/>
          <a:lstStyle/>
          <a:p>
            <a:pPr>
              <a:defRPr/>
            </a:pPr>
            <a:fld id="{DB157927-AF96-4AC2-A129-A9D77EB335B4}" type="slidenum">
              <a:rPr lang="en-US"/>
              <a:pPr>
                <a:defRPr/>
              </a:pPr>
              <a:t>18</a:t>
            </a:fld>
            <a:endParaRPr lang="en-US"/>
          </a:p>
        </p:txBody>
      </p:sp>
      <p:sp>
        <p:nvSpPr>
          <p:cNvPr id="7170"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6B8275E1-33A3-4735-BE64-665F1552F289}" type="slidenum">
              <a:rPr lang="en-US" sz="1200">
                <a:latin typeface="+mn-lt"/>
              </a:rPr>
              <a:pPr algn="r">
                <a:buClrTx/>
                <a:defRPr/>
              </a:pPr>
              <a:t>18</a:t>
            </a:fld>
            <a:endParaRPr lang="en-US" sz="1200">
              <a:latin typeface="+mn-lt"/>
            </a:endParaRPr>
          </a:p>
        </p:txBody>
      </p:sp>
      <p:sp>
        <p:nvSpPr>
          <p:cNvPr id="6148" name="Rectangle 4"/>
          <p:cNvSpPr>
            <a:spLocks noChangeArrowheads="1"/>
          </p:cNvSpPr>
          <p:nvPr/>
        </p:nvSpPr>
        <p:spPr bwMode="auto">
          <a:xfrm>
            <a:off x="914400" y="2286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dirty="0" smtClean="0">
                <a:solidFill>
                  <a:schemeClr val="tx2"/>
                </a:solidFill>
                <a:latin typeface="+mj-lt"/>
              </a:rPr>
              <a:t>         RDA </a:t>
            </a:r>
            <a:r>
              <a:rPr lang="en-US" sz="3600" dirty="0">
                <a:solidFill>
                  <a:schemeClr val="tx2"/>
                </a:solidFill>
                <a:latin typeface="+mj-lt"/>
              </a:rPr>
              <a:t>Toolkit</a:t>
            </a:r>
            <a:br>
              <a:rPr lang="en-US" sz="3600" dirty="0">
                <a:solidFill>
                  <a:schemeClr val="tx2"/>
                </a:solidFill>
                <a:latin typeface="+mj-lt"/>
              </a:rPr>
            </a:br>
            <a:r>
              <a:rPr lang="en-US" sz="3600" dirty="0">
                <a:latin typeface="+mj-lt"/>
              </a:rPr>
              <a:t>	</a:t>
            </a:r>
            <a:r>
              <a:rPr lang="en-US" sz="3600" dirty="0">
                <a:latin typeface="+mj-lt"/>
                <a:hlinkClick r:id="rId3"/>
              </a:rPr>
              <a:t>http://access.rdatoolkit.org/</a:t>
            </a:r>
            <a:r>
              <a:rPr lang="en-US" sz="3600" dirty="0">
                <a:latin typeface="+mj-lt"/>
              </a:rPr>
              <a:t/>
            </a:r>
            <a:br>
              <a:rPr lang="en-US" sz="3600" dirty="0">
                <a:latin typeface="+mj-lt"/>
              </a:rPr>
            </a:br>
            <a:r>
              <a:rPr lang="en-US" sz="3600" dirty="0">
                <a:latin typeface="+mj-lt"/>
              </a:rPr>
              <a:t/>
            </a:r>
            <a:br>
              <a:rPr lang="en-US" sz="3600" dirty="0">
                <a:latin typeface="+mj-lt"/>
              </a:rPr>
            </a:br>
            <a:endParaRPr lang="en-US" sz="3600" dirty="0">
              <a:solidFill>
                <a:srgbClr val="154681"/>
              </a:solidFill>
              <a:latin typeface="+mj-lt"/>
            </a:endParaRPr>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200400"/>
            <a:ext cx="7267575"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905000"/>
            <a:ext cx="235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sldNum" sz="quarter" idx="12"/>
          </p:nvPr>
        </p:nvSpPr>
        <p:spPr/>
        <p:txBody>
          <a:bodyPr/>
          <a:lstStyle/>
          <a:p>
            <a:pPr>
              <a:defRPr/>
            </a:pPr>
            <a:fld id="{C1850C09-7EFF-48D5-8EE7-FFA18713D799}" type="slidenum">
              <a:rPr lang="en-US"/>
              <a:pPr>
                <a:defRPr/>
              </a:pPr>
              <a:t>19</a:t>
            </a:fld>
            <a:endParaRPr lang="en-US"/>
          </a:p>
        </p:txBody>
      </p:sp>
      <p:sp>
        <p:nvSpPr>
          <p:cNvPr id="819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A779CCE5-2A4C-4192-92AE-B38597C8C6BF}" type="slidenum">
              <a:rPr lang="en-US" sz="1200">
                <a:latin typeface="+mn-lt"/>
              </a:rPr>
              <a:pPr algn="r">
                <a:buClrTx/>
                <a:defRPr/>
              </a:pPr>
              <a:t>19</a:t>
            </a:fld>
            <a:endParaRPr lang="en-US" sz="1200">
              <a:latin typeface="+mn-lt"/>
            </a:endParaRPr>
          </a:p>
        </p:txBody>
      </p:sp>
      <p:sp>
        <p:nvSpPr>
          <p:cNvPr id="7172" name="Rectangle 5"/>
          <p:cNvSpPr>
            <a:spLocks noChangeArrowheads="1"/>
          </p:cNvSpPr>
          <p:nvPr/>
        </p:nvSpPr>
        <p:spPr bwMode="auto">
          <a:xfrm>
            <a:off x="990600" y="2286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solidFill>
                  <a:schemeClr val="tx2"/>
                </a:solidFill>
                <a:latin typeface="+mj-lt"/>
              </a:rPr>
              <a:t>RDA Toolkit</a:t>
            </a:r>
            <a:br>
              <a:rPr lang="en-US" sz="3600" dirty="0">
                <a:solidFill>
                  <a:schemeClr val="tx2"/>
                </a:solidFill>
                <a:latin typeface="+mj-lt"/>
              </a:rPr>
            </a:br>
            <a:r>
              <a:rPr lang="en-US" sz="3600" dirty="0">
                <a:solidFill>
                  <a:schemeClr val="tx2"/>
                </a:solidFill>
                <a:latin typeface="+mj-lt"/>
              </a:rPr>
              <a:t>desktop.loc.gov</a:t>
            </a:r>
            <a:br>
              <a:rPr lang="en-US" sz="3600" dirty="0">
                <a:solidFill>
                  <a:schemeClr val="tx2"/>
                </a:solidFill>
                <a:latin typeface="+mj-lt"/>
              </a:rPr>
            </a:br>
            <a:r>
              <a:rPr lang="en-US" sz="3600" dirty="0">
                <a:solidFill>
                  <a:schemeClr val="tx2"/>
                </a:solidFill>
                <a:latin typeface="+mj-lt"/>
              </a:rPr>
              <a:t/>
            </a:r>
            <a:br>
              <a:rPr lang="en-US" sz="3600" dirty="0">
                <a:solidFill>
                  <a:schemeClr val="tx2"/>
                </a:solidFill>
                <a:latin typeface="+mj-lt"/>
              </a:rPr>
            </a:br>
            <a:r>
              <a:rPr lang="en-US" sz="3600" dirty="0">
                <a:solidFill>
                  <a:schemeClr val="tx2"/>
                </a:solidFill>
                <a:latin typeface="+mj-lt"/>
              </a:rPr>
              <a:t/>
            </a:r>
            <a:br>
              <a:rPr lang="en-US" sz="3600" dirty="0">
                <a:solidFill>
                  <a:schemeClr val="tx2"/>
                </a:solidFill>
                <a:latin typeface="+mj-lt"/>
              </a:rPr>
            </a:br>
            <a:endParaRPr lang="en-US" sz="3600" dirty="0">
              <a:solidFill>
                <a:srgbClr val="154681"/>
              </a:solidFill>
              <a:latin typeface="+mj-lt"/>
            </a:endParaRPr>
          </a:p>
        </p:txBody>
      </p:sp>
      <p:pic>
        <p:nvPicPr>
          <p:cNvPr id="7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81200"/>
            <a:ext cx="47894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0"/>
            <a:ext cx="70389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52400"/>
            <a:ext cx="8529637" cy="1444625"/>
          </a:xfrm>
        </p:spPr>
        <p:txBody>
          <a:bodyPr/>
          <a:lstStyle/>
          <a:p>
            <a:pPr algn="ctr"/>
            <a:r>
              <a:rPr lang="en-US" b="1" dirty="0" smtClean="0"/>
              <a:t>LC Training for RDA:</a:t>
            </a:r>
            <a:br>
              <a:rPr lang="en-US" b="1" dirty="0" smtClean="0"/>
            </a:br>
            <a:r>
              <a:rPr lang="en-US" b="1" dirty="0" smtClean="0"/>
              <a:t>Resource Description &amp; Access</a:t>
            </a:r>
          </a:p>
        </p:txBody>
      </p:sp>
      <p:sp>
        <p:nvSpPr>
          <p:cNvPr id="3075" name="Rectangle 3"/>
          <p:cNvSpPr>
            <a:spLocks noGrp="1" noChangeArrowheads="1"/>
          </p:cNvSpPr>
          <p:nvPr>
            <p:ph type="subTitle" idx="1"/>
          </p:nvPr>
        </p:nvSpPr>
        <p:spPr>
          <a:xfrm>
            <a:off x="1752600" y="2590800"/>
            <a:ext cx="6362700" cy="914400"/>
          </a:xfrm>
        </p:spPr>
        <p:txBody>
          <a:bodyPr/>
          <a:lstStyle/>
          <a:p>
            <a:r>
              <a:rPr lang="en-US" sz="3600" b="1" dirty="0" smtClean="0">
                <a:solidFill>
                  <a:schemeClr val="tx2"/>
                </a:solidFill>
              </a:rPr>
              <a:t>Part 1: FRBR/FRAD Review</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sldNum" sz="quarter" idx="12"/>
          </p:nvPr>
        </p:nvSpPr>
        <p:spPr/>
        <p:txBody>
          <a:bodyPr/>
          <a:lstStyle/>
          <a:p>
            <a:pPr>
              <a:defRPr/>
            </a:pPr>
            <a:fld id="{827BD66E-6A01-401F-90C1-8CFAEC8BC372}" type="slidenum">
              <a:rPr lang="en-US"/>
              <a:pPr>
                <a:defRPr/>
              </a:pPr>
              <a:t>20</a:t>
            </a:fld>
            <a:endParaRPr lang="en-US"/>
          </a:p>
        </p:txBody>
      </p:sp>
      <p:sp>
        <p:nvSpPr>
          <p:cNvPr id="9218"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AAB05DA3-CE27-4BBE-8389-0B64099B3926}" type="slidenum">
              <a:rPr lang="en-US" sz="1200">
                <a:latin typeface="+mn-lt"/>
              </a:rPr>
              <a:pPr algn="r">
                <a:buClrTx/>
                <a:defRPr/>
              </a:pPr>
              <a:t>20</a:t>
            </a:fld>
            <a:endParaRPr lang="en-US" sz="1200">
              <a:latin typeface="+mn-lt"/>
            </a:endParaRPr>
          </a:p>
        </p:txBody>
      </p:sp>
      <p:sp>
        <p:nvSpPr>
          <p:cNvPr id="8196" name="Rectangle 5"/>
          <p:cNvSpPr>
            <a:spLocks noChangeArrowheads="1"/>
          </p:cNvSpPr>
          <p:nvPr/>
        </p:nvSpPr>
        <p:spPr bwMode="auto">
          <a:xfrm>
            <a:off x="1066800" y="2286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4400" dirty="0">
                <a:solidFill>
                  <a:schemeClr val="tx2"/>
                </a:solidFill>
                <a:latin typeface="+mj-lt"/>
              </a:rPr>
              <a:t>RDA Toolkit  </a:t>
            </a:r>
            <a:br>
              <a:rPr lang="en-US" sz="4400" dirty="0">
                <a:solidFill>
                  <a:schemeClr val="tx2"/>
                </a:solidFill>
                <a:latin typeface="+mj-lt"/>
              </a:rPr>
            </a:br>
            <a:r>
              <a:rPr lang="en-US" sz="3600" dirty="0">
                <a:solidFill>
                  <a:schemeClr val="tx2"/>
                </a:solidFill>
                <a:latin typeface="+mj-lt"/>
              </a:rPr>
              <a:t>  Help!</a:t>
            </a:r>
            <a:br>
              <a:rPr lang="en-US" sz="3600" dirty="0">
                <a:solidFill>
                  <a:schemeClr val="tx2"/>
                </a:solidFill>
                <a:latin typeface="+mj-lt"/>
              </a:rPr>
            </a:br>
            <a:r>
              <a:rPr lang="en-US" sz="3600" dirty="0">
                <a:solidFill>
                  <a:srgbClr val="154681"/>
                </a:solidFill>
                <a:latin typeface="+mj-lt"/>
              </a:rPr>
              <a:t> </a:t>
            </a:r>
            <a:br>
              <a:rPr lang="en-US" sz="3600" dirty="0">
                <a:solidFill>
                  <a:srgbClr val="154681"/>
                </a:solidFill>
                <a:latin typeface="+mj-lt"/>
              </a:rPr>
            </a:br>
            <a:r>
              <a:rPr lang="en-US" sz="3600" dirty="0">
                <a:solidFill>
                  <a:schemeClr val="tx2"/>
                </a:solidFill>
                <a:latin typeface="+mj-lt"/>
              </a:rPr>
              <a:t/>
            </a:r>
            <a:br>
              <a:rPr lang="en-US" sz="3600" dirty="0">
                <a:solidFill>
                  <a:schemeClr val="tx2"/>
                </a:solidFill>
                <a:latin typeface="+mj-lt"/>
              </a:rPr>
            </a:br>
            <a:endParaRPr lang="en-US" sz="3600" dirty="0">
              <a:solidFill>
                <a:srgbClr val="154681"/>
              </a:solidFill>
              <a:latin typeface="+mj-lt"/>
            </a:endParaRPr>
          </a:p>
        </p:txBody>
      </p:sp>
      <p:pic>
        <p:nvPicPr>
          <p:cNvPr id="8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05000"/>
            <a:ext cx="29337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7"/>
          <p:cNvSpPr txBox="1">
            <a:spLocks noChangeArrowheads="1"/>
          </p:cNvSpPr>
          <p:nvPr/>
        </p:nvSpPr>
        <p:spPr bwMode="auto">
          <a:xfrm>
            <a:off x="1219200" y="4953000"/>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buClr>
                <a:srgbClr val="3C69C4"/>
              </a:buClr>
              <a:defRPr>
                <a:solidFill>
                  <a:schemeClr val="tx1"/>
                </a:solidFill>
                <a:latin typeface="Calibri" pitchFamily="34" charset="0"/>
                <a:cs typeface="Arial" charset="0"/>
              </a:defRPr>
            </a:lvl6pPr>
            <a:lvl7pPr marL="2971800" indent="-228600" eaLnBrk="0" fontAlgn="base" hangingPunct="0">
              <a:spcBef>
                <a:spcPct val="0"/>
              </a:spcBef>
              <a:spcAft>
                <a:spcPct val="0"/>
              </a:spcAft>
              <a:buClr>
                <a:srgbClr val="3C69C4"/>
              </a:buClr>
              <a:defRPr>
                <a:solidFill>
                  <a:schemeClr val="tx1"/>
                </a:solidFill>
                <a:latin typeface="Calibri" pitchFamily="34" charset="0"/>
                <a:cs typeface="Arial" charset="0"/>
              </a:defRPr>
            </a:lvl7pPr>
            <a:lvl8pPr marL="3429000" indent="-228600" eaLnBrk="0" fontAlgn="base" hangingPunct="0">
              <a:spcBef>
                <a:spcPct val="0"/>
              </a:spcBef>
              <a:spcAft>
                <a:spcPct val="0"/>
              </a:spcAft>
              <a:buClr>
                <a:srgbClr val="3C69C4"/>
              </a:buClr>
              <a:defRPr>
                <a:solidFill>
                  <a:schemeClr val="tx1"/>
                </a:solidFill>
                <a:latin typeface="Calibri" pitchFamily="34" charset="0"/>
                <a:cs typeface="Arial" charset="0"/>
              </a:defRPr>
            </a:lvl8pPr>
            <a:lvl9pPr marL="3886200" indent="-228600" eaLnBrk="0" fontAlgn="base" hangingPunct="0">
              <a:spcBef>
                <a:spcPct val="0"/>
              </a:spcBef>
              <a:spcAft>
                <a:spcPct val="0"/>
              </a:spcAft>
              <a:buClr>
                <a:srgbClr val="3C69C4"/>
              </a:buClr>
              <a:defRPr>
                <a:solidFill>
                  <a:schemeClr val="tx1"/>
                </a:solidFill>
                <a:latin typeface="Calibri" pitchFamily="34" charset="0"/>
                <a:cs typeface="Arial" charset="0"/>
              </a:defRPr>
            </a:lvl9pPr>
          </a:lstStyle>
          <a:p>
            <a:pPr algn="ctr" eaLnBrk="1" hangingPunct="1">
              <a:buClrTx/>
            </a:pPr>
            <a:r>
              <a:rPr lang="en-US" sz="3600"/>
              <a:t>http://access.rdatoolkit.org/help.php</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sldNum" sz="quarter" idx="12"/>
          </p:nvPr>
        </p:nvSpPr>
        <p:spPr/>
        <p:txBody>
          <a:bodyPr/>
          <a:lstStyle/>
          <a:p>
            <a:pPr>
              <a:defRPr/>
            </a:pPr>
            <a:fld id="{A72B711A-C496-4071-B073-C3100CFBAB72}" type="slidenum">
              <a:rPr lang="en-US"/>
              <a:pPr>
                <a:defRPr/>
              </a:pPr>
              <a:t>21</a:t>
            </a:fld>
            <a:endParaRPr lang="en-US"/>
          </a:p>
        </p:txBody>
      </p:sp>
      <p:sp>
        <p:nvSpPr>
          <p:cNvPr id="10242"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9039619D-A223-42F6-B9D6-C2BB00704727}" type="slidenum">
              <a:rPr lang="en-US" sz="1200">
                <a:latin typeface="+mn-lt"/>
              </a:rPr>
              <a:pPr algn="r">
                <a:buClrTx/>
                <a:defRPr/>
              </a:pPr>
              <a:t>21</a:t>
            </a:fld>
            <a:endParaRPr lang="en-US" sz="1200">
              <a:latin typeface="+mn-lt"/>
            </a:endParaRPr>
          </a:p>
        </p:txBody>
      </p:sp>
      <p:sp>
        <p:nvSpPr>
          <p:cNvPr id="9220" name="Rectangle 5"/>
          <p:cNvSpPr>
            <a:spLocks noChangeArrowheads="1"/>
          </p:cNvSpPr>
          <p:nvPr/>
        </p:nvSpPr>
        <p:spPr bwMode="auto">
          <a:xfrm>
            <a:off x="838200" y="2286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solidFill>
                  <a:schemeClr val="tx2"/>
                </a:solidFill>
                <a:latin typeface="+mj-lt"/>
              </a:rPr>
              <a:t>RDA Toolkit  </a:t>
            </a:r>
            <a:br>
              <a:rPr lang="en-US" sz="3600" dirty="0">
                <a:solidFill>
                  <a:schemeClr val="tx2"/>
                </a:solidFill>
                <a:latin typeface="+mj-lt"/>
              </a:rPr>
            </a:br>
            <a:r>
              <a:rPr lang="en-US" sz="3600" dirty="0">
                <a:solidFill>
                  <a:schemeClr val="tx2"/>
                </a:solidFill>
                <a:latin typeface="+mj-lt"/>
              </a:rPr>
              <a:t>  Help!</a:t>
            </a:r>
            <a:br>
              <a:rPr lang="en-US" sz="3600" dirty="0">
                <a:solidFill>
                  <a:schemeClr val="tx2"/>
                </a:solidFill>
                <a:latin typeface="+mj-lt"/>
              </a:rPr>
            </a:br>
            <a:r>
              <a:rPr lang="en-US" sz="3600" dirty="0">
                <a:solidFill>
                  <a:srgbClr val="154681"/>
                </a:solidFill>
                <a:latin typeface="+mj-lt"/>
              </a:rPr>
              <a:t> </a:t>
            </a:r>
            <a:br>
              <a:rPr lang="en-US" sz="3600" dirty="0">
                <a:solidFill>
                  <a:srgbClr val="154681"/>
                </a:solidFill>
                <a:latin typeface="+mj-lt"/>
              </a:rPr>
            </a:br>
            <a:r>
              <a:rPr lang="en-US" sz="3600" dirty="0">
                <a:solidFill>
                  <a:schemeClr val="tx2"/>
                </a:solidFill>
                <a:latin typeface="+mj-lt"/>
              </a:rPr>
              <a:t/>
            </a:r>
            <a:br>
              <a:rPr lang="en-US" sz="3600" dirty="0">
                <a:solidFill>
                  <a:schemeClr val="tx2"/>
                </a:solidFill>
                <a:latin typeface="+mj-lt"/>
              </a:rPr>
            </a:br>
            <a:endParaRPr lang="en-US" sz="3600" dirty="0">
              <a:solidFill>
                <a:srgbClr val="154681"/>
              </a:solidFill>
              <a:latin typeface="+mj-lt"/>
            </a:endParaRPr>
          </a:p>
        </p:txBody>
      </p:sp>
      <p:pic>
        <p:nvPicPr>
          <p:cNvPr id="92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79406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581400"/>
            <a:ext cx="713898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sldNum" sz="quarter" idx="12"/>
          </p:nvPr>
        </p:nvSpPr>
        <p:spPr/>
        <p:txBody>
          <a:bodyPr/>
          <a:lstStyle/>
          <a:p>
            <a:pPr>
              <a:defRPr/>
            </a:pPr>
            <a:fld id="{E2AD9AE4-95D5-4827-81D9-A48566E9C029}" type="slidenum">
              <a:rPr lang="en-US"/>
              <a:pPr>
                <a:defRPr/>
              </a:pPr>
              <a:t>22</a:t>
            </a:fld>
            <a:endParaRPr lang="en-US"/>
          </a:p>
        </p:txBody>
      </p:sp>
      <p:sp>
        <p:nvSpPr>
          <p:cNvPr id="11266"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131ECD37-31EC-41EC-B5E0-25D9704CDEB6}" type="slidenum">
              <a:rPr lang="en-US" sz="1200">
                <a:latin typeface="+mn-lt"/>
              </a:rPr>
              <a:pPr algn="r">
                <a:buClrTx/>
                <a:defRPr/>
              </a:pPr>
              <a:t>22</a:t>
            </a:fld>
            <a:endParaRPr lang="en-US" sz="1200">
              <a:latin typeface="+mn-lt"/>
            </a:endParaRPr>
          </a:p>
        </p:txBody>
      </p:sp>
      <p:sp>
        <p:nvSpPr>
          <p:cNvPr id="10244" name="Rectangle 5"/>
          <p:cNvSpPr>
            <a:spLocks noChangeArrowheads="1"/>
          </p:cNvSpPr>
          <p:nvPr/>
        </p:nvSpPr>
        <p:spPr bwMode="auto">
          <a:xfrm>
            <a:off x="838200" y="176213"/>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smtClean="0">
                <a:solidFill>
                  <a:schemeClr val="tx2"/>
                </a:solidFill>
                <a:latin typeface="+mj-lt"/>
              </a:rPr>
              <a:t>LC-PCC PS’s</a:t>
            </a:r>
            <a:r>
              <a:rPr lang="en-US" sz="3600" dirty="0">
                <a:solidFill>
                  <a:schemeClr val="tx2"/>
                </a:solidFill>
                <a:latin typeface="+mj-lt"/>
              </a:rPr>
              <a:t/>
            </a:r>
            <a:br>
              <a:rPr lang="en-US" sz="3600" dirty="0">
                <a:solidFill>
                  <a:schemeClr val="tx2"/>
                </a:solidFill>
                <a:latin typeface="+mj-lt"/>
              </a:rPr>
            </a:br>
            <a:r>
              <a:rPr lang="en-US" sz="3600" dirty="0">
                <a:latin typeface="+mj-lt"/>
                <a:hlinkClick r:id="rId3"/>
              </a:rPr>
              <a:t>http://access.rdatoolkit.org/</a:t>
            </a:r>
            <a:r>
              <a:rPr lang="en-US" sz="3600" dirty="0">
                <a:latin typeface="+mj-lt"/>
              </a:rPr>
              <a:t/>
            </a:r>
            <a:br>
              <a:rPr lang="en-US" sz="3600" dirty="0">
                <a:latin typeface="+mj-lt"/>
              </a:rPr>
            </a:br>
            <a:r>
              <a:rPr lang="en-US" sz="3600" dirty="0">
                <a:latin typeface="+mj-lt"/>
              </a:rPr>
              <a:t/>
            </a:r>
            <a:br>
              <a:rPr lang="en-US" sz="3600" dirty="0">
                <a:latin typeface="+mj-lt"/>
              </a:rPr>
            </a:br>
            <a:endParaRPr lang="en-US" sz="3600" dirty="0">
              <a:solidFill>
                <a:srgbClr val="154681"/>
              </a:solidFill>
              <a:latin typeface="+mj-lt"/>
            </a:endParaRPr>
          </a:p>
        </p:txBody>
      </p:sp>
      <p:pic>
        <p:nvPicPr>
          <p:cNvPr id="1024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81200"/>
            <a:ext cx="235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048000"/>
            <a:ext cx="68929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sldNum" sz="quarter" idx="12"/>
          </p:nvPr>
        </p:nvSpPr>
        <p:spPr/>
        <p:txBody>
          <a:bodyPr/>
          <a:lstStyle/>
          <a:p>
            <a:pPr>
              <a:defRPr/>
            </a:pPr>
            <a:fld id="{0636FA87-93A8-45D3-BEC2-777B4C6FF55F}" type="slidenum">
              <a:rPr lang="en-US"/>
              <a:pPr>
                <a:defRPr/>
              </a:pPr>
              <a:t>23</a:t>
            </a:fld>
            <a:endParaRPr lang="en-US"/>
          </a:p>
        </p:txBody>
      </p:sp>
      <p:sp>
        <p:nvSpPr>
          <p:cNvPr id="12290"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53217B95-F74F-4C9B-BB02-E34FD543E245}" type="slidenum">
              <a:rPr lang="en-US" sz="1200">
                <a:latin typeface="+mn-lt"/>
              </a:rPr>
              <a:pPr algn="r">
                <a:buClrTx/>
                <a:defRPr/>
              </a:pPr>
              <a:t>23</a:t>
            </a:fld>
            <a:endParaRPr lang="en-US" sz="1200">
              <a:latin typeface="+mn-lt"/>
            </a:endParaRPr>
          </a:p>
        </p:txBody>
      </p:sp>
      <p:sp>
        <p:nvSpPr>
          <p:cNvPr id="11268" name="Rectangle 5"/>
          <p:cNvSpPr>
            <a:spLocks noChangeArrowheads="1"/>
          </p:cNvSpPr>
          <p:nvPr/>
        </p:nvSpPr>
        <p:spPr bwMode="auto">
          <a:xfrm>
            <a:off x="990600" y="2286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smtClean="0">
                <a:solidFill>
                  <a:schemeClr val="tx2"/>
                </a:solidFill>
                <a:latin typeface="+mj-lt"/>
              </a:rPr>
              <a:t>LC-PCC PS’s</a:t>
            </a:r>
            <a:r>
              <a:rPr lang="en-US" sz="3600" dirty="0">
                <a:solidFill>
                  <a:schemeClr val="tx2"/>
                </a:solidFill>
                <a:latin typeface="+mj-lt"/>
              </a:rPr>
              <a:t/>
            </a:r>
            <a:br>
              <a:rPr lang="en-US" sz="3600" dirty="0">
                <a:solidFill>
                  <a:schemeClr val="tx2"/>
                </a:solidFill>
                <a:latin typeface="+mj-lt"/>
              </a:rPr>
            </a:br>
            <a:r>
              <a:rPr lang="en-US" sz="3600" dirty="0">
                <a:solidFill>
                  <a:schemeClr val="tx2"/>
                </a:solidFill>
                <a:latin typeface="+mj-lt"/>
              </a:rPr>
              <a:t>desktop.loc.gov</a:t>
            </a:r>
            <a:br>
              <a:rPr lang="en-US" sz="3600" dirty="0">
                <a:solidFill>
                  <a:schemeClr val="tx2"/>
                </a:solidFill>
                <a:latin typeface="+mj-lt"/>
              </a:rPr>
            </a:br>
            <a:r>
              <a:rPr lang="en-US" sz="3600" dirty="0">
                <a:latin typeface="+mj-lt"/>
              </a:rPr>
              <a:t/>
            </a:r>
            <a:br>
              <a:rPr lang="en-US" sz="3600" dirty="0">
                <a:latin typeface="+mj-lt"/>
              </a:rPr>
            </a:br>
            <a:endParaRPr lang="en-US" sz="3600" dirty="0">
              <a:solidFill>
                <a:srgbClr val="154681"/>
              </a:solidFill>
              <a:latin typeface="+mj-lt"/>
            </a:endParaRPr>
          </a:p>
        </p:txBody>
      </p:sp>
      <p:pic>
        <p:nvPicPr>
          <p:cNvPr id="112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438400"/>
            <a:ext cx="47894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505200"/>
            <a:ext cx="7423150"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2"/>
          </p:nvPr>
        </p:nvSpPr>
        <p:spPr/>
        <p:txBody>
          <a:bodyPr/>
          <a:lstStyle/>
          <a:p>
            <a:pPr>
              <a:defRPr/>
            </a:pPr>
            <a:fld id="{0A4AF41F-218B-4340-AD34-61F6477001BD}" type="slidenum">
              <a:rPr lang="en-US"/>
              <a:pPr>
                <a:defRPr/>
              </a:pPr>
              <a:t>24</a:t>
            </a:fld>
            <a:endParaRPr lang="en-US"/>
          </a:p>
        </p:txBody>
      </p:sp>
      <p:sp>
        <p:nvSpPr>
          <p:cNvPr id="1331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7D010B68-CA6A-4487-BBA1-A2B1A99FE83F}" type="slidenum">
              <a:rPr lang="en-US" sz="1200">
                <a:latin typeface="+mn-lt"/>
              </a:rPr>
              <a:pPr algn="r">
                <a:buClrTx/>
                <a:defRPr/>
              </a:pPr>
              <a:t>24</a:t>
            </a:fld>
            <a:endParaRPr lang="en-US" sz="1200">
              <a:latin typeface="+mn-lt"/>
            </a:endParaRPr>
          </a:p>
        </p:txBody>
      </p:sp>
      <p:sp>
        <p:nvSpPr>
          <p:cNvPr id="12292" name="Rectangle 5"/>
          <p:cNvSpPr>
            <a:spLocks noChangeArrowheads="1"/>
          </p:cNvSpPr>
          <p:nvPr/>
        </p:nvSpPr>
        <p:spPr bwMode="auto">
          <a:xfrm>
            <a:off x="990600" y="2286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solidFill>
                  <a:schemeClr val="tx2"/>
                </a:solidFill>
                <a:latin typeface="+mj-lt"/>
              </a:rPr>
              <a:t>MARC 21 Authority Format</a:t>
            </a:r>
            <a:br>
              <a:rPr lang="en-US" sz="3600" dirty="0">
                <a:solidFill>
                  <a:schemeClr val="tx2"/>
                </a:solidFill>
                <a:latin typeface="+mj-lt"/>
              </a:rPr>
            </a:br>
            <a:r>
              <a:rPr lang="en-US" sz="3600" dirty="0">
                <a:solidFill>
                  <a:schemeClr val="tx2"/>
                </a:solidFill>
                <a:latin typeface="+mj-lt"/>
              </a:rPr>
              <a:t>desktop.loc.gov</a:t>
            </a:r>
            <a:br>
              <a:rPr lang="en-US" sz="3600" dirty="0">
                <a:solidFill>
                  <a:schemeClr val="tx2"/>
                </a:solidFill>
                <a:latin typeface="+mj-lt"/>
              </a:rPr>
            </a:br>
            <a:r>
              <a:rPr lang="en-US" sz="3600" dirty="0">
                <a:latin typeface="+mj-lt"/>
              </a:rPr>
              <a:t/>
            </a:r>
            <a:br>
              <a:rPr lang="en-US" sz="3600" dirty="0">
                <a:latin typeface="+mj-lt"/>
              </a:rPr>
            </a:br>
            <a:endParaRPr lang="en-US" sz="3600" dirty="0">
              <a:solidFill>
                <a:srgbClr val="154681"/>
              </a:solidFill>
              <a:latin typeface="+mj-lt"/>
            </a:endParaRPr>
          </a:p>
        </p:txBody>
      </p:sp>
      <p:pic>
        <p:nvPicPr>
          <p:cNvPr id="122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8864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2"/>
          </p:nvPr>
        </p:nvSpPr>
        <p:spPr/>
        <p:txBody>
          <a:bodyPr/>
          <a:lstStyle/>
          <a:p>
            <a:pPr>
              <a:defRPr/>
            </a:pPr>
            <a:fld id="{101B1ABC-7983-4CC1-A820-AEB4D9410867}" type="slidenum">
              <a:rPr lang="en-US"/>
              <a:pPr>
                <a:defRPr/>
              </a:pPr>
              <a:t>25</a:t>
            </a:fld>
            <a:endParaRPr lang="en-US"/>
          </a:p>
        </p:txBody>
      </p:sp>
      <p:sp>
        <p:nvSpPr>
          <p:cNvPr id="14338"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9FD0463B-7665-47C8-A9B6-612387BB04D0}" type="slidenum">
              <a:rPr lang="en-US" sz="1200">
                <a:latin typeface="+mn-lt"/>
              </a:rPr>
              <a:pPr algn="r">
                <a:buClrTx/>
                <a:defRPr/>
              </a:pPr>
              <a:t>25</a:t>
            </a:fld>
            <a:endParaRPr lang="en-US" sz="1200">
              <a:latin typeface="+mn-lt"/>
            </a:endParaRPr>
          </a:p>
        </p:txBody>
      </p:sp>
      <p:sp>
        <p:nvSpPr>
          <p:cNvPr id="13316" name="Rectangle 4"/>
          <p:cNvSpPr>
            <a:spLocks noChangeArrowheads="1"/>
          </p:cNvSpPr>
          <p:nvPr/>
        </p:nvSpPr>
        <p:spPr bwMode="auto">
          <a:xfrm>
            <a:off x="1066800" y="2286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solidFill>
                  <a:schemeClr val="tx2"/>
                </a:solidFill>
                <a:latin typeface="+mj-lt"/>
              </a:rPr>
              <a:t>MARC 21 Authority Format</a:t>
            </a:r>
            <a:br>
              <a:rPr lang="en-US" sz="3600" dirty="0">
                <a:solidFill>
                  <a:schemeClr val="tx2"/>
                </a:solidFill>
                <a:latin typeface="+mj-lt"/>
              </a:rPr>
            </a:br>
            <a:r>
              <a:rPr lang="en-US" sz="3600" dirty="0">
                <a:solidFill>
                  <a:schemeClr val="tx2"/>
                </a:solidFill>
                <a:latin typeface="+mj-lt"/>
              </a:rPr>
              <a:t>http://www.loc.gov/marc/authority/</a:t>
            </a:r>
            <a:r>
              <a:rPr lang="en-US" sz="3600" dirty="0">
                <a:latin typeface="+mj-lt"/>
              </a:rPr>
              <a:t/>
            </a:r>
            <a:br>
              <a:rPr lang="en-US" sz="3600" dirty="0">
                <a:latin typeface="+mj-lt"/>
              </a:rPr>
            </a:br>
            <a:endParaRPr lang="en-US" sz="3600" dirty="0">
              <a:solidFill>
                <a:srgbClr val="154681"/>
              </a:solidFill>
              <a:latin typeface="+mj-lt"/>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057400"/>
            <a:ext cx="736758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Grp="1" noChangeArrowheads="1"/>
          </p:cNvSpPr>
          <p:nvPr>
            <p:ph type="sldNum" sz="quarter" idx="12"/>
          </p:nvPr>
        </p:nvSpPr>
        <p:spPr/>
        <p:txBody>
          <a:bodyPr/>
          <a:lstStyle/>
          <a:p>
            <a:pPr>
              <a:defRPr/>
            </a:pPr>
            <a:fld id="{873984BD-B36D-4319-BE34-CD8DB71725E3}" type="slidenum">
              <a:rPr lang="en-US"/>
              <a:pPr>
                <a:defRPr/>
              </a:pPr>
              <a:t>26</a:t>
            </a:fld>
            <a:endParaRPr lang="en-US"/>
          </a:p>
        </p:txBody>
      </p:sp>
      <p:sp>
        <p:nvSpPr>
          <p:cNvPr id="15362"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DE498721-9A7F-48E9-9D12-3EE1A2B6E87E}" type="slidenum">
              <a:rPr lang="en-US" sz="1200">
                <a:latin typeface="+mn-lt"/>
              </a:rPr>
              <a:pPr algn="r">
                <a:buClrTx/>
                <a:defRPr/>
              </a:pPr>
              <a:t>26</a:t>
            </a:fld>
            <a:endParaRPr lang="en-US" sz="1200">
              <a:latin typeface="+mn-lt"/>
            </a:endParaRPr>
          </a:p>
        </p:txBody>
      </p:sp>
      <p:sp>
        <p:nvSpPr>
          <p:cNvPr id="14340" name="Rectangle 4"/>
          <p:cNvSpPr>
            <a:spLocks noChangeArrowheads="1"/>
          </p:cNvSpPr>
          <p:nvPr/>
        </p:nvSpPr>
        <p:spPr bwMode="auto">
          <a:xfrm>
            <a:off x="914400" y="228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solidFill>
                  <a:schemeClr val="tx2"/>
                </a:solidFill>
                <a:latin typeface="+mj-lt"/>
              </a:rPr>
              <a:t>DCM Z1 and the LC Guidelines </a:t>
            </a:r>
            <a:br>
              <a:rPr lang="en-US" sz="3600" dirty="0">
                <a:solidFill>
                  <a:schemeClr val="tx2"/>
                </a:solidFill>
                <a:latin typeface="+mj-lt"/>
              </a:rPr>
            </a:br>
            <a:r>
              <a:rPr lang="en-US" sz="3600" dirty="0">
                <a:solidFill>
                  <a:schemeClr val="tx2"/>
                </a:solidFill>
                <a:latin typeface="+mj-lt"/>
              </a:rPr>
              <a:t>desktop.loc.gov</a:t>
            </a:r>
            <a:br>
              <a:rPr lang="en-US" sz="3600" dirty="0">
                <a:solidFill>
                  <a:schemeClr val="tx2"/>
                </a:solidFill>
                <a:latin typeface="+mj-lt"/>
              </a:rPr>
            </a:br>
            <a:r>
              <a:rPr lang="en-US" sz="3600" dirty="0">
                <a:latin typeface="+mj-lt"/>
              </a:rPr>
              <a:t/>
            </a:r>
            <a:br>
              <a:rPr lang="en-US" sz="3600" dirty="0">
                <a:latin typeface="+mj-lt"/>
              </a:rPr>
            </a:br>
            <a:endParaRPr lang="en-US" sz="3600" dirty="0">
              <a:solidFill>
                <a:srgbClr val="154681"/>
              </a:solidFill>
              <a:latin typeface="+mj-lt"/>
            </a:endParaRPr>
          </a:p>
        </p:txBody>
      </p:sp>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63436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34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495800"/>
            <a:ext cx="6399213"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2"/>
          </p:nvPr>
        </p:nvSpPr>
        <p:spPr/>
        <p:txBody>
          <a:bodyPr/>
          <a:lstStyle/>
          <a:p>
            <a:pPr>
              <a:defRPr/>
            </a:pPr>
            <a:fld id="{7E45C9B4-8B68-446F-84C9-AC3FCD52CA76}" type="slidenum">
              <a:rPr lang="en-US"/>
              <a:pPr>
                <a:defRPr/>
              </a:pPr>
              <a:t>27</a:t>
            </a:fld>
            <a:endParaRPr lang="en-US"/>
          </a:p>
        </p:txBody>
      </p:sp>
      <p:sp>
        <p:nvSpPr>
          <p:cNvPr id="16386"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FA9DDAB5-FCF6-40A8-A8E8-ABF4EDF706E6}" type="slidenum">
              <a:rPr lang="en-US" sz="1200">
                <a:latin typeface="+mn-lt"/>
              </a:rPr>
              <a:pPr algn="r">
                <a:buClrTx/>
                <a:defRPr/>
              </a:pPr>
              <a:t>27</a:t>
            </a:fld>
            <a:endParaRPr lang="en-US" sz="1200">
              <a:latin typeface="+mn-lt"/>
            </a:endParaRPr>
          </a:p>
        </p:txBody>
      </p:sp>
      <p:sp>
        <p:nvSpPr>
          <p:cNvPr id="15364" name="Rectangle 5"/>
          <p:cNvSpPr>
            <a:spLocks noChangeArrowheads="1"/>
          </p:cNvSpPr>
          <p:nvPr/>
        </p:nvSpPr>
        <p:spPr bwMode="auto">
          <a:xfrm>
            <a:off x="609600" y="2286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ClrTx/>
            </a:pPr>
            <a:r>
              <a:rPr lang="en-US" sz="3600" dirty="0">
                <a:solidFill>
                  <a:schemeClr val="tx2"/>
                </a:solidFill>
                <a:latin typeface="+mj-lt"/>
              </a:rPr>
              <a:t>PCC web site </a:t>
            </a:r>
            <a:br>
              <a:rPr lang="en-US" sz="3600" dirty="0">
                <a:solidFill>
                  <a:schemeClr val="tx2"/>
                </a:solidFill>
                <a:latin typeface="+mj-lt"/>
              </a:rPr>
            </a:br>
            <a:r>
              <a:rPr lang="en-US" sz="3600" dirty="0">
                <a:solidFill>
                  <a:schemeClr val="tx2"/>
                </a:solidFill>
                <a:latin typeface="+mj-lt"/>
              </a:rPr>
              <a:t>http://www.loc.gov/aba/pcc/</a:t>
            </a:r>
            <a:endParaRPr lang="en-US" sz="3600" dirty="0">
              <a:solidFill>
                <a:srgbClr val="154681"/>
              </a:solidFill>
              <a:latin typeface="+mj-lt"/>
            </a:endParaRPr>
          </a:p>
        </p:txBody>
      </p:sp>
      <p:pic>
        <p:nvPicPr>
          <p:cNvPr id="153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7681913"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sldNum" sz="quarter" idx="12"/>
          </p:nvPr>
        </p:nvSpPr>
        <p:spPr/>
        <p:txBody>
          <a:bodyPr/>
          <a:lstStyle/>
          <a:p>
            <a:pPr>
              <a:defRPr/>
            </a:pPr>
            <a:fld id="{2D5EBCF6-DAB2-4CD1-96B7-2C1054FA22E1}" type="slidenum">
              <a:rPr lang="en-US"/>
              <a:pPr>
                <a:defRPr/>
              </a:pPr>
              <a:t>28</a:t>
            </a:fld>
            <a:endParaRPr lang="en-US"/>
          </a:p>
        </p:txBody>
      </p:sp>
      <p:sp>
        <p:nvSpPr>
          <p:cNvPr id="17410"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13871678-2520-41EF-98A2-08891D761DB3}" type="slidenum">
              <a:rPr lang="en-US" sz="1200">
                <a:latin typeface="+mn-lt"/>
              </a:rPr>
              <a:pPr algn="r">
                <a:buClrTx/>
                <a:defRPr/>
              </a:pPr>
              <a:t>28</a:t>
            </a:fld>
            <a:endParaRPr lang="en-US" sz="1200">
              <a:latin typeface="+mn-lt"/>
            </a:endParaRPr>
          </a:p>
        </p:txBody>
      </p:sp>
      <p:sp>
        <p:nvSpPr>
          <p:cNvPr id="16388" name="Rectangle 4"/>
          <p:cNvSpPr>
            <a:spLocks noChangeArrowheads="1"/>
          </p:cNvSpPr>
          <p:nvPr/>
        </p:nvSpPr>
        <p:spPr bwMode="auto">
          <a:xfrm>
            <a:off x="609600" y="3048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ClrTx/>
            </a:pPr>
            <a:r>
              <a:rPr lang="en-US" sz="3600" dirty="0">
                <a:solidFill>
                  <a:schemeClr val="tx2"/>
                </a:solidFill>
                <a:latin typeface="+mj-lt"/>
              </a:rPr>
              <a:t>PCC web site </a:t>
            </a:r>
            <a:br>
              <a:rPr lang="en-US" sz="3600" dirty="0">
                <a:solidFill>
                  <a:schemeClr val="tx2"/>
                </a:solidFill>
                <a:latin typeface="+mj-lt"/>
              </a:rPr>
            </a:br>
            <a:r>
              <a:rPr lang="en-US" sz="3600" dirty="0">
                <a:solidFill>
                  <a:schemeClr val="tx2"/>
                </a:solidFill>
                <a:latin typeface="+mj-lt"/>
              </a:rPr>
              <a:t>http://www.loc.gov/aba/pcc/</a:t>
            </a:r>
            <a:endParaRPr lang="en-US" sz="3600" dirty="0">
              <a:solidFill>
                <a:srgbClr val="154681"/>
              </a:solidFill>
              <a:latin typeface="+mj-lt"/>
            </a:endParaRP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5000"/>
            <a:ext cx="768826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886200"/>
            <a:ext cx="2522538"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267200"/>
            <a:ext cx="45434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2"/>
          </p:nvPr>
        </p:nvSpPr>
        <p:spPr/>
        <p:txBody>
          <a:bodyPr/>
          <a:lstStyle/>
          <a:p>
            <a:pPr>
              <a:defRPr/>
            </a:pPr>
            <a:fld id="{EA054190-8B1C-475C-B617-F2B8CD3A7C14}" type="slidenum">
              <a:rPr lang="en-US"/>
              <a:pPr>
                <a:defRPr/>
              </a:pPr>
              <a:t>29</a:t>
            </a:fld>
            <a:endParaRPr lang="en-US"/>
          </a:p>
        </p:txBody>
      </p:sp>
      <p:sp>
        <p:nvSpPr>
          <p:cNvPr id="18434"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9588A96C-E3AA-4374-B36F-AD940FEADB7E}" type="slidenum">
              <a:rPr lang="en-US" sz="1200">
                <a:latin typeface="+mn-lt"/>
              </a:rPr>
              <a:pPr algn="r">
                <a:buClrTx/>
                <a:defRPr/>
              </a:pPr>
              <a:t>29</a:t>
            </a:fld>
            <a:endParaRPr lang="en-US" sz="1200">
              <a:latin typeface="+mn-lt"/>
            </a:endParaRPr>
          </a:p>
        </p:txBody>
      </p:sp>
      <p:sp>
        <p:nvSpPr>
          <p:cNvPr id="17412" name="Rectangle 6"/>
          <p:cNvSpPr>
            <a:spLocks noChangeArrowheads="1"/>
          </p:cNvSpPr>
          <p:nvPr/>
        </p:nvSpPr>
        <p:spPr bwMode="auto">
          <a:xfrm>
            <a:off x="685800" y="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ClrTx/>
            </a:pPr>
            <a:r>
              <a:rPr lang="en-US" sz="3600" dirty="0">
                <a:solidFill>
                  <a:schemeClr val="tx2"/>
                </a:solidFill>
                <a:latin typeface="+mj-lt"/>
              </a:rPr>
              <a:t>PSD web site </a:t>
            </a:r>
            <a:br>
              <a:rPr lang="en-US" sz="3600" dirty="0">
                <a:solidFill>
                  <a:schemeClr val="tx2"/>
                </a:solidFill>
                <a:latin typeface="+mj-lt"/>
              </a:rPr>
            </a:br>
            <a:r>
              <a:rPr lang="en-US" sz="3600" dirty="0">
                <a:solidFill>
                  <a:schemeClr val="tx2"/>
                </a:solidFill>
                <a:latin typeface="+mj-lt"/>
              </a:rPr>
              <a:t>http://www.loc.gov/aba</a:t>
            </a:r>
            <a:endParaRPr lang="en-US" sz="3600" dirty="0">
              <a:solidFill>
                <a:srgbClr val="154681"/>
              </a:solidFill>
              <a:latin typeface="+mj-lt"/>
            </a:endParaRPr>
          </a:p>
        </p:txBody>
      </p:sp>
      <p:pic>
        <p:nvPicPr>
          <p:cNvPr id="174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05000"/>
            <a:ext cx="651827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txBox="1">
            <a:spLocks noGrp="1"/>
          </p:cNvSpPr>
          <p:nvPr/>
        </p:nvSpPr>
        <p:spPr bwMode="auto">
          <a:xfrm>
            <a:off x="6553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eaLnBrk="1" hangingPunct="1"/>
            <a:fld id="{CCC5A6F5-AEBE-4826-B965-B181CC81E33A}" type="slidenum">
              <a:rPr lang="en-US" sz="1200"/>
              <a:pPr algn="r" eaLnBrk="1" hangingPunct="1"/>
              <a:t>3</a:t>
            </a:fld>
            <a:endParaRPr lang="en-US" sz="1200"/>
          </a:p>
        </p:txBody>
      </p:sp>
      <p:sp>
        <p:nvSpPr>
          <p:cNvPr id="4099" name="Rectangle 2"/>
          <p:cNvSpPr>
            <a:spLocks noGrp="1" noChangeArrowheads="1"/>
          </p:cNvSpPr>
          <p:nvPr>
            <p:ph type="title" idx="4294967295"/>
          </p:nvPr>
        </p:nvSpPr>
        <p:spPr>
          <a:xfrm>
            <a:off x="1830388" y="304800"/>
            <a:ext cx="7313612" cy="1143000"/>
          </a:xfrm>
        </p:spPr>
        <p:txBody>
          <a:bodyPr/>
          <a:lstStyle/>
          <a:p>
            <a:pPr eaLnBrk="1" hangingPunct="1"/>
            <a:r>
              <a:rPr lang="en-US" dirty="0" smtClean="0"/>
              <a:t>The Realities</a:t>
            </a:r>
          </a:p>
        </p:txBody>
      </p:sp>
      <p:sp>
        <p:nvSpPr>
          <p:cNvPr id="4100" name="Rectangle 3"/>
          <p:cNvSpPr>
            <a:spLocks noGrp="1" noChangeArrowheads="1"/>
          </p:cNvSpPr>
          <p:nvPr>
            <p:ph type="body" idx="4294967295"/>
          </p:nvPr>
        </p:nvSpPr>
        <p:spPr>
          <a:xfrm>
            <a:off x="1676400" y="1905000"/>
            <a:ext cx="7467600" cy="4495800"/>
          </a:xfrm>
        </p:spPr>
        <p:txBody>
          <a:bodyPr/>
          <a:lstStyle/>
          <a:p>
            <a:pPr eaLnBrk="1" hangingPunct="1"/>
            <a:r>
              <a:rPr lang="en-US" sz="2400" dirty="0" smtClean="0"/>
              <a:t>PCC RDA policies are in flux</a:t>
            </a:r>
          </a:p>
          <a:p>
            <a:pPr eaLnBrk="1" hangingPunct="1"/>
            <a:r>
              <a:rPr lang="en-US" sz="2400" dirty="0" smtClean="0"/>
              <a:t>LC first published its own set of Policy Statements</a:t>
            </a:r>
          </a:p>
          <a:p>
            <a:pPr eaLnBrk="1" hangingPunct="1"/>
            <a:r>
              <a:rPr lang="en-US" sz="2400" dirty="0" smtClean="0"/>
              <a:t>PCC and LC are trying to harmonize policy</a:t>
            </a:r>
          </a:p>
          <a:p>
            <a:pPr eaLnBrk="1" hangingPunct="1"/>
            <a:r>
              <a:rPr lang="en-US" sz="2400" dirty="0" smtClean="0"/>
              <a:t>Things– not just policies-- are changing by the minute</a:t>
            </a:r>
          </a:p>
          <a:p>
            <a:pPr eaLnBrk="1" hangingPunct="1"/>
            <a:r>
              <a:rPr lang="en-US" sz="2400" dirty="0" smtClean="0"/>
              <a:t>You need to monitor PCC RDA activities via PCC lists or the PCC website</a:t>
            </a:r>
          </a:p>
          <a:p>
            <a:pPr eaLnBrk="1" hangingPunct="1"/>
            <a:r>
              <a:rPr lang="en-US" sz="2400" dirty="0" smtClean="0"/>
              <a:t>Flexibility is essential</a:t>
            </a:r>
          </a:p>
          <a:p>
            <a:pPr eaLnBrk="1" hangingPunct="1"/>
            <a:endParaRPr lang="en-US" sz="32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sldNum" sz="quarter" idx="12"/>
          </p:nvPr>
        </p:nvSpPr>
        <p:spPr/>
        <p:txBody>
          <a:bodyPr/>
          <a:lstStyle/>
          <a:p>
            <a:pPr>
              <a:defRPr/>
            </a:pPr>
            <a:fld id="{5F435E9F-DCB5-4925-A30D-58993BE50B76}" type="slidenum">
              <a:rPr lang="en-US"/>
              <a:pPr>
                <a:defRPr/>
              </a:pPr>
              <a:t>30</a:t>
            </a:fld>
            <a:endParaRPr lang="en-US"/>
          </a:p>
        </p:txBody>
      </p:sp>
      <p:sp>
        <p:nvSpPr>
          <p:cNvPr id="19458" name="Rectangle 6"/>
          <p:cNvSpPr txBox="1">
            <a:spLocks noGrp="1" noChangeArrowheads="1"/>
          </p:cNvSpPr>
          <p:nvPr/>
        </p:nvSpPr>
        <p:spPr bwMode="auto">
          <a:xfrm>
            <a:off x="6553200" y="6248400"/>
            <a:ext cx="2133600" cy="457200"/>
          </a:xfrm>
          <a:prstGeom prst="rect">
            <a:avLst/>
          </a:prstGeom>
          <a:noFill/>
          <a:ln>
            <a:miter lim="800000"/>
            <a:headEnd/>
            <a:tailEnd/>
          </a:ln>
        </p:spPr>
        <p:txBody>
          <a:bodyPr anchor="b"/>
          <a:lstStyle/>
          <a:p>
            <a:pPr algn="r">
              <a:buClrTx/>
              <a:defRPr/>
            </a:pPr>
            <a:fld id="{63D1C835-81B0-4B93-B5CE-E34943E0F640}" type="slidenum">
              <a:rPr lang="en-US" sz="1200">
                <a:latin typeface="+mn-lt"/>
              </a:rPr>
              <a:pPr algn="r">
                <a:buClrTx/>
                <a:defRPr/>
              </a:pPr>
              <a:t>30</a:t>
            </a:fld>
            <a:endParaRPr lang="en-US" sz="1200">
              <a:latin typeface="+mn-lt"/>
            </a:endParaRPr>
          </a:p>
        </p:txBody>
      </p:sp>
      <p:sp>
        <p:nvSpPr>
          <p:cNvPr id="18436" name="Rectangle 4"/>
          <p:cNvSpPr>
            <a:spLocks noChangeArrowheads="1"/>
          </p:cNvSpPr>
          <p:nvPr/>
        </p:nvSpPr>
        <p:spPr bwMode="auto">
          <a:xfrm>
            <a:off x="1143000" y="457200"/>
            <a:ext cx="723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dirty="0">
                <a:solidFill>
                  <a:schemeClr val="tx2"/>
                </a:solidFill>
                <a:latin typeface="+mj-lt"/>
              </a:rPr>
              <a:t>Summary  </a:t>
            </a:r>
            <a:br>
              <a:rPr lang="en-US" sz="3600" dirty="0">
                <a:solidFill>
                  <a:schemeClr val="tx2"/>
                </a:solidFill>
                <a:latin typeface="+mj-lt"/>
              </a:rPr>
            </a:br>
            <a:r>
              <a:rPr lang="en-US" sz="3600" dirty="0">
                <a:solidFill>
                  <a:schemeClr val="tx2"/>
                </a:solidFill>
                <a:latin typeface="+mj-lt"/>
              </a:rPr>
              <a:t/>
            </a:r>
            <a:br>
              <a:rPr lang="en-US" sz="3600" dirty="0">
                <a:solidFill>
                  <a:schemeClr val="tx2"/>
                </a:solidFill>
                <a:latin typeface="+mj-lt"/>
              </a:rPr>
            </a:br>
            <a:r>
              <a:rPr lang="en-US" sz="3600" dirty="0">
                <a:solidFill>
                  <a:schemeClr val="tx2"/>
                </a:solidFill>
                <a:latin typeface="+mj-lt"/>
              </a:rPr>
              <a:t> </a:t>
            </a:r>
          </a:p>
        </p:txBody>
      </p:sp>
      <p:sp>
        <p:nvSpPr>
          <p:cNvPr id="18437" name="Rectangle 5"/>
          <p:cNvSpPr>
            <a:spLocks noChangeArrowheads="1"/>
          </p:cNvSpPr>
          <p:nvPr/>
        </p:nvSpPr>
        <p:spPr bwMode="auto">
          <a:xfrm>
            <a:off x="990600" y="1752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Clr>
                <a:schemeClr val="tx1"/>
              </a:buClr>
              <a:buSzPct val="130000"/>
              <a:buFont typeface="Courier New" pitchFamily="49" charset="0"/>
              <a:buChar char="o"/>
            </a:pPr>
            <a:r>
              <a:rPr lang="en-US" sz="2400" dirty="0" smtClean="0">
                <a:latin typeface="+mj-lt"/>
              </a:rPr>
              <a:t>Some </a:t>
            </a:r>
            <a:r>
              <a:rPr lang="en-US" sz="2400" dirty="0">
                <a:latin typeface="+mj-lt"/>
              </a:rPr>
              <a:t>authority rules are changing under RDA </a:t>
            </a:r>
            <a:r>
              <a:rPr lang="en-US" sz="2400" dirty="0" smtClean="0">
                <a:latin typeface="+mj-lt"/>
              </a:rPr>
              <a:t/>
            </a:r>
            <a:br>
              <a:rPr lang="en-US" sz="2400" dirty="0" smtClean="0">
                <a:latin typeface="+mj-lt"/>
              </a:rPr>
            </a:br>
            <a:endParaRPr lang="en-US" sz="2400" dirty="0">
              <a:latin typeface="+mj-lt"/>
            </a:endParaRPr>
          </a:p>
          <a:p>
            <a:pPr marL="342900" indent="-342900">
              <a:lnSpc>
                <a:spcPct val="80000"/>
              </a:lnSpc>
              <a:spcBef>
                <a:spcPct val="20000"/>
              </a:spcBef>
              <a:buClr>
                <a:schemeClr val="tx1"/>
              </a:buClr>
              <a:buFont typeface="Courier New" pitchFamily="49" charset="0"/>
              <a:buChar char="o"/>
            </a:pPr>
            <a:r>
              <a:rPr lang="en-US" sz="2400" dirty="0" smtClean="0">
                <a:latin typeface="+mj-lt"/>
              </a:rPr>
              <a:t>Most </a:t>
            </a:r>
            <a:r>
              <a:rPr lang="en-US" sz="2400" dirty="0">
                <a:latin typeface="+mj-lt"/>
              </a:rPr>
              <a:t>of them are the same as under AACR2 </a:t>
            </a:r>
            <a:r>
              <a:rPr lang="en-US" sz="2400" dirty="0" smtClean="0">
                <a:latin typeface="+mj-lt"/>
              </a:rPr>
              <a:t/>
            </a:r>
            <a:br>
              <a:rPr lang="en-US" sz="2400" dirty="0" smtClean="0">
                <a:latin typeface="+mj-lt"/>
              </a:rPr>
            </a:br>
            <a:endParaRPr lang="en-US" sz="2400" dirty="0">
              <a:latin typeface="+mj-lt"/>
            </a:endParaRPr>
          </a:p>
          <a:p>
            <a:pPr marL="342900" indent="-342900">
              <a:lnSpc>
                <a:spcPct val="80000"/>
              </a:lnSpc>
              <a:spcBef>
                <a:spcPct val="20000"/>
              </a:spcBef>
              <a:buClr>
                <a:schemeClr val="tx1"/>
              </a:buClr>
              <a:buFont typeface="Courier New" pitchFamily="49" charset="0"/>
              <a:buChar char="o"/>
            </a:pPr>
            <a:r>
              <a:rPr lang="en-US" sz="2400" dirty="0" smtClean="0">
                <a:latin typeface="+mj-lt"/>
              </a:rPr>
              <a:t>RDA </a:t>
            </a:r>
            <a:r>
              <a:rPr lang="en-US" sz="2400" dirty="0">
                <a:latin typeface="+mj-lt"/>
              </a:rPr>
              <a:t>authority documentation is found in the same locations as AACR2 authority </a:t>
            </a:r>
            <a:r>
              <a:rPr lang="en-US" sz="2400" dirty="0" smtClean="0">
                <a:latin typeface="+mj-lt"/>
              </a:rPr>
              <a:t>documentation</a:t>
            </a:r>
            <a:br>
              <a:rPr lang="en-US" sz="2400" dirty="0" smtClean="0">
                <a:latin typeface="+mj-lt"/>
              </a:rPr>
            </a:br>
            <a:endParaRPr lang="en-US" sz="2400" dirty="0">
              <a:latin typeface="+mj-lt"/>
            </a:endParaRPr>
          </a:p>
          <a:p>
            <a:pPr marL="342900" indent="-342900">
              <a:lnSpc>
                <a:spcPct val="80000"/>
              </a:lnSpc>
              <a:spcBef>
                <a:spcPct val="20000"/>
              </a:spcBef>
              <a:buClr>
                <a:schemeClr val="tx1"/>
              </a:buClr>
              <a:buFont typeface="Courier New" pitchFamily="49" charset="0"/>
              <a:buChar char="o"/>
            </a:pPr>
            <a:r>
              <a:rPr lang="en-US" sz="2400" dirty="0" smtClean="0">
                <a:latin typeface="+mj-lt"/>
              </a:rPr>
              <a:t>Flexibility </a:t>
            </a:r>
            <a:r>
              <a:rPr lang="en-US" sz="2400" dirty="0">
                <a:latin typeface="+mj-lt"/>
              </a:rPr>
              <a:t>is critical during the RDA transition phase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28600"/>
            <a:ext cx="8072438" cy="1444625"/>
          </a:xfrm>
          <a:solidFill>
            <a:schemeClr val="bg1"/>
          </a:solidFill>
        </p:spPr>
        <p:txBody>
          <a:bodyPr/>
          <a:lstStyle/>
          <a:p>
            <a:pPr algn="ctr"/>
            <a:r>
              <a:rPr lang="en-US" sz="4400" b="1" dirty="0" smtClean="0"/>
              <a:t>LC Training for RDA:</a:t>
            </a:r>
            <a:br>
              <a:rPr lang="en-US" sz="4400" b="1" dirty="0" smtClean="0"/>
            </a:br>
            <a:r>
              <a:rPr lang="en-US" sz="4400" b="1" dirty="0" smtClean="0"/>
              <a:t>Resource Description &amp; Access</a:t>
            </a:r>
          </a:p>
        </p:txBody>
      </p:sp>
      <p:sp>
        <p:nvSpPr>
          <p:cNvPr id="3075" name="Rectangle 3"/>
          <p:cNvSpPr>
            <a:spLocks noGrp="1" noChangeArrowheads="1"/>
          </p:cNvSpPr>
          <p:nvPr>
            <p:ph type="subTitle" idx="1"/>
          </p:nvPr>
        </p:nvSpPr>
        <p:spPr>
          <a:xfrm>
            <a:off x="1295400" y="2438400"/>
            <a:ext cx="7086600" cy="1905000"/>
          </a:xfrm>
          <a:noFill/>
        </p:spPr>
        <p:txBody>
          <a:bodyPr/>
          <a:lstStyle/>
          <a:p>
            <a:r>
              <a:rPr lang="en-US" sz="3600" b="1" dirty="0" smtClean="0">
                <a:solidFill>
                  <a:schemeClr val="tx2"/>
                </a:solidFill>
              </a:rPr>
              <a:t>Part 3:  RDA in MARC 21</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6C8C227-9D21-4B3A-8BD4-34AF46A4FA7A}" type="slidenum">
              <a:rPr lang="en-US"/>
              <a:pPr>
                <a:defRPr/>
              </a:pPr>
              <a:t>32</a:t>
            </a:fld>
            <a:endParaRPr lang="en-US" dirty="0"/>
          </a:p>
        </p:txBody>
      </p:sp>
      <p:sp>
        <p:nvSpPr>
          <p:cNvPr id="4099" name="Title 1"/>
          <p:cNvSpPr>
            <a:spLocks noGrp="1"/>
          </p:cNvSpPr>
          <p:nvPr>
            <p:ph type="title" idx="4294967295"/>
          </p:nvPr>
        </p:nvSpPr>
        <p:spPr>
          <a:xfrm>
            <a:off x="1371600" y="304800"/>
            <a:ext cx="8229600" cy="1143000"/>
          </a:xfrm>
        </p:spPr>
        <p:txBody>
          <a:bodyPr/>
          <a:lstStyle/>
          <a:p>
            <a:pPr eaLnBrk="1" hangingPunct="1"/>
            <a:r>
              <a:rPr lang="en-US" dirty="0" smtClean="0"/>
              <a:t>RDA authority record in MARC</a:t>
            </a:r>
          </a:p>
        </p:txBody>
      </p:sp>
      <p:sp>
        <p:nvSpPr>
          <p:cNvPr id="4100" name="Content Placeholder 2"/>
          <p:cNvSpPr>
            <a:spLocks noGrp="1"/>
          </p:cNvSpPr>
          <p:nvPr>
            <p:ph idx="4294967295"/>
          </p:nvPr>
        </p:nvSpPr>
        <p:spPr>
          <a:xfrm>
            <a:off x="914400" y="1676400"/>
            <a:ext cx="8229600" cy="4525963"/>
          </a:xfrm>
        </p:spPr>
        <p:txBody>
          <a:bodyPr/>
          <a:lstStyle/>
          <a:p>
            <a:pPr eaLnBrk="1" hangingPunct="1"/>
            <a:r>
              <a:rPr lang="en-US" sz="2400" dirty="0" smtClean="0"/>
              <a:t>008/10 (OCLC: Rules) = z for Other </a:t>
            </a:r>
            <a:br>
              <a:rPr lang="en-US" sz="2400" dirty="0" smtClean="0"/>
            </a:br>
            <a:endParaRPr lang="en-US" sz="2400" dirty="0" smtClean="0"/>
          </a:p>
          <a:p>
            <a:pPr eaLnBrk="1" hangingPunct="1"/>
            <a:r>
              <a:rPr lang="en-US" sz="2400" dirty="0" smtClean="0"/>
              <a:t>040 $e </a:t>
            </a:r>
            <a:r>
              <a:rPr lang="en-US" sz="2400" dirty="0" err="1" smtClean="0"/>
              <a:t>rda</a:t>
            </a:r>
            <a:r>
              <a:rPr lang="en-US" sz="2400" dirty="0" smtClean="0"/>
              <a:t/>
            </a:r>
            <a:br>
              <a:rPr lang="en-US" sz="2400" dirty="0" smtClean="0"/>
            </a:br>
            <a:endParaRPr lang="en-US" sz="2400" dirty="0" smtClean="0"/>
          </a:p>
          <a:p>
            <a:pPr eaLnBrk="1" hangingPunct="1"/>
            <a:r>
              <a:rPr lang="en-US" sz="2400" dirty="0" smtClean="0"/>
              <a:t>These two </a:t>
            </a:r>
            <a:r>
              <a:rPr lang="en-US" sz="2400" dirty="0" err="1" smtClean="0"/>
              <a:t>codings</a:t>
            </a:r>
            <a:r>
              <a:rPr lang="en-US" sz="2400" dirty="0" smtClean="0"/>
              <a:t> go together, as the z indicates “Other” for the source of the descriptive cataloging rules being used and the 040 $e tells us which rules are being used.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B758F7F-FE43-448E-B08A-B1B05849113C}" type="slidenum">
              <a:rPr lang="en-US"/>
              <a:pPr>
                <a:defRPr/>
              </a:pPr>
              <a:t>33</a:t>
            </a:fld>
            <a:endParaRPr lang="en-US"/>
          </a:p>
        </p:txBody>
      </p:sp>
      <p:sp>
        <p:nvSpPr>
          <p:cNvPr id="5123" name="Rectangle 2"/>
          <p:cNvSpPr>
            <a:spLocks noGrp="1" noChangeArrowheads="1"/>
          </p:cNvSpPr>
          <p:nvPr>
            <p:ph type="body" idx="4294967295"/>
          </p:nvPr>
        </p:nvSpPr>
        <p:spPr>
          <a:xfrm>
            <a:off x="990600" y="1676400"/>
            <a:ext cx="7696200" cy="4525963"/>
          </a:xfrm>
        </p:spPr>
        <p:txBody>
          <a:bodyPr/>
          <a:lstStyle/>
          <a:p>
            <a:pPr eaLnBrk="1" hangingPunct="1"/>
            <a:r>
              <a:rPr lang="en-US" sz="2400" dirty="0" smtClean="0"/>
              <a:t>670 for information found</a:t>
            </a:r>
          </a:p>
          <a:p>
            <a:pPr lvl="1" eaLnBrk="1" hangingPunct="1"/>
            <a:r>
              <a:rPr lang="en-US" sz="2400" dirty="0" smtClean="0"/>
              <a:t>Some of what used to be recorded here can now be recorded in other fields, but the fundamental function of the 670 – to record Information found – has not changed</a:t>
            </a:r>
            <a:br>
              <a:rPr lang="en-US" sz="2400" dirty="0" smtClean="0"/>
            </a:br>
            <a:endParaRPr lang="en-US" sz="2400" dirty="0" smtClean="0"/>
          </a:p>
          <a:p>
            <a:pPr eaLnBrk="1" hangingPunct="1"/>
            <a:r>
              <a:rPr lang="en-US" sz="2400" dirty="0" smtClean="0"/>
              <a:t>675 for information not found</a:t>
            </a:r>
            <a:br>
              <a:rPr lang="en-US" sz="2400" dirty="0" smtClean="0"/>
            </a:br>
            <a:endParaRPr lang="en-US" sz="2400" dirty="0" smtClean="0"/>
          </a:p>
          <a:p>
            <a:pPr eaLnBrk="1" hangingPunct="1"/>
            <a:r>
              <a:rPr lang="en-US" sz="2400" dirty="0" smtClean="0"/>
              <a:t>663 for multiple pseudonym situations</a:t>
            </a:r>
          </a:p>
          <a:p>
            <a:pPr eaLnBrk="1" hangingPunct="1"/>
            <a:endParaRPr lang="en-US" sz="2400" dirty="0" smtClean="0"/>
          </a:p>
        </p:txBody>
      </p:sp>
      <p:sp>
        <p:nvSpPr>
          <p:cNvPr id="5124" name="Rectangle 3"/>
          <p:cNvSpPr>
            <a:spLocks noGrp="1" noChangeArrowheads="1"/>
          </p:cNvSpPr>
          <p:nvPr>
            <p:ph type="title" idx="4294967295"/>
          </p:nvPr>
        </p:nvSpPr>
        <p:spPr>
          <a:xfrm>
            <a:off x="609600" y="304800"/>
            <a:ext cx="8229600" cy="1143000"/>
          </a:xfrm>
        </p:spPr>
        <p:txBody>
          <a:bodyPr/>
          <a:lstStyle/>
          <a:p>
            <a:pPr algn="ctr" eaLnBrk="1" hangingPunct="1"/>
            <a:r>
              <a:rPr lang="en-US" dirty="0" smtClean="0"/>
              <a:t>Old fields still in use without change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2D63E4A-AD7E-448B-AC98-B81044E29B6D}" type="slidenum">
              <a:rPr lang="en-US"/>
              <a:pPr>
                <a:defRPr/>
              </a:pPr>
              <a:t>34</a:t>
            </a:fld>
            <a:endParaRPr lang="en-US"/>
          </a:p>
        </p:txBody>
      </p:sp>
      <p:sp>
        <p:nvSpPr>
          <p:cNvPr id="6147" name="Rectangle 2"/>
          <p:cNvSpPr>
            <a:spLocks noGrp="1" noChangeArrowheads="1"/>
          </p:cNvSpPr>
          <p:nvPr>
            <p:ph type="title" idx="4294967295"/>
          </p:nvPr>
        </p:nvSpPr>
        <p:spPr>
          <a:xfrm>
            <a:off x="914400" y="274638"/>
            <a:ext cx="7772400" cy="1143000"/>
          </a:xfrm>
        </p:spPr>
        <p:txBody>
          <a:bodyPr/>
          <a:lstStyle/>
          <a:p>
            <a:pPr algn="ctr" eaLnBrk="1" hangingPunct="1"/>
            <a:r>
              <a:rPr lang="en-US" dirty="0" smtClean="0"/>
              <a:t>Old fields in use with minor changes</a:t>
            </a:r>
          </a:p>
        </p:txBody>
      </p:sp>
      <p:sp>
        <p:nvSpPr>
          <p:cNvPr id="6148" name="Rectangle 3"/>
          <p:cNvSpPr>
            <a:spLocks noGrp="1" noChangeArrowheads="1"/>
          </p:cNvSpPr>
          <p:nvPr>
            <p:ph type="body" idx="4294967295"/>
          </p:nvPr>
        </p:nvSpPr>
        <p:spPr>
          <a:xfrm>
            <a:off x="2057400" y="1600200"/>
            <a:ext cx="6172200" cy="4525963"/>
          </a:xfrm>
        </p:spPr>
        <p:txBody>
          <a:bodyPr/>
          <a:lstStyle/>
          <a:p>
            <a:pPr eaLnBrk="1" hangingPunct="1"/>
            <a:r>
              <a:rPr lang="en-US" sz="2400" dirty="0" smtClean="0"/>
              <a:t>1XX</a:t>
            </a:r>
            <a:br>
              <a:rPr lang="en-US" sz="2400" dirty="0" smtClean="0"/>
            </a:br>
            <a:endParaRPr lang="en-US" sz="2400" dirty="0" smtClean="0"/>
          </a:p>
          <a:p>
            <a:pPr eaLnBrk="1" hangingPunct="1"/>
            <a:r>
              <a:rPr lang="en-US" sz="2400" dirty="0" smtClean="0"/>
              <a:t>4XX</a:t>
            </a:r>
            <a:br>
              <a:rPr lang="en-US" sz="2400" dirty="0" smtClean="0"/>
            </a:br>
            <a:endParaRPr lang="en-US" sz="2400" dirty="0" smtClean="0"/>
          </a:p>
          <a:p>
            <a:pPr eaLnBrk="1" hangingPunct="1"/>
            <a:r>
              <a:rPr lang="en-US" sz="2400" dirty="0" smtClean="0"/>
              <a:t>5XX</a:t>
            </a:r>
            <a:br>
              <a:rPr lang="en-US" sz="2400" dirty="0" smtClean="0"/>
            </a:br>
            <a:endParaRPr lang="en-US" sz="2400" dirty="0" smtClean="0"/>
          </a:p>
          <a:p>
            <a:pPr eaLnBrk="1" hangingPunct="1"/>
            <a:r>
              <a:rPr lang="en-US" sz="2400" dirty="0" smtClean="0"/>
              <a:t>667</a:t>
            </a:r>
            <a:br>
              <a:rPr lang="en-US" sz="2400" dirty="0" smtClean="0"/>
            </a:br>
            <a:endParaRPr lang="en-US" sz="2400" dirty="0" smtClean="0"/>
          </a:p>
          <a:p>
            <a:pPr eaLnBrk="1" hangingPunct="1"/>
            <a:r>
              <a:rPr lang="en-US" sz="2400" dirty="0" smtClean="0"/>
              <a:t>678</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8BA1B1-4DB1-45F9-A9D6-94A73D8B6ABA}" type="slidenum">
              <a:rPr lang="en-US"/>
              <a:pPr>
                <a:defRPr/>
              </a:pPr>
              <a:t>35</a:t>
            </a:fld>
            <a:endParaRPr lang="en-US"/>
          </a:p>
        </p:txBody>
      </p:sp>
      <p:sp>
        <p:nvSpPr>
          <p:cNvPr id="7171" name="Rectangle 2"/>
          <p:cNvSpPr>
            <a:spLocks noGrp="1" noChangeArrowheads="1"/>
          </p:cNvSpPr>
          <p:nvPr>
            <p:ph type="title" idx="4294967295"/>
          </p:nvPr>
        </p:nvSpPr>
        <p:spPr>
          <a:xfrm>
            <a:off x="1371600" y="228600"/>
            <a:ext cx="7696200" cy="1143000"/>
          </a:xfrm>
        </p:spPr>
        <p:txBody>
          <a:bodyPr/>
          <a:lstStyle/>
          <a:p>
            <a:pPr eaLnBrk="1" hangingPunct="1"/>
            <a:r>
              <a:rPr lang="en-US" dirty="0" smtClean="0"/>
              <a:t>What changes? 1XX, 4XX, 5XX</a:t>
            </a:r>
          </a:p>
        </p:txBody>
      </p:sp>
      <p:sp>
        <p:nvSpPr>
          <p:cNvPr id="7172" name="Rectangle 3"/>
          <p:cNvSpPr>
            <a:spLocks noGrp="1" noChangeArrowheads="1"/>
          </p:cNvSpPr>
          <p:nvPr>
            <p:ph type="body" idx="4294967295"/>
          </p:nvPr>
        </p:nvSpPr>
        <p:spPr>
          <a:xfrm>
            <a:off x="1066800" y="1600200"/>
            <a:ext cx="7162800" cy="4876800"/>
          </a:xfrm>
        </p:spPr>
        <p:txBody>
          <a:bodyPr/>
          <a:lstStyle/>
          <a:p>
            <a:pPr eaLnBrk="1" hangingPunct="1">
              <a:lnSpc>
                <a:spcPct val="90000"/>
              </a:lnSpc>
            </a:pPr>
            <a:r>
              <a:rPr lang="en-US" sz="2400" dirty="0" smtClean="0"/>
              <a:t>100, 400, 500 fields</a:t>
            </a:r>
          </a:p>
          <a:p>
            <a:pPr lvl="1" eaLnBrk="1" hangingPunct="1">
              <a:lnSpc>
                <a:spcPct val="90000"/>
              </a:lnSpc>
            </a:pPr>
            <a:r>
              <a:rPr lang="en-US" sz="2400" dirty="0" smtClean="0"/>
              <a:t>The $c subfield may occur in front of the $q subfield.     </a:t>
            </a:r>
            <a:r>
              <a:rPr lang="en-US" sz="2400" dirty="0" smtClean="0">
                <a:solidFill>
                  <a:srgbClr val="0070C0"/>
                </a:solidFill>
              </a:rPr>
              <a:t>Jones, J. $c Jr. $q (John)</a:t>
            </a:r>
            <a:br>
              <a:rPr lang="en-US" sz="2400" dirty="0" smtClean="0">
                <a:solidFill>
                  <a:srgbClr val="0070C0"/>
                </a:solidFill>
              </a:rPr>
            </a:br>
            <a:endParaRPr lang="en-US" sz="2400" dirty="0" smtClean="0">
              <a:solidFill>
                <a:srgbClr val="0070C0"/>
              </a:solidFill>
            </a:endParaRPr>
          </a:p>
          <a:p>
            <a:pPr lvl="1" eaLnBrk="1" hangingPunct="1">
              <a:lnSpc>
                <a:spcPct val="90000"/>
              </a:lnSpc>
            </a:pPr>
            <a:r>
              <a:rPr lang="en-US" sz="2400" dirty="0" smtClean="0"/>
              <a:t>RDA 9.19.1.1 tells us to select the attributes in the order presented in 9.19.1.2-.7</a:t>
            </a:r>
          </a:p>
          <a:p>
            <a:pPr lvl="2" eaLnBrk="1" hangingPunct="1">
              <a:lnSpc>
                <a:spcPct val="90000"/>
              </a:lnSpc>
            </a:pPr>
            <a:r>
              <a:rPr lang="en-US" sz="2400" dirty="0" smtClean="0"/>
              <a:t>$c Title, $d Dates, $q Fuller Form, $d Period of Activity, $c Profession or Occupation </a:t>
            </a:r>
            <a:r>
              <a:rPr lang="en-US" sz="2400" dirty="0" smtClean="0">
                <a:solidFill>
                  <a:srgbClr val="FF0000"/>
                </a:solidFill>
              </a:rPr>
              <a:t>[MARC order will be different!]</a:t>
            </a:r>
            <a:br>
              <a:rPr lang="en-US" sz="2400" dirty="0" smtClean="0">
                <a:solidFill>
                  <a:srgbClr val="FF0000"/>
                </a:solidFill>
              </a:rPr>
            </a:br>
            <a:endParaRPr lang="en-US" sz="2400" dirty="0" smtClean="0">
              <a:solidFill>
                <a:srgbClr val="FF0000"/>
              </a:solidFill>
            </a:endParaRPr>
          </a:p>
          <a:p>
            <a:pPr lvl="1" eaLnBrk="1" hangingPunct="1">
              <a:lnSpc>
                <a:spcPct val="90000"/>
              </a:lnSpc>
            </a:pPr>
            <a:r>
              <a:rPr lang="en-US" sz="2400" dirty="0" smtClean="0"/>
              <a:t>So it is possible to have multiple $c subfields, or $c in front of $q or $d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6C659A-4615-4DC7-82BC-54C2D3596B5E}" type="slidenum">
              <a:rPr lang="en-US"/>
              <a:pPr>
                <a:defRPr/>
              </a:pPr>
              <a:t>36</a:t>
            </a:fld>
            <a:endParaRPr lang="en-US"/>
          </a:p>
        </p:txBody>
      </p:sp>
      <p:sp>
        <p:nvSpPr>
          <p:cNvPr id="8195" name="Rectangle 2"/>
          <p:cNvSpPr>
            <a:spLocks noGrp="1" noChangeArrowheads="1"/>
          </p:cNvSpPr>
          <p:nvPr>
            <p:ph type="title" idx="4294967295"/>
          </p:nvPr>
        </p:nvSpPr>
        <p:spPr>
          <a:xfrm>
            <a:off x="0" y="274638"/>
            <a:ext cx="8229600" cy="1143000"/>
          </a:xfrm>
        </p:spPr>
        <p:txBody>
          <a:bodyPr/>
          <a:lstStyle/>
          <a:p>
            <a:pPr algn="ctr" eaLnBrk="1" hangingPunct="1"/>
            <a:r>
              <a:rPr lang="en-US" dirty="0" smtClean="0"/>
              <a:t>What changes? 5XX</a:t>
            </a:r>
          </a:p>
        </p:txBody>
      </p:sp>
      <p:sp>
        <p:nvSpPr>
          <p:cNvPr id="8196" name="Rectangle 3"/>
          <p:cNvSpPr>
            <a:spLocks noGrp="1" noChangeArrowheads="1"/>
          </p:cNvSpPr>
          <p:nvPr>
            <p:ph type="body" idx="4294967295"/>
          </p:nvPr>
        </p:nvSpPr>
        <p:spPr>
          <a:xfrm>
            <a:off x="990600" y="1600200"/>
            <a:ext cx="7239000" cy="4525963"/>
          </a:xfrm>
        </p:spPr>
        <p:txBody>
          <a:bodyPr/>
          <a:lstStyle/>
          <a:p>
            <a:pPr eaLnBrk="1" hangingPunct="1"/>
            <a:r>
              <a:rPr lang="en-US" sz="2400" dirty="0" smtClean="0"/>
              <a:t>5XX</a:t>
            </a:r>
          </a:p>
          <a:p>
            <a:pPr lvl="1" eaLnBrk="1" hangingPunct="1"/>
            <a:r>
              <a:rPr lang="en-US" sz="2400" dirty="0" smtClean="0"/>
              <a:t>Possible to use relationship designators from Appendix K to indicate relationships between NAR’s</a:t>
            </a:r>
            <a:br>
              <a:rPr lang="en-US" sz="2400" dirty="0" smtClean="0"/>
            </a:br>
            <a:endParaRPr lang="en-US" sz="2400" dirty="0" smtClean="0"/>
          </a:p>
          <a:p>
            <a:pPr lvl="1" eaLnBrk="1" hangingPunct="1"/>
            <a:r>
              <a:rPr lang="en-US" sz="2400" dirty="0" smtClean="0"/>
              <a:t>$w r with related $</a:t>
            </a:r>
            <a:r>
              <a:rPr lang="en-US" sz="2400" dirty="0" err="1" smtClean="0"/>
              <a:t>i</a:t>
            </a:r>
            <a:r>
              <a:rPr lang="en-US" sz="2400" dirty="0" smtClean="0"/>
              <a:t> (or $4) for use with (e.g.):</a:t>
            </a:r>
          </a:p>
          <a:p>
            <a:pPr lvl="2" eaLnBrk="1" hangingPunct="1"/>
            <a:r>
              <a:rPr lang="en-US" sz="2400" dirty="0" smtClean="0"/>
              <a:t>Predecessor/Successor for corporate bodies</a:t>
            </a:r>
          </a:p>
          <a:p>
            <a:pPr lvl="2" eaLnBrk="1" hangingPunct="1"/>
            <a:r>
              <a:rPr lang="en-US" sz="2400" dirty="0" smtClean="0"/>
              <a:t>Progenitor/Family member for Families and Personal Names</a:t>
            </a:r>
            <a:br>
              <a:rPr lang="en-US" sz="2400" dirty="0" smtClean="0"/>
            </a:br>
            <a:endParaRPr lang="en-US" sz="2400" dirty="0" smtClean="0"/>
          </a:p>
          <a:p>
            <a:pPr lvl="1" eaLnBrk="1" hangingPunct="1"/>
            <a:r>
              <a:rPr lang="en-US" sz="2400" dirty="0" smtClean="0"/>
              <a:t>This is an area that will be elaborated over time.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90700"/>
            <a:ext cx="5257800" cy="203358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Rectangle 2"/>
          <p:cNvSpPr>
            <a:spLocks noGrp="1" noChangeArrowheads="1"/>
          </p:cNvSpPr>
          <p:nvPr>
            <p:ph type="title"/>
          </p:nvPr>
        </p:nvSpPr>
        <p:spPr>
          <a:xfrm>
            <a:off x="1295400" y="228600"/>
            <a:ext cx="7313613" cy="1143000"/>
          </a:xfrm>
        </p:spPr>
        <p:txBody>
          <a:bodyPr/>
          <a:lstStyle/>
          <a:p>
            <a:pPr algn="ctr" eaLnBrk="1" hangingPunct="1"/>
            <a:r>
              <a:rPr lang="en-US" dirty="0" smtClean="0"/>
              <a:t>What changes? 5XX</a:t>
            </a:r>
          </a:p>
        </p:txBody>
      </p:sp>
      <p:sp>
        <p:nvSpPr>
          <p:cNvPr id="7" name="Slide Number Placeholder 6"/>
          <p:cNvSpPr>
            <a:spLocks noGrp="1"/>
          </p:cNvSpPr>
          <p:nvPr>
            <p:ph type="sldNum" sz="quarter" idx="12"/>
          </p:nvPr>
        </p:nvSpPr>
        <p:spPr/>
        <p:txBody>
          <a:bodyPr/>
          <a:lstStyle/>
          <a:p>
            <a:pPr>
              <a:defRPr/>
            </a:pPr>
            <a:fld id="{3D237178-C1FF-4B72-852E-5D591882ECC2}" type="slidenum">
              <a:rPr lang="en-US"/>
              <a:pPr>
                <a:defRPr/>
              </a:pPr>
              <a:t>37</a:t>
            </a:fld>
            <a:endParaRPr lang="en-US"/>
          </a:p>
        </p:txBody>
      </p:sp>
      <p:sp>
        <p:nvSpPr>
          <p:cNvPr id="9221" name="Oval 6"/>
          <p:cNvSpPr>
            <a:spLocks noChangeArrowheads="1"/>
          </p:cNvSpPr>
          <p:nvPr/>
        </p:nvSpPr>
        <p:spPr bwMode="auto">
          <a:xfrm>
            <a:off x="1371600" y="2971800"/>
            <a:ext cx="1828800" cy="533400"/>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922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413" y="3468688"/>
            <a:ext cx="4862512" cy="2855912"/>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Oval 5"/>
          <p:cNvSpPr>
            <a:spLocks noChangeArrowheads="1"/>
          </p:cNvSpPr>
          <p:nvPr/>
        </p:nvSpPr>
        <p:spPr bwMode="auto">
          <a:xfrm>
            <a:off x="4144963" y="5105400"/>
            <a:ext cx="1828800" cy="533400"/>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8" y="1600200"/>
            <a:ext cx="4657725" cy="45910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2"/>
          <p:cNvSpPr>
            <a:spLocks noGrp="1" noChangeArrowheads="1"/>
          </p:cNvSpPr>
          <p:nvPr>
            <p:ph type="title"/>
          </p:nvPr>
        </p:nvSpPr>
        <p:spPr>
          <a:xfrm>
            <a:off x="1295400" y="228600"/>
            <a:ext cx="7313613" cy="1143000"/>
          </a:xfrm>
        </p:spPr>
        <p:txBody>
          <a:bodyPr/>
          <a:lstStyle/>
          <a:p>
            <a:pPr algn="ctr" eaLnBrk="1" hangingPunct="1"/>
            <a:r>
              <a:rPr lang="en-US" dirty="0" smtClean="0"/>
              <a:t>What changes? 5XX</a:t>
            </a:r>
          </a:p>
        </p:txBody>
      </p:sp>
      <p:sp>
        <p:nvSpPr>
          <p:cNvPr id="7" name="Slide Number Placeholder 6"/>
          <p:cNvSpPr>
            <a:spLocks noGrp="1"/>
          </p:cNvSpPr>
          <p:nvPr>
            <p:ph type="sldNum" sz="quarter" idx="12"/>
          </p:nvPr>
        </p:nvSpPr>
        <p:spPr/>
        <p:txBody>
          <a:bodyPr/>
          <a:lstStyle/>
          <a:p>
            <a:pPr>
              <a:defRPr/>
            </a:pPr>
            <a:fld id="{CB0E47B4-8949-42A1-B5F9-AFC5D3E594E4}" type="slidenum">
              <a:rPr lang="en-US"/>
              <a:pPr>
                <a:defRPr/>
              </a:pPr>
              <a:t>38</a:t>
            </a:fld>
            <a:endParaRPr lang="en-US"/>
          </a:p>
        </p:txBody>
      </p:sp>
      <p:sp>
        <p:nvSpPr>
          <p:cNvPr id="10245" name="Oval 6"/>
          <p:cNvSpPr>
            <a:spLocks noChangeArrowheads="1"/>
          </p:cNvSpPr>
          <p:nvPr/>
        </p:nvSpPr>
        <p:spPr bwMode="auto">
          <a:xfrm>
            <a:off x="2667000" y="5581650"/>
            <a:ext cx="1828800" cy="533400"/>
          </a:xfrm>
          <a:prstGeom prst="ellipse">
            <a:avLst/>
          </a:pr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46A3AB3-2A33-45DA-859E-CE3A955091EF}" type="slidenum">
              <a:rPr lang="en-US"/>
              <a:pPr>
                <a:defRPr/>
              </a:pPr>
              <a:t>39</a:t>
            </a:fld>
            <a:endParaRPr lang="en-US" dirty="0"/>
          </a:p>
        </p:txBody>
      </p:sp>
      <p:sp>
        <p:nvSpPr>
          <p:cNvPr id="11267" name="Rectangle 2"/>
          <p:cNvSpPr>
            <a:spLocks noGrp="1" noChangeArrowheads="1"/>
          </p:cNvSpPr>
          <p:nvPr>
            <p:ph type="title" idx="4294967295"/>
          </p:nvPr>
        </p:nvSpPr>
        <p:spPr>
          <a:xfrm>
            <a:off x="0" y="274638"/>
            <a:ext cx="8229600" cy="1143000"/>
          </a:xfrm>
        </p:spPr>
        <p:txBody>
          <a:bodyPr/>
          <a:lstStyle/>
          <a:p>
            <a:pPr algn="ctr" eaLnBrk="1" hangingPunct="1"/>
            <a:r>
              <a:rPr lang="en-US" dirty="0" smtClean="0"/>
              <a:t>What changes? 667</a:t>
            </a:r>
          </a:p>
        </p:txBody>
      </p:sp>
      <p:sp>
        <p:nvSpPr>
          <p:cNvPr id="11268" name="Rectangle 3"/>
          <p:cNvSpPr>
            <a:spLocks noGrp="1" noChangeArrowheads="1"/>
          </p:cNvSpPr>
          <p:nvPr>
            <p:ph type="body" idx="4294967295"/>
          </p:nvPr>
        </p:nvSpPr>
        <p:spPr>
          <a:xfrm>
            <a:off x="914400" y="1600200"/>
            <a:ext cx="7315200" cy="4525963"/>
          </a:xfrm>
        </p:spPr>
        <p:txBody>
          <a:bodyPr/>
          <a:lstStyle/>
          <a:p>
            <a:pPr eaLnBrk="1" hangingPunct="1"/>
            <a:r>
              <a:rPr lang="en-US" sz="2400" dirty="0" smtClean="0"/>
              <a:t>Transition from AACR2 to RDA will entail some changes that require human intervention</a:t>
            </a:r>
            <a:br>
              <a:rPr lang="en-US" sz="2400" dirty="0" smtClean="0"/>
            </a:br>
            <a:endParaRPr lang="en-US" sz="2400" dirty="0" smtClean="0"/>
          </a:p>
          <a:p>
            <a:pPr eaLnBrk="1" hangingPunct="1"/>
            <a:r>
              <a:rPr lang="en-US" sz="2400" dirty="0" smtClean="0"/>
              <a:t>A note will be placed in the 667 which will notate these authority records</a:t>
            </a:r>
            <a:br>
              <a:rPr lang="en-US" sz="2400" dirty="0" smtClean="0"/>
            </a:br>
            <a:endParaRPr lang="en-US" sz="2400" dirty="0" smtClean="0"/>
          </a:p>
          <a:p>
            <a:pPr eaLnBrk="1" hangingPunct="1"/>
            <a:r>
              <a:rPr lang="en-US" sz="2400" dirty="0" smtClean="0"/>
              <a:t>What do you do when you see them? If you are independent, update the record</a:t>
            </a:r>
          </a:p>
          <a:p>
            <a:pPr lvl="1" eaLnBrk="1" hangingPunct="1"/>
            <a:r>
              <a:rPr lang="en-US" sz="2400" dirty="0" smtClean="0"/>
              <a:t>Guidelines will be provided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848F97C9-746F-484E-8133-3B7214642132}" type="slidenum">
              <a:rPr lang="en-US" smtClean="0"/>
              <a:pPr eaLnBrk="1" hangingPunct="1"/>
              <a:t>4</a:t>
            </a:fld>
            <a:endParaRPr lang="en-US" smtClean="0"/>
          </a:p>
        </p:txBody>
      </p:sp>
      <p:sp>
        <p:nvSpPr>
          <p:cNvPr id="5123" name="Rectangle 2"/>
          <p:cNvSpPr>
            <a:spLocks noGrp="1" noChangeArrowheads="1"/>
          </p:cNvSpPr>
          <p:nvPr>
            <p:ph type="title"/>
          </p:nvPr>
        </p:nvSpPr>
        <p:spPr/>
        <p:txBody>
          <a:bodyPr/>
          <a:lstStyle/>
          <a:p>
            <a:pPr eaLnBrk="1" hangingPunct="1"/>
            <a:r>
              <a:rPr lang="en-US" dirty="0" smtClean="0"/>
              <a:t>FRBR</a:t>
            </a:r>
          </a:p>
        </p:txBody>
      </p:sp>
      <p:sp>
        <p:nvSpPr>
          <p:cNvPr id="5124" name="Rectangle 3"/>
          <p:cNvSpPr>
            <a:spLocks noGrp="1" noChangeArrowheads="1"/>
          </p:cNvSpPr>
          <p:nvPr>
            <p:ph type="body" idx="1"/>
          </p:nvPr>
        </p:nvSpPr>
        <p:spPr/>
        <p:txBody>
          <a:bodyPr/>
          <a:lstStyle/>
          <a:p>
            <a:pPr eaLnBrk="1" hangingPunct="1"/>
            <a:r>
              <a:rPr lang="en-US" sz="2400" dirty="0" smtClean="0"/>
              <a:t>Foundation of RDA</a:t>
            </a:r>
            <a:br>
              <a:rPr lang="en-US" sz="2400" dirty="0" smtClean="0"/>
            </a:br>
            <a:endParaRPr lang="en-US" sz="2400" dirty="0" smtClean="0"/>
          </a:p>
          <a:p>
            <a:pPr eaLnBrk="1" hangingPunct="1"/>
            <a:r>
              <a:rPr lang="en-US" sz="2400" dirty="0" smtClean="0"/>
              <a:t>RDA used FRBR vocabulary where appropriate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B4FDAA3-409B-4645-843B-7BFF0FF20874}" type="slidenum">
              <a:rPr lang="en-US"/>
              <a:pPr>
                <a:defRPr/>
              </a:pPr>
              <a:t>40</a:t>
            </a:fld>
            <a:endParaRPr lang="en-US" dirty="0"/>
          </a:p>
        </p:txBody>
      </p:sp>
      <p:sp>
        <p:nvSpPr>
          <p:cNvPr id="12291" name="Rectangle 2"/>
          <p:cNvSpPr>
            <a:spLocks noGrp="1" noChangeArrowheads="1"/>
          </p:cNvSpPr>
          <p:nvPr>
            <p:ph type="title" idx="4294967295"/>
          </p:nvPr>
        </p:nvSpPr>
        <p:spPr>
          <a:xfrm>
            <a:off x="0" y="274638"/>
            <a:ext cx="8229600" cy="1143000"/>
          </a:xfrm>
        </p:spPr>
        <p:txBody>
          <a:bodyPr/>
          <a:lstStyle/>
          <a:p>
            <a:pPr algn="ctr" eaLnBrk="1" hangingPunct="1"/>
            <a:r>
              <a:rPr lang="en-US" dirty="0" smtClean="0"/>
              <a:t>What changes? 678</a:t>
            </a:r>
          </a:p>
        </p:txBody>
      </p:sp>
      <p:sp>
        <p:nvSpPr>
          <p:cNvPr id="12292" name="Rectangle 3"/>
          <p:cNvSpPr>
            <a:spLocks noGrp="1" noChangeArrowheads="1"/>
          </p:cNvSpPr>
          <p:nvPr>
            <p:ph type="body" idx="4294967295"/>
          </p:nvPr>
        </p:nvSpPr>
        <p:spPr>
          <a:xfrm>
            <a:off x="990600" y="1752600"/>
            <a:ext cx="8153400" cy="4525963"/>
          </a:xfrm>
        </p:spPr>
        <p:txBody>
          <a:bodyPr/>
          <a:lstStyle/>
          <a:p>
            <a:pPr eaLnBrk="1" hangingPunct="1">
              <a:lnSpc>
                <a:spcPct val="90000"/>
              </a:lnSpc>
            </a:pPr>
            <a:r>
              <a:rPr lang="en-US" sz="2400" dirty="0" smtClean="0"/>
              <a:t>Formerly abandoned with AACR2, now returning to life</a:t>
            </a:r>
            <a:br>
              <a:rPr lang="en-US" sz="2400" dirty="0" smtClean="0"/>
            </a:br>
            <a:endParaRPr lang="en-US" sz="2400" dirty="0" smtClean="0"/>
          </a:p>
          <a:p>
            <a:pPr eaLnBrk="1" hangingPunct="1">
              <a:lnSpc>
                <a:spcPct val="90000"/>
              </a:lnSpc>
            </a:pPr>
            <a:r>
              <a:rPr lang="en-US" sz="2400" dirty="0" smtClean="0"/>
              <a:t>Meant for the public to see more than for the cataloger, so write them coherently, not in the shortest form possible</a:t>
            </a:r>
            <a:br>
              <a:rPr lang="en-US" sz="2400" dirty="0" smtClean="0"/>
            </a:br>
            <a:endParaRPr lang="en-US" sz="2400" dirty="0" smtClean="0"/>
          </a:p>
          <a:p>
            <a:pPr eaLnBrk="1" hangingPunct="1">
              <a:lnSpc>
                <a:spcPct val="90000"/>
              </a:lnSpc>
            </a:pPr>
            <a:r>
              <a:rPr lang="en-US" sz="2400" dirty="0" smtClean="0"/>
              <a:t>Example:</a:t>
            </a:r>
          </a:p>
          <a:p>
            <a:pPr eaLnBrk="1" hangingPunct="1">
              <a:lnSpc>
                <a:spcPct val="90000"/>
              </a:lnSpc>
              <a:buFontTx/>
              <a:buNone/>
            </a:pPr>
            <a:r>
              <a:rPr lang="en-US" sz="2400" dirty="0" smtClean="0"/>
              <a:t>	678  Roy Harvey Pearce (1919-2012), one of the founders of the UC San Diego Literature Department, was a renowned scholar of American Literature.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829AC4F2-399A-4449-AD49-295701E86AB2}" type="slidenum">
              <a:rPr lang="en-US"/>
              <a:pPr>
                <a:defRPr/>
              </a:pPr>
              <a:t>41</a:t>
            </a:fld>
            <a:endParaRPr lang="en-US" dirty="0"/>
          </a:p>
        </p:txBody>
      </p:sp>
      <p:sp>
        <p:nvSpPr>
          <p:cNvPr id="13315" name="Rectangle 2"/>
          <p:cNvSpPr>
            <a:spLocks noGrp="1" noChangeArrowheads="1"/>
          </p:cNvSpPr>
          <p:nvPr>
            <p:ph type="title" idx="4294967295"/>
          </p:nvPr>
        </p:nvSpPr>
        <p:spPr>
          <a:xfrm>
            <a:off x="533400" y="228600"/>
            <a:ext cx="8229600" cy="1143000"/>
          </a:xfrm>
        </p:spPr>
        <p:txBody>
          <a:bodyPr/>
          <a:lstStyle/>
          <a:p>
            <a:pPr algn="ctr" eaLnBrk="1" hangingPunct="1"/>
            <a:r>
              <a:rPr lang="en-US" dirty="0" smtClean="0"/>
              <a:t>What are the new fields? </a:t>
            </a:r>
          </a:p>
        </p:txBody>
      </p:sp>
      <p:sp>
        <p:nvSpPr>
          <p:cNvPr id="13316" name="Rectangle 3"/>
          <p:cNvSpPr>
            <a:spLocks noGrp="1" noChangeArrowheads="1"/>
          </p:cNvSpPr>
          <p:nvPr>
            <p:ph type="body" sz="half" idx="4294967295"/>
          </p:nvPr>
        </p:nvSpPr>
        <p:spPr>
          <a:xfrm>
            <a:off x="1981200" y="1863725"/>
            <a:ext cx="4027488" cy="4525963"/>
          </a:xfrm>
        </p:spPr>
        <p:txBody>
          <a:bodyPr/>
          <a:lstStyle/>
          <a:p>
            <a:pPr eaLnBrk="1" hangingPunct="1">
              <a:lnSpc>
                <a:spcPct val="90000"/>
              </a:lnSpc>
            </a:pPr>
            <a:r>
              <a:rPr lang="en-US" sz="2400" dirty="0" smtClean="0"/>
              <a:t>046</a:t>
            </a:r>
          </a:p>
          <a:p>
            <a:pPr eaLnBrk="1" hangingPunct="1">
              <a:lnSpc>
                <a:spcPct val="90000"/>
              </a:lnSpc>
            </a:pPr>
            <a:r>
              <a:rPr lang="en-US" sz="2400" dirty="0" smtClean="0"/>
              <a:t>336</a:t>
            </a:r>
          </a:p>
          <a:p>
            <a:pPr eaLnBrk="1" hangingPunct="1">
              <a:lnSpc>
                <a:spcPct val="90000"/>
              </a:lnSpc>
            </a:pPr>
            <a:r>
              <a:rPr lang="en-US" sz="2400" dirty="0" smtClean="0"/>
              <a:t>368</a:t>
            </a:r>
          </a:p>
          <a:p>
            <a:pPr eaLnBrk="1" hangingPunct="1">
              <a:lnSpc>
                <a:spcPct val="90000"/>
              </a:lnSpc>
            </a:pPr>
            <a:r>
              <a:rPr lang="en-US" sz="2400" dirty="0" smtClean="0"/>
              <a:t>370</a:t>
            </a:r>
          </a:p>
          <a:p>
            <a:pPr eaLnBrk="1" hangingPunct="1">
              <a:lnSpc>
                <a:spcPct val="90000"/>
              </a:lnSpc>
            </a:pPr>
            <a:r>
              <a:rPr lang="en-US" sz="2400" dirty="0" smtClean="0"/>
              <a:t>371</a:t>
            </a:r>
          </a:p>
          <a:p>
            <a:pPr eaLnBrk="1" hangingPunct="1">
              <a:lnSpc>
                <a:spcPct val="90000"/>
              </a:lnSpc>
            </a:pPr>
            <a:r>
              <a:rPr lang="en-US" sz="2400" dirty="0" smtClean="0"/>
              <a:t>372</a:t>
            </a:r>
          </a:p>
          <a:p>
            <a:pPr eaLnBrk="1" hangingPunct="1">
              <a:lnSpc>
                <a:spcPct val="90000"/>
              </a:lnSpc>
            </a:pPr>
            <a:r>
              <a:rPr lang="en-US" sz="2400" dirty="0" smtClean="0"/>
              <a:t>373</a:t>
            </a:r>
          </a:p>
          <a:p>
            <a:pPr eaLnBrk="1" hangingPunct="1">
              <a:lnSpc>
                <a:spcPct val="90000"/>
              </a:lnSpc>
            </a:pPr>
            <a:r>
              <a:rPr lang="en-US" sz="2400" dirty="0" smtClean="0"/>
              <a:t>374</a:t>
            </a:r>
          </a:p>
          <a:p>
            <a:pPr eaLnBrk="1" hangingPunct="1">
              <a:lnSpc>
                <a:spcPct val="90000"/>
              </a:lnSpc>
            </a:pPr>
            <a:r>
              <a:rPr lang="en-US" sz="2400" dirty="0" smtClean="0"/>
              <a:t>375 </a:t>
            </a:r>
          </a:p>
          <a:p>
            <a:pPr eaLnBrk="1" hangingPunct="1">
              <a:lnSpc>
                <a:spcPct val="90000"/>
              </a:lnSpc>
            </a:pPr>
            <a:endParaRPr lang="en-US" sz="2400" dirty="0" smtClean="0"/>
          </a:p>
        </p:txBody>
      </p:sp>
      <p:sp>
        <p:nvSpPr>
          <p:cNvPr id="13317" name="Rectangle 4"/>
          <p:cNvSpPr>
            <a:spLocks noGrp="1" noChangeArrowheads="1"/>
          </p:cNvSpPr>
          <p:nvPr>
            <p:ph type="body" sz="half" idx="4294967295"/>
          </p:nvPr>
        </p:nvSpPr>
        <p:spPr>
          <a:xfrm>
            <a:off x="4630738" y="1876425"/>
            <a:ext cx="4030662" cy="4525963"/>
          </a:xfrm>
        </p:spPr>
        <p:txBody>
          <a:bodyPr/>
          <a:lstStyle/>
          <a:p>
            <a:pPr eaLnBrk="1" hangingPunct="1">
              <a:lnSpc>
                <a:spcPct val="90000"/>
              </a:lnSpc>
            </a:pPr>
            <a:r>
              <a:rPr lang="en-US" sz="2400" dirty="0" smtClean="0"/>
              <a:t>376</a:t>
            </a:r>
          </a:p>
          <a:p>
            <a:pPr eaLnBrk="1" hangingPunct="1">
              <a:lnSpc>
                <a:spcPct val="90000"/>
              </a:lnSpc>
            </a:pPr>
            <a:r>
              <a:rPr lang="en-US" sz="2400" dirty="0" smtClean="0"/>
              <a:t>377</a:t>
            </a:r>
          </a:p>
          <a:p>
            <a:pPr eaLnBrk="1" hangingPunct="1">
              <a:lnSpc>
                <a:spcPct val="90000"/>
              </a:lnSpc>
            </a:pPr>
            <a:r>
              <a:rPr lang="en-US" sz="2400" dirty="0" smtClean="0"/>
              <a:t>378</a:t>
            </a:r>
          </a:p>
          <a:p>
            <a:pPr eaLnBrk="1" hangingPunct="1">
              <a:lnSpc>
                <a:spcPct val="90000"/>
              </a:lnSpc>
            </a:pPr>
            <a:r>
              <a:rPr lang="en-US" sz="2400" dirty="0" smtClean="0"/>
              <a:t>380</a:t>
            </a:r>
          </a:p>
          <a:p>
            <a:pPr eaLnBrk="1" hangingPunct="1">
              <a:lnSpc>
                <a:spcPct val="90000"/>
              </a:lnSpc>
            </a:pPr>
            <a:r>
              <a:rPr lang="en-US" sz="2400" dirty="0" smtClean="0"/>
              <a:t>381</a:t>
            </a:r>
          </a:p>
          <a:p>
            <a:pPr eaLnBrk="1" hangingPunct="1">
              <a:lnSpc>
                <a:spcPct val="90000"/>
              </a:lnSpc>
            </a:pPr>
            <a:r>
              <a:rPr lang="en-US" sz="2400" dirty="0" smtClean="0"/>
              <a:t>382</a:t>
            </a:r>
          </a:p>
          <a:p>
            <a:pPr eaLnBrk="1" hangingPunct="1">
              <a:lnSpc>
                <a:spcPct val="90000"/>
              </a:lnSpc>
            </a:pPr>
            <a:r>
              <a:rPr lang="en-US" sz="2400" dirty="0" smtClean="0"/>
              <a:t>383</a:t>
            </a:r>
          </a:p>
          <a:p>
            <a:pPr eaLnBrk="1" hangingPunct="1">
              <a:lnSpc>
                <a:spcPct val="90000"/>
              </a:lnSpc>
            </a:pPr>
            <a:r>
              <a:rPr lang="en-US" sz="2400" dirty="0" smtClean="0"/>
              <a:t>384</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C221155-4A2C-41E6-A52A-87E73ED55125}" type="slidenum">
              <a:rPr lang="en-US"/>
              <a:pPr>
                <a:defRPr/>
              </a:pPr>
              <a:t>42</a:t>
            </a:fld>
            <a:endParaRPr lang="en-US"/>
          </a:p>
        </p:txBody>
      </p:sp>
      <p:sp>
        <p:nvSpPr>
          <p:cNvPr id="14339" name="Rectangle 2"/>
          <p:cNvSpPr>
            <a:spLocks noGrp="1" noChangeArrowheads="1"/>
          </p:cNvSpPr>
          <p:nvPr>
            <p:ph type="title" idx="4294967295"/>
          </p:nvPr>
        </p:nvSpPr>
        <p:spPr>
          <a:xfrm>
            <a:off x="609600" y="228600"/>
            <a:ext cx="8229600" cy="1143000"/>
          </a:xfrm>
        </p:spPr>
        <p:txBody>
          <a:bodyPr/>
          <a:lstStyle/>
          <a:p>
            <a:pPr algn="ctr" eaLnBrk="1" hangingPunct="1"/>
            <a:r>
              <a:rPr lang="en-US" dirty="0" smtClean="0"/>
              <a:t>Fields related to Entity Attributes</a:t>
            </a:r>
          </a:p>
        </p:txBody>
      </p:sp>
      <p:sp>
        <p:nvSpPr>
          <p:cNvPr id="14340" name="Rectangle 3"/>
          <p:cNvSpPr>
            <a:spLocks noGrp="1" noChangeArrowheads="1"/>
          </p:cNvSpPr>
          <p:nvPr>
            <p:ph type="body" sz="half" idx="4294967295"/>
          </p:nvPr>
        </p:nvSpPr>
        <p:spPr>
          <a:xfrm>
            <a:off x="1066800" y="1676400"/>
            <a:ext cx="4191000" cy="4525963"/>
          </a:xfrm>
        </p:spPr>
        <p:txBody>
          <a:bodyPr/>
          <a:lstStyle/>
          <a:p>
            <a:pPr eaLnBrk="1" hangingPunct="1">
              <a:lnSpc>
                <a:spcPct val="90000"/>
              </a:lnSpc>
            </a:pPr>
            <a:r>
              <a:rPr lang="en-US" sz="2400" dirty="0" smtClean="0"/>
              <a:t>All authority records</a:t>
            </a:r>
          </a:p>
          <a:p>
            <a:pPr lvl="1" eaLnBrk="1" hangingPunct="1">
              <a:lnSpc>
                <a:spcPct val="90000"/>
              </a:lnSpc>
            </a:pPr>
            <a:r>
              <a:rPr lang="en-US" sz="2400" dirty="0" smtClean="0"/>
              <a:t>046</a:t>
            </a:r>
          </a:p>
          <a:p>
            <a:pPr lvl="1" eaLnBrk="1" hangingPunct="1">
              <a:lnSpc>
                <a:spcPct val="90000"/>
              </a:lnSpc>
            </a:pPr>
            <a:r>
              <a:rPr lang="en-US" sz="2400" dirty="0" smtClean="0"/>
              <a:t>370</a:t>
            </a:r>
          </a:p>
          <a:p>
            <a:pPr lvl="1" eaLnBrk="1" hangingPunct="1">
              <a:lnSpc>
                <a:spcPct val="90000"/>
              </a:lnSpc>
            </a:pPr>
            <a:r>
              <a:rPr lang="en-US" sz="2400" dirty="0" smtClean="0"/>
              <a:t>371</a:t>
            </a:r>
          </a:p>
          <a:p>
            <a:pPr lvl="1" eaLnBrk="1" hangingPunct="1">
              <a:lnSpc>
                <a:spcPct val="90000"/>
              </a:lnSpc>
            </a:pPr>
            <a:r>
              <a:rPr lang="en-US" sz="2400" dirty="0" smtClean="0"/>
              <a:t>372</a:t>
            </a:r>
          </a:p>
          <a:p>
            <a:pPr lvl="1" eaLnBrk="1" hangingPunct="1">
              <a:lnSpc>
                <a:spcPct val="90000"/>
              </a:lnSpc>
            </a:pPr>
            <a:r>
              <a:rPr lang="en-US" sz="2400" dirty="0" smtClean="0"/>
              <a:t>373</a:t>
            </a:r>
          </a:p>
          <a:p>
            <a:pPr lvl="1" eaLnBrk="1" hangingPunct="1">
              <a:lnSpc>
                <a:spcPct val="90000"/>
              </a:lnSpc>
            </a:pPr>
            <a:r>
              <a:rPr lang="en-US" sz="2400" dirty="0" smtClean="0"/>
              <a:t>377</a:t>
            </a:r>
          </a:p>
          <a:p>
            <a:pPr eaLnBrk="1" hangingPunct="1">
              <a:lnSpc>
                <a:spcPct val="90000"/>
              </a:lnSpc>
            </a:pPr>
            <a:r>
              <a:rPr lang="en-US" sz="2400" dirty="0" smtClean="0"/>
              <a:t>Personal Names Only</a:t>
            </a:r>
          </a:p>
          <a:p>
            <a:pPr lvl="1" eaLnBrk="1" hangingPunct="1">
              <a:lnSpc>
                <a:spcPct val="90000"/>
              </a:lnSpc>
            </a:pPr>
            <a:r>
              <a:rPr lang="en-US" sz="2400" dirty="0" smtClean="0"/>
              <a:t>374</a:t>
            </a:r>
          </a:p>
          <a:p>
            <a:pPr lvl="1" eaLnBrk="1" hangingPunct="1">
              <a:lnSpc>
                <a:spcPct val="90000"/>
              </a:lnSpc>
            </a:pPr>
            <a:r>
              <a:rPr lang="en-US" sz="2400" dirty="0" smtClean="0"/>
              <a:t>375</a:t>
            </a:r>
          </a:p>
          <a:p>
            <a:pPr lvl="1" eaLnBrk="1" hangingPunct="1">
              <a:lnSpc>
                <a:spcPct val="90000"/>
              </a:lnSpc>
            </a:pPr>
            <a:r>
              <a:rPr lang="en-US" sz="2400" dirty="0" smtClean="0"/>
              <a:t>378</a:t>
            </a:r>
          </a:p>
          <a:p>
            <a:pPr eaLnBrk="1" hangingPunct="1">
              <a:lnSpc>
                <a:spcPct val="90000"/>
              </a:lnSpc>
            </a:pPr>
            <a:endParaRPr lang="en-US" sz="2400" dirty="0" smtClean="0"/>
          </a:p>
          <a:p>
            <a:pPr eaLnBrk="1" hangingPunct="1">
              <a:lnSpc>
                <a:spcPct val="90000"/>
              </a:lnSpc>
            </a:pPr>
            <a:endParaRPr lang="en-US" sz="2400" dirty="0" smtClean="0"/>
          </a:p>
        </p:txBody>
      </p:sp>
      <p:sp>
        <p:nvSpPr>
          <p:cNvPr id="14341" name="Rectangle 4"/>
          <p:cNvSpPr>
            <a:spLocks noGrp="1" noChangeArrowheads="1"/>
          </p:cNvSpPr>
          <p:nvPr>
            <p:ph type="body" sz="half" idx="4294967295"/>
          </p:nvPr>
        </p:nvSpPr>
        <p:spPr>
          <a:xfrm>
            <a:off x="4953000" y="1676400"/>
            <a:ext cx="4030663" cy="4525963"/>
          </a:xfrm>
        </p:spPr>
        <p:txBody>
          <a:bodyPr/>
          <a:lstStyle/>
          <a:p>
            <a:pPr eaLnBrk="1" hangingPunct="1">
              <a:lnSpc>
                <a:spcPct val="90000"/>
              </a:lnSpc>
            </a:pPr>
            <a:r>
              <a:rPr lang="en-US" sz="2400" dirty="0" smtClean="0"/>
              <a:t>Corporate Bodies Only</a:t>
            </a:r>
          </a:p>
          <a:p>
            <a:pPr lvl="1" eaLnBrk="1" hangingPunct="1">
              <a:lnSpc>
                <a:spcPct val="90000"/>
              </a:lnSpc>
            </a:pPr>
            <a:r>
              <a:rPr lang="en-US" sz="2400" dirty="0" smtClean="0"/>
              <a:t>368</a:t>
            </a:r>
          </a:p>
          <a:p>
            <a:pPr eaLnBrk="1" hangingPunct="1">
              <a:lnSpc>
                <a:spcPct val="90000"/>
              </a:lnSpc>
            </a:pPr>
            <a:r>
              <a:rPr lang="en-US" sz="2400" dirty="0" smtClean="0"/>
              <a:t>Family Names Only</a:t>
            </a:r>
          </a:p>
          <a:p>
            <a:pPr lvl="1" eaLnBrk="1" hangingPunct="1">
              <a:lnSpc>
                <a:spcPct val="90000"/>
              </a:lnSpc>
            </a:pPr>
            <a:r>
              <a:rPr lang="en-US" sz="2400" dirty="0" smtClean="0"/>
              <a:t>376</a:t>
            </a:r>
          </a:p>
          <a:p>
            <a:pPr eaLnBrk="1" hangingPunct="1">
              <a:lnSpc>
                <a:spcPct val="90000"/>
              </a:lnSpc>
            </a:pPr>
            <a:r>
              <a:rPr lang="en-US" sz="2400" dirty="0" smtClean="0"/>
              <a:t>Works, Expressions, Only</a:t>
            </a:r>
          </a:p>
          <a:p>
            <a:pPr lvl="1" eaLnBrk="1" hangingPunct="1">
              <a:lnSpc>
                <a:spcPct val="90000"/>
              </a:lnSpc>
            </a:pPr>
            <a:r>
              <a:rPr lang="en-US" sz="2400" dirty="0" smtClean="0"/>
              <a:t>336, 380, 381</a:t>
            </a:r>
          </a:p>
          <a:p>
            <a:pPr eaLnBrk="1" hangingPunct="1">
              <a:lnSpc>
                <a:spcPct val="90000"/>
              </a:lnSpc>
            </a:pPr>
            <a:r>
              <a:rPr lang="en-US" sz="2400" dirty="0" smtClean="0"/>
              <a:t>Music Only</a:t>
            </a:r>
          </a:p>
          <a:p>
            <a:pPr lvl="1" eaLnBrk="1" hangingPunct="1">
              <a:lnSpc>
                <a:spcPct val="90000"/>
              </a:lnSpc>
            </a:pPr>
            <a:r>
              <a:rPr lang="en-US" sz="2400" dirty="0" smtClean="0"/>
              <a:t>382, 383, 384</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DE83387-ECB0-4A3D-BEAA-11DBC5D0118F}" type="slidenum">
              <a:rPr lang="en-US"/>
              <a:pPr>
                <a:defRPr/>
              </a:pPr>
              <a:t>43</a:t>
            </a:fld>
            <a:endParaRPr lang="en-US"/>
          </a:p>
        </p:txBody>
      </p:sp>
      <p:sp>
        <p:nvSpPr>
          <p:cNvPr id="15363" name="Rectangle 3"/>
          <p:cNvSpPr>
            <a:spLocks noGrp="1" noChangeArrowheads="1"/>
          </p:cNvSpPr>
          <p:nvPr>
            <p:ph type="subTitle" idx="4294967295"/>
          </p:nvPr>
        </p:nvSpPr>
        <p:spPr>
          <a:xfrm>
            <a:off x="1143000" y="304800"/>
            <a:ext cx="7543800" cy="990600"/>
          </a:xfrm>
        </p:spPr>
        <p:txBody>
          <a:bodyPr/>
          <a:lstStyle/>
          <a:p>
            <a:pPr marL="0" indent="0" algn="ctr" eaLnBrk="1" hangingPunct="1">
              <a:lnSpc>
                <a:spcPct val="90000"/>
              </a:lnSpc>
              <a:buFont typeface="Wingdings" pitchFamily="2" charset="2"/>
              <a:buNone/>
            </a:pPr>
            <a:r>
              <a:rPr lang="en-US" sz="3600" dirty="0" smtClean="0">
                <a:solidFill>
                  <a:schemeClr val="tx2"/>
                </a:solidFill>
              </a:rPr>
              <a:t>MARC 21 in RDA Authority Records</a:t>
            </a: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r>
              <a:rPr lang="en-US" sz="3600" dirty="0" smtClean="0">
                <a:solidFill>
                  <a:schemeClr val="tx2"/>
                </a:solidFill>
              </a:rPr>
              <a:t>Fields for all Authority Records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C761D0D-469B-4D0A-B249-3ABA551D2B58}" type="slidenum">
              <a:rPr lang="en-US"/>
              <a:pPr>
                <a:defRPr/>
              </a:pPr>
              <a:t>44</a:t>
            </a:fld>
            <a:endParaRPr lang="en-US"/>
          </a:p>
        </p:txBody>
      </p:sp>
      <p:sp>
        <p:nvSpPr>
          <p:cNvPr id="16387" name="Rectangle 2"/>
          <p:cNvSpPr>
            <a:spLocks noGrp="1" noChangeArrowheads="1"/>
          </p:cNvSpPr>
          <p:nvPr>
            <p:ph type="title" idx="4294967295"/>
          </p:nvPr>
        </p:nvSpPr>
        <p:spPr>
          <a:xfrm>
            <a:off x="457200" y="228600"/>
            <a:ext cx="8686800" cy="1143000"/>
          </a:xfrm>
        </p:spPr>
        <p:txBody>
          <a:bodyPr/>
          <a:lstStyle/>
          <a:p>
            <a:pPr algn="ctr" eaLnBrk="1" hangingPunct="1"/>
            <a:r>
              <a:rPr lang="en-US" dirty="0" smtClean="0"/>
              <a:t>New field: 046: Special Coded Dates (R)</a:t>
            </a:r>
          </a:p>
        </p:txBody>
      </p:sp>
      <p:sp>
        <p:nvSpPr>
          <p:cNvPr id="16388" name="Rectangle 3"/>
          <p:cNvSpPr>
            <a:spLocks noGrp="1" noChangeArrowheads="1"/>
          </p:cNvSpPr>
          <p:nvPr>
            <p:ph type="body" idx="4294967295"/>
          </p:nvPr>
        </p:nvSpPr>
        <p:spPr>
          <a:xfrm>
            <a:off x="1219200" y="1547813"/>
            <a:ext cx="7086600" cy="5029200"/>
          </a:xfrm>
        </p:spPr>
        <p:txBody>
          <a:bodyPr/>
          <a:lstStyle/>
          <a:p>
            <a:pPr eaLnBrk="1" hangingPunct="1">
              <a:lnSpc>
                <a:spcPct val="90000"/>
              </a:lnSpc>
            </a:pPr>
            <a:r>
              <a:rPr lang="en-US" sz="2800" dirty="0" smtClean="0"/>
              <a:t>No indicators</a:t>
            </a:r>
          </a:p>
          <a:p>
            <a:pPr eaLnBrk="1" hangingPunct="1">
              <a:lnSpc>
                <a:spcPct val="90000"/>
              </a:lnSpc>
            </a:pPr>
            <a:r>
              <a:rPr lang="en-US" sz="2800" dirty="0" smtClean="0"/>
              <a:t>Subfields:</a:t>
            </a:r>
          </a:p>
          <a:p>
            <a:pPr lvl="1" eaLnBrk="1" hangingPunct="1">
              <a:lnSpc>
                <a:spcPct val="90000"/>
              </a:lnSpc>
            </a:pPr>
            <a:r>
              <a:rPr lang="en-US" sz="2400" dirty="0" smtClean="0"/>
              <a:t>$f - Birth date (NR)</a:t>
            </a:r>
          </a:p>
          <a:p>
            <a:pPr lvl="1" eaLnBrk="1" hangingPunct="1">
              <a:lnSpc>
                <a:spcPct val="90000"/>
              </a:lnSpc>
            </a:pPr>
            <a:r>
              <a:rPr lang="en-US" sz="2400" dirty="0" smtClean="0"/>
              <a:t>$g - Death date (NR)</a:t>
            </a:r>
          </a:p>
          <a:p>
            <a:pPr lvl="1" eaLnBrk="1" hangingPunct="1">
              <a:lnSpc>
                <a:spcPct val="90000"/>
              </a:lnSpc>
            </a:pPr>
            <a:r>
              <a:rPr lang="en-US" sz="2400" dirty="0" smtClean="0"/>
              <a:t>$k - Beginning or single date created (NR)</a:t>
            </a:r>
          </a:p>
          <a:p>
            <a:pPr lvl="1" eaLnBrk="1" hangingPunct="1">
              <a:lnSpc>
                <a:spcPct val="90000"/>
              </a:lnSpc>
            </a:pPr>
            <a:r>
              <a:rPr lang="en-US" sz="2400" dirty="0" smtClean="0"/>
              <a:t>$l - Ending date created (NR)</a:t>
            </a:r>
          </a:p>
          <a:p>
            <a:pPr lvl="1" eaLnBrk="1" hangingPunct="1">
              <a:lnSpc>
                <a:spcPct val="90000"/>
              </a:lnSpc>
            </a:pPr>
            <a:r>
              <a:rPr lang="en-US" sz="2400" dirty="0" smtClean="0"/>
              <a:t>$s - Start period (NR)</a:t>
            </a:r>
          </a:p>
          <a:p>
            <a:pPr lvl="1" eaLnBrk="1" hangingPunct="1">
              <a:lnSpc>
                <a:spcPct val="90000"/>
              </a:lnSpc>
            </a:pPr>
            <a:r>
              <a:rPr lang="en-US" sz="2400" dirty="0" smtClean="0"/>
              <a:t>$t - End period (NR)</a:t>
            </a:r>
          </a:p>
          <a:p>
            <a:pPr lvl="1" eaLnBrk="1" hangingPunct="1">
              <a:lnSpc>
                <a:spcPct val="90000"/>
              </a:lnSpc>
            </a:pPr>
            <a:r>
              <a:rPr lang="en-US" sz="2400" dirty="0" smtClean="0"/>
              <a:t>$u - Uniform Resource Identifier (R)</a:t>
            </a:r>
          </a:p>
          <a:p>
            <a:pPr lvl="1" eaLnBrk="1" hangingPunct="1">
              <a:lnSpc>
                <a:spcPct val="90000"/>
              </a:lnSpc>
            </a:pPr>
            <a:r>
              <a:rPr lang="en-US" sz="2400" dirty="0" smtClean="0"/>
              <a:t>$v - Source of information (R)</a:t>
            </a:r>
          </a:p>
          <a:p>
            <a:pPr lvl="1" eaLnBrk="1" hangingPunct="1">
              <a:lnSpc>
                <a:spcPct val="90000"/>
              </a:lnSpc>
            </a:pPr>
            <a:r>
              <a:rPr lang="en-US" sz="2400" dirty="0" smtClean="0"/>
              <a:t>$2 - Source of date scheme (NR)</a:t>
            </a:r>
          </a:p>
        </p:txBody>
      </p:sp>
      <p:sp>
        <p:nvSpPr>
          <p:cNvPr id="74756" name="Text Box 4"/>
          <p:cNvSpPr txBox="1">
            <a:spLocks noChangeArrowheads="1"/>
          </p:cNvSpPr>
          <p:nvPr/>
        </p:nvSpPr>
        <p:spPr bwMode="auto">
          <a:xfrm>
            <a:off x="5867400" y="2057400"/>
            <a:ext cx="2438400" cy="8302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9.3, 10.4, 11.4, 6.4, 6.10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6DE639A-69B4-4570-ACBF-BFD45606F72A}" type="slidenum">
              <a:rPr lang="en-US"/>
              <a:pPr>
                <a:defRPr/>
              </a:pPr>
              <a:t>45</a:t>
            </a:fld>
            <a:endParaRPr lang="en-US"/>
          </a:p>
        </p:txBody>
      </p:sp>
      <p:sp>
        <p:nvSpPr>
          <p:cNvPr id="17411" name="Rectangle 2"/>
          <p:cNvSpPr>
            <a:spLocks noGrp="1" noChangeArrowheads="1"/>
          </p:cNvSpPr>
          <p:nvPr>
            <p:ph type="title" idx="4294967295"/>
          </p:nvPr>
        </p:nvSpPr>
        <p:spPr>
          <a:xfrm>
            <a:off x="304800" y="304800"/>
            <a:ext cx="8839200" cy="1143000"/>
          </a:xfrm>
        </p:spPr>
        <p:txBody>
          <a:bodyPr/>
          <a:lstStyle/>
          <a:p>
            <a:pPr algn="ctr" eaLnBrk="1" hangingPunct="1"/>
            <a:r>
              <a:rPr lang="en-US" dirty="0" smtClean="0"/>
              <a:t>New field: 046: Special Coded Dates (R)</a:t>
            </a:r>
          </a:p>
        </p:txBody>
      </p:sp>
      <p:sp>
        <p:nvSpPr>
          <p:cNvPr id="17412" name="Rectangle 3"/>
          <p:cNvSpPr>
            <a:spLocks noGrp="1" noChangeArrowheads="1"/>
          </p:cNvSpPr>
          <p:nvPr>
            <p:ph type="body" idx="4294967295"/>
          </p:nvPr>
        </p:nvSpPr>
        <p:spPr>
          <a:xfrm>
            <a:off x="1066800" y="1600200"/>
            <a:ext cx="7772400" cy="4525963"/>
          </a:xfrm>
        </p:spPr>
        <p:txBody>
          <a:bodyPr/>
          <a:lstStyle/>
          <a:p>
            <a:pPr eaLnBrk="1" hangingPunct="1"/>
            <a:r>
              <a:rPr lang="en-US" sz="2800" dirty="0" smtClean="0"/>
              <a:t>Special code means there is a strict format to follow:</a:t>
            </a:r>
          </a:p>
          <a:p>
            <a:pPr eaLnBrk="1" hangingPunct="1"/>
            <a:r>
              <a:rPr lang="en-US" sz="2800" dirty="0" smtClean="0"/>
              <a:t>DEFAULT is ISO 8601: YYYYMMDD</a:t>
            </a:r>
            <a:r>
              <a:rPr lang="en-US" sz="2800" dirty="0" smtClean="0">
                <a:solidFill>
                  <a:schemeClr val="bg2"/>
                </a:solidFill>
              </a:rPr>
              <a:t>HHMMSS.S</a:t>
            </a:r>
          </a:p>
          <a:p>
            <a:pPr lvl="1" eaLnBrk="1" hangingPunct="1"/>
            <a:r>
              <a:rPr lang="en-US" sz="2400" dirty="0" smtClean="0"/>
              <a:t>Unless $2 specifies another encoding scheme for dates</a:t>
            </a:r>
          </a:p>
          <a:p>
            <a:pPr lvl="1" eaLnBrk="1" hangingPunct="1"/>
            <a:r>
              <a:rPr lang="en-US" sz="2400" dirty="0" smtClean="0"/>
              <a:t>The other standard to be used is the $2 </a:t>
            </a:r>
            <a:r>
              <a:rPr lang="en-US" sz="2400" dirty="0" err="1" smtClean="0"/>
              <a:t>edtf</a:t>
            </a:r>
            <a:r>
              <a:rPr lang="en-US" sz="2400" dirty="0" smtClean="0"/>
              <a:t> (Extended Date/Time Format) for uncertain dates</a:t>
            </a:r>
          </a:p>
          <a:p>
            <a:pPr lvl="1"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94A892-2821-41BE-A907-C68048FF7D33}" type="slidenum">
              <a:rPr lang="en-US"/>
              <a:pPr>
                <a:defRPr/>
              </a:pPr>
              <a:t>46</a:t>
            </a:fld>
            <a:endParaRPr lang="en-US"/>
          </a:p>
        </p:txBody>
      </p:sp>
      <p:sp>
        <p:nvSpPr>
          <p:cNvPr id="18435" name="Rectangle 2"/>
          <p:cNvSpPr>
            <a:spLocks noGrp="1" noChangeArrowheads="1"/>
          </p:cNvSpPr>
          <p:nvPr>
            <p:ph type="title" idx="4294967295"/>
          </p:nvPr>
        </p:nvSpPr>
        <p:spPr>
          <a:xfrm>
            <a:off x="685800" y="311150"/>
            <a:ext cx="8458200" cy="1143000"/>
          </a:xfrm>
        </p:spPr>
        <p:txBody>
          <a:bodyPr/>
          <a:lstStyle/>
          <a:p>
            <a:pPr algn="ctr" eaLnBrk="1" hangingPunct="1"/>
            <a:r>
              <a:rPr lang="en-US" dirty="0" smtClean="0"/>
              <a:t>New field: 046: Special Coded Dates (R)</a:t>
            </a:r>
          </a:p>
        </p:txBody>
      </p:sp>
      <p:sp>
        <p:nvSpPr>
          <p:cNvPr id="17412" name="Rectangle 3"/>
          <p:cNvSpPr>
            <a:spLocks noGrp="1" noChangeArrowheads="1"/>
          </p:cNvSpPr>
          <p:nvPr>
            <p:ph type="body" idx="4294967295"/>
          </p:nvPr>
        </p:nvSpPr>
        <p:spPr>
          <a:xfrm>
            <a:off x="1143000" y="1828800"/>
            <a:ext cx="7620000" cy="4800600"/>
          </a:xfrm>
        </p:spPr>
        <p:txBody>
          <a:bodyPr/>
          <a:lstStyle/>
          <a:p>
            <a:pPr eaLnBrk="1" hangingPunct="1">
              <a:lnSpc>
                <a:spcPct val="90000"/>
              </a:lnSpc>
              <a:defRPr/>
            </a:pPr>
            <a:r>
              <a:rPr lang="en-US" sz="2400" dirty="0" smtClean="0"/>
              <a:t>For a person born in June 2, 1946 and still alive</a:t>
            </a:r>
          </a:p>
          <a:p>
            <a:pPr eaLnBrk="1" hangingPunct="1">
              <a:lnSpc>
                <a:spcPct val="90000"/>
              </a:lnSpc>
              <a:buFontTx/>
              <a:buNone/>
              <a:defRPr/>
            </a:pPr>
            <a:r>
              <a:rPr lang="en-US" sz="2400" dirty="0" smtClean="0"/>
              <a:t>			046 _ _ $f 19460602</a:t>
            </a:r>
            <a:br>
              <a:rPr lang="en-US" sz="2400" dirty="0" smtClean="0"/>
            </a:br>
            <a:endParaRPr lang="en-US" sz="2400" dirty="0" smtClean="0"/>
          </a:p>
          <a:p>
            <a:pPr eaLnBrk="1" hangingPunct="1">
              <a:lnSpc>
                <a:spcPct val="90000"/>
              </a:lnSpc>
              <a:defRPr/>
            </a:pPr>
            <a:r>
              <a:rPr lang="en-US" sz="2400" dirty="0" smtClean="0"/>
              <a:t>For a person born in 1840 and dead at the Battle of Bull Run on July 21, 1861</a:t>
            </a:r>
          </a:p>
          <a:p>
            <a:pPr eaLnBrk="1" hangingPunct="1">
              <a:lnSpc>
                <a:spcPct val="90000"/>
              </a:lnSpc>
              <a:buFontTx/>
              <a:buNone/>
              <a:defRPr/>
            </a:pPr>
            <a:r>
              <a:rPr lang="en-US" sz="2400" dirty="0" smtClean="0"/>
              <a:t>			046 _ _ $f 1840 $g 18610721</a:t>
            </a:r>
          </a:p>
          <a:p>
            <a:pPr marL="0" indent="0" eaLnBrk="1" hangingPunct="1">
              <a:lnSpc>
                <a:spcPct val="90000"/>
              </a:lnSpc>
              <a:buFont typeface="Wingdings" pitchFamily="2" charset="2"/>
              <a:buNone/>
              <a:defRPr/>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C696163-D32E-41A1-9AE9-B3F498E4FBBD}" type="slidenum">
              <a:rPr lang="en-US"/>
              <a:pPr>
                <a:defRPr/>
              </a:pPr>
              <a:t>47</a:t>
            </a:fld>
            <a:endParaRPr lang="en-US"/>
          </a:p>
        </p:txBody>
      </p:sp>
      <p:sp>
        <p:nvSpPr>
          <p:cNvPr id="19459" name="Rectangle 2"/>
          <p:cNvSpPr>
            <a:spLocks noGrp="1" noChangeArrowheads="1"/>
          </p:cNvSpPr>
          <p:nvPr>
            <p:ph type="title" idx="4294967295"/>
          </p:nvPr>
        </p:nvSpPr>
        <p:spPr>
          <a:xfrm>
            <a:off x="679450" y="98425"/>
            <a:ext cx="8305800" cy="1143000"/>
          </a:xfrm>
        </p:spPr>
        <p:txBody>
          <a:bodyPr/>
          <a:lstStyle/>
          <a:p>
            <a:pPr algn="ctr" eaLnBrk="1" hangingPunct="1"/>
            <a:r>
              <a:rPr lang="en-US" dirty="0" smtClean="0"/>
              <a:t>New field: 370: Associated Place (R)</a:t>
            </a:r>
          </a:p>
        </p:txBody>
      </p:sp>
      <p:sp>
        <p:nvSpPr>
          <p:cNvPr id="19460" name="Rectangle 3"/>
          <p:cNvSpPr>
            <a:spLocks noGrp="1" noChangeArrowheads="1"/>
          </p:cNvSpPr>
          <p:nvPr>
            <p:ph type="body" idx="4294967295"/>
          </p:nvPr>
        </p:nvSpPr>
        <p:spPr>
          <a:xfrm>
            <a:off x="1284288" y="1565275"/>
            <a:ext cx="7315200" cy="4953000"/>
          </a:xfrm>
        </p:spPr>
        <p:txBody>
          <a:bodyPr/>
          <a:lstStyle/>
          <a:p>
            <a:pPr eaLnBrk="1" hangingPunct="1">
              <a:lnSpc>
                <a:spcPct val="80000"/>
              </a:lnSpc>
            </a:pPr>
            <a:r>
              <a:rPr lang="en-US" sz="2800" dirty="0" smtClean="0"/>
              <a:t>No indicators</a:t>
            </a:r>
          </a:p>
          <a:p>
            <a:pPr eaLnBrk="1" hangingPunct="1">
              <a:lnSpc>
                <a:spcPct val="80000"/>
              </a:lnSpc>
            </a:pPr>
            <a:r>
              <a:rPr lang="en-US" sz="2800" dirty="0" smtClean="0"/>
              <a:t>Subfields:</a:t>
            </a:r>
          </a:p>
          <a:p>
            <a:pPr lvl="1" eaLnBrk="1" hangingPunct="1">
              <a:lnSpc>
                <a:spcPct val="80000"/>
              </a:lnSpc>
            </a:pPr>
            <a:r>
              <a:rPr lang="en-US" sz="2400" dirty="0" smtClean="0"/>
              <a:t>$a      Place of birth (NR)</a:t>
            </a:r>
          </a:p>
          <a:p>
            <a:pPr lvl="1" eaLnBrk="1" hangingPunct="1">
              <a:lnSpc>
                <a:spcPct val="80000"/>
              </a:lnSpc>
            </a:pPr>
            <a:r>
              <a:rPr lang="en-US" sz="2400" dirty="0" smtClean="0"/>
              <a:t>$b      Place of death (NR)</a:t>
            </a:r>
          </a:p>
          <a:p>
            <a:pPr lvl="1" eaLnBrk="1" hangingPunct="1">
              <a:lnSpc>
                <a:spcPct val="80000"/>
              </a:lnSpc>
            </a:pPr>
            <a:r>
              <a:rPr lang="en-US" sz="2400" dirty="0" smtClean="0"/>
              <a:t>$c      Associated country (R)</a:t>
            </a:r>
          </a:p>
          <a:p>
            <a:pPr lvl="1" eaLnBrk="1" hangingPunct="1">
              <a:lnSpc>
                <a:spcPct val="80000"/>
              </a:lnSpc>
            </a:pPr>
            <a:r>
              <a:rPr lang="en-US" sz="2400" dirty="0" smtClean="0"/>
              <a:t>$e      Place of residence/headquarters (R)</a:t>
            </a:r>
          </a:p>
          <a:p>
            <a:pPr lvl="1" eaLnBrk="1" hangingPunct="1">
              <a:lnSpc>
                <a:spcPct val="80000"/>
              </a:lnSpc>
            </a:pPr>
            <a:r>
              <a:rPr lang="en-US" sz="2400" dirty="0" smtClean="0"/>
              <a:t>$f      Other associated place (R)</a:t>
            </a:r>
          </a:p>
          <a:p>
            <a:pPr lvl="1" eaLnBrk="1" hangingPunct="1">
              <a:lnSpc>
                <a:spcPct val="80000"/>
              </a:lnSpc>
            </a:pPr>
            <a:r>
              <a:rPr lang="en-US" sz="2400" dirty="0" smtClean="0"/>
              <a:t>$g      Place of origin of work (R)</a:t>
            </a:r>
          </a:p>
          <a:p>
            <a:pPr lvl="1" eaLnBrk="1" hangingPunct="1">
              <a:lnSpc>
                <a:spcPct val="80000"/>
              </a:lnSpc>
            </a:pPr>
            <a:r>
              <a:rPr lang="en-US" sz="2400" dirty="0" smtClean="0"/>
              <a:t>$s      Start period (NR)</a:t>
            </a:r>
          </a:p>
          <a:p>
            <a:pPr lvl="1" eaLnBrk="1" hangingPunct="1">
              <a:lnSpc>
                <a:spcPct val="80000"/>
              </a:lnSpc>
            </a:pPr>
            <a:r>
              <a:rPr lang="en-US" sz="2400" dirty="0" smtClean="0"/>
              <a:t>$t      End period (NR)</a:t>
            </a:r>
          </a:p>
          <a:p>
            <a:pPr lvl="1" eaLnBrk="1" hangingPunct="1">
              <a:lnSpc>
                <a:spcPct val="80000"/>
              </a:lnSpc>
            </a:pPr>
            <a:r>
              <a:rPr lang="en-US" sz="2400" dirty="0" smtClean="0"/>
              <a:t>$u      Uniform Resource Identifier (R)</a:t>
            </a:r>
          </a:p>
          <a:p>
            <a:pPr lvl="1" eaLnBrk="1" hangingPunct="1">
              <a:lnSpc>
                <a:spcPct val="80000"/>
              </a:lnSpc>
            </a:pPr>
            <a:r>
              <a:rPr lang="en-US" sz="2400" dirty="0" smtClean="0"/>
              <a:t>$v      Source of information (R)</a:t>
            </a:r>
          </a:p>
          <a:p>
            <a:pPr lvl="1" eaLnBrk="1" hangingPunct="1">
              <a:lnSpc>
                <a:spcPct val="80000"/>
              </a:lnSpc>
            </a:pPr>
            <a:r>
              <a:rPr lang="en-US" sz="2400" dirty="0" smtClean="0"/>
              <a:t>$0      Record control number (R)</a:t>
            </a:r>
          </a:p>
          <a:p>
            <a:pPr lvl="1" eaLnBrk="1" hangingPunct="1">
              <a:lnSpc>
                <a:spcPct val="80000"/>
              </a:lnSpc>
            </a:pPr>
            <a:r>
              <a:rPr lang="en-US" sz="2400" dirty="0" smtClean="0"/>
              <a:t>$2      Source of term (NR) </a:t>
            </a:r>
          </a:p>
        </p:txBody>
      </p:sp>
      <p:sp>
        <p:nvSpPr>
          <p:cNvPr id="86020" name="Text Box 4"/>
          <p:cNvSpPr txBox="1">
            <a:spLocks noChangeArrowheads="1"/>
          </p:cNvSpPr>
          <p:nvPr/>
        </p:nvSpPr>
        <p:spPr bwMode="auto">
          <a:xfrm>
            <a:off x="6477000" y="1752600"/>
            <a:ext cx="2438400" cy="1570038"/>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9.8, 9.9, 9.10, 9.11; 10.5; 11.3.3, 11.9, 11.3.2; 6.5</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2FABA04-96C8-4A62-AA57-BFCC40B89DA2}" type="slidenum">
              <a:rPr lang="en-US"/>
              <a:pPr>
                <a:defRPr/>
              </a:pPr>
              <a:t>48</a:t>
            </a:fld>
            <a:endParaRPr lang="en-US"/>
          </a:p>
        </p:txBody>
      </p:sp>
      <p:sp>
        <p:nvSpPr>
          <p:cNvPr id="20483" name="Rectangle 2"/>
          <p:cNvSpPr>
            <a:spLocks noGrp="1" noChangeArrowheads="1"/>
          </p:cNvSpPr>
          <p:nvPr>
            <p:ph type="title" idx="4294967295"/>
          </p:nvPr>
        </p:nvSpPr>
        <p:spPr>
          <a:xfrm>
            <a:off x="685800" y="280988"/>
            <a:ext cx="8229600" cy="1143000"/>
          </a:xfrm>
        </p:spPr>
        <p:txBody>
          <a:bodyPr/>
          <a:lstStyle/>
          <a:p>
            <a:pPr algn="ctr" eaLnBrk="1" hangingPunct="1"/>
            <a:r>
              <a:rPr lang="en-US" dirty="0" smtClean="0"/>
              <a:t>New field: 370: Associated Place (R)</a:t>
            </a:r>
          </a:p>
        </p:txBody>
      </p:sp>
      <p:sp>
        <p:nvSpPr>
          <p:cNvPr id="20484" name="Rectangle 3"/>
          <p:cNvSpPr>
            <a:spLocks noGrp="1" noChangeArrowheads="1"/>
          </p:cNvSpPr>
          <p:nvPr>
            <p:ph type="body" idx="4294967295"/>
          </p:nvPr>
        </p:nvSpPr>
        <p:spPr>
          <a:xfrm>
            <a:off x="1447800" y="1601788"/>
            <a:ext cx="7315200" cy="4525962"/>
          </a:xfrm>
        </p:spPr>
        <p:txBody>
          <a:bodyPr/>
          <a:lstStyle/>
          <a:p>
            <a:pPr eaLnBrk="1" hangingPunct="1">
              <a:lnSpc>
                <a:spcPct val="90000"/>
              </a:lnSpc>
            </a:pPr>
            <a:r>
              <a:rPr lang="en-US" sz="2400" dirty="0" smtClean="0"/>
              <a:t>If more than one $s start and $t end period related with a particular place, repeat the field, not the subfields</a:t>
            </a:r>
            <a:br>
              <a:rPr lang="en-US" sz="2400" dirty="0" smtClean="0"/>
            </a:br>
            <a:endParaRPr lang="en-US" sz="2400" dirty="0" smtClean="0"/>
          </a:p>
          <a:p>
            <a:pPr eaLnBrk="1" hangingPunct="1">
              <a:lnSpc>
                <a:spcPct val="90000"/>
              </a:lnSpc>
            </a:pPr>
            <a:r>
              <a:rPr lang="en-US" sz="2400" dirty="0" smtClean="0"/>
              <a:t>$a and $b are specific to Personal Names</a:t>
            </a:r>
            <a:br>
              <a:rPr lang="en-US" sz="2400" dirty="0" smtClean="0"/>
            </a:br>
            <a:endParaRPr lang="en-US" sz="2400" dirty="0" smtClean="0"/>
          </a:p>
          <a:p>
            <a:pPr eaLnBrk="1" hangingPunct="1">
              <a:lnSpc>
                <a:spcPct val="90000"/>
              </a:lnSpc>
            </a:pPr>
            <a:r>
              <a:rPr lang="en-US" sz="2400" dirty="0" smtClean="0"/>
              <a:t>$g is specific to Works</a:t>
            </a:r>
            <a:br>
              <a:rPr lang="en-US" sz="2400" dirty="0" smtClean="0"/>
            </a:br>
            <a:endParaRPr lang="en-US" sz="2400" dirty="0" smtClean="0"/>
          </a:p>
          <a:p>
            <a:pPr eaLnBrk="1" hangingPunct="1">
              <a:lnSpc>
                <a:spcPct val="90000"/>
              </a:lnSpc>
            </a:pPr>
            <a:r>
              <a:rPr lang="en-US" sz="2400" dirty="0" smtClean="0"/>
              <a:t>All other subfields are available for all types of NAR’s, as shown in the RDA instruction references.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7133177-8D10-4182-9A21-ABB3DCDE43D3}" type="slidenum">
              <a:rPr lang="en-US"/>
              <a:pPr>
                <a:defRPr/>
              </a:pPr>
              <a:t>49</a:t>
            </a:fld>
            <a:endParaRPr lang="en-US"/>
          </a:p>
        </p:txBody>
      </p:sp>
      <p:sp>
        <p:nvSpPr>
          <p:cNvPr id="21507" name="Rectangle 2"/>
          <p:cNvSpPr>
            <a:spLocks noGrp="1" noChangeArrowheads="1"/>
          </p:cNvSpPr>
          <p:nvPr>
            <p:ph type="title" idx="4294967295"/>
          </p:nvPr>
        </p:nvSpPr>
        <p:spPr>
          <a:xfrm>
            <a:off x="762000" y="274638"/>
            <a:ext cx="8077200" cy="1143000"/>
          </a:xfrm>
        </p:spPr>
        <p:txBody>
          <a:bodyPr/>
          <a:lstStyle/>
          <a:p>
            <a:pPr algn="ctr" eaLnBrk="1" hangingPunct="1"/>
            <a:r>
              <a:rPr lang="en-US" dirty="0" smtClean="0"/>
              <a:t>New field: 370: Associated Place (R)</a:t>
            </a:r>
          </a:p>
        </p:txBody>
      </p:sp>
      <p:sp>
        <p:nvSpPr>
          <p:cNvPr id="21508" name="Rectangle 3"/>
          <p:cNvSpPr>
            <a:spLocks noGrp="1" noChangeArrowheads="1"/>
          </p:cNvSpPr>
          <p:nvPr>
            <p:ph type="body" idx="4294967295"/>
          </p:nvPr>
        </p:nvSpPr>
        <p:spPr>
          <a:xfrm>
            <a:off x="838200" y="1752600"/>
            <a:ext cx="8001000" cy="4525963"/>
          </a:xfrm>
        </p:spPr>
        <p:txBody>
          <a:bodyPr/>
          <a:lstStyle/>
          <a:p>
            <a:pPr eaLnBrk="1" hangingPunct="1"/>
            <a:r>
              <a:rPr lang="en-US" sz="2400" dirty="0" smtClean="0"/>
              <a:t>The form of the name of the place should be in the authorized form, according to RDA</a:t>
            </a:r>
            <a:br>
              <a:rPr lang="en-US" sz="2400" dirty="0" smtClean="0"/>
            </a:br>
            <a:endParaRPr lang="en-US" sz="2400" dirty="0" smtClean="0"/>
          </a:p>
          <a:p>
            <a:pPr eaLnBrk="1" hangingPunct="1"/>
            <a:r>
              <a:rPr lang="en-US" sz="2400" dirty="0" smtClean="0"/>
              <a:t>Written as it would be in a qualifier in the 1XX (no parentheses) </a:t>
            </a:r>
            <a:br>
              <a:rPr lang="en-US" sz="2400" dirty="0" smtClean="0"/>
            </a:br>
            <a:endParaRPr lang="en-US" sz="2400" dirty="0" smtClean="0"/>
          </a:p>
          <a:p>
            <a:pPr eaLnBrk="1" hangingPunct="1"/>
            <a:r>
              <a:rPr lang="en-US" sz="2400" dirty="0" smtClean="0"/>
              <a:t>Even if it is not established in the NAF yet, record it in that form</a:t>
            </a:r>
            <a:br>
              <a:rPr lang="en-US" sz="2400" dirty="0" smtClean="0"/>
            </a:br>
            <a:endParaRPr lang="en-US" sz="2400" dirty="0" smtClean="0"/>
          </a:p>
          <a:p>
            <a:pPr eaLnBrk="1" hangingPunct="1"/>
            <a:r>
              <a:rPr lang="en-US" sz="2400" dirty="0" smtClean="0"/>
              <a:t>No need to establish it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EBBC7399-E136-48B8-A7DD-5FDBBDBC41D6}" type="slidenum">
              <a:rPr lang="en-US" smtClean="0"/>
              <a:pPr eaLnBrk="1" hangingPunct="1"/>
              <a:t>5</a:t>
            </a:fld>
            <a:endParaRPr lang="en-US" smtClean="0"/>
          </a:p>
        </p:txBody>
      </p:sp>
      <p:sp>
        <p:nvSpPr>
          <p:cNvPr id="6147" name="Text Box 2"/>
          <p:cNvSpPr txBox="1">
            <a:spLocks noChangeArrowheads="1"/>
          </p:cNvSpPr>
          <p:nvPr/>
        </p:nvSpPr>
        <p:spPr bwMode="auto">
          <a:xfrm>
            <a:off x="3886200" y="1828800"/>
            <a:ext cx="1909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atin typeface="Calibri" pitchFamily="34" charset="0"/>
              </a:rPr>
              <a:t>is realized through</a:t>
            </a:r>
          </a:p>
        </p:txBody>
      </p:sp>
      <p:sp>
        <p:nvSpPr>
          <p:cNvPr id="6148" name="Text Box 4"/>
          <p:cNvSpPr txBox="1">
            <a:spLocks noChangeArrowheads="1"/>
          </p:cNvSpPr>
          <p:nvPr/>
        </p:nvSpPr>
        <p:spPr bwMode="auto">
          <a:xfrm>
            <a:off x="4343400" y="32004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atin typeface="Calibri" pitchFamily="34" charset="0"/>
              </a:rPr>
              <a:t>is embodied in</a:t>
            </a:r>
          </a:p>
        </p:txBody>
      </p:sp>
      <p:sp>
        <p:nvSpPr>
          <p:cNvPr id="6149" name="Text Box 5"/>
          <p:cNvSpPr txBox="1">
            <a:spLocks noChangeArrowheads="1"/>
          </p:cNvSpPr>
          <p:nvPr/>
        </p:nvSpPr>
        <p:spPr bwMode="auto">
          <a:xfrm>
            <a:off x="5029200" y="5334000"/>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latin typeface="Calibri" pitchFamily="34" charset="0"/>
              </a:rPr>
              <a:t>is exemplified by</a:t>
            </a:r>
          </a:p>
        </p:txBody>
      </p:sp>
      <p:sp>
        <p:nvSpPr>
          <p:cNvPr id="6150" name="Text Box 6"/>
          <p:cNvSpPr txBox="1">
            <a:spLocks noChangeArrowheads="1"/>
          </p:cNvSpPr>
          <p:nvPr/>
        </p:nvSpPr>
        <p:spPr bwMode="auto">
          <a:xfrm>
            <a:off x="1981200" y="1676400"/>
            <a:ext cx="1676400" cy="736600"/>
          </a:xfrm>
          <a:prstGeom prst="rect">
            <a:avLst/>
          </a:prstGeom>
          <a:noFill/>
          <a:ln w="34925">
            <a:solidFill>
              <a:srgbClr val="0070C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4000">
                <a:latin typeface="Calibri" pitchFamily="34" charset="0"/>
              </a:rPr>
              <a:t>Work</a:t>
            </a:r>
            <a:endParaRPr lang="en-US">
              <a:latin typeface="Calibri" pitchFamily="34" charset="0"/>
            </a:endParaRPr>
          </a:p>
        </p:txBody>
      </p:sp>
      <p:sp>
        <p:nvSpPr>
          <p:cNvPr id="6151" name="Text Box 7"/>
          <p:cNvSpPr txBox="1">
            <a:spLocks noChangeArrowheads="1"/>
          </p:cNvSpPr>
          <p:nvPr/>
        </p:nvSpPr>
        <p:spPr bwMode="auto">
          <a:xfrm>
            <a:off x="3810000" y="2438400"/>
            <a:ext cx="2819400" cy="736600"/>
          </a:xfrm>
          <a:prstGeom prst="rect">
            <a:avLst/>
          </a:prstGeom>
          <a:noFill/>
          <a:ln w="34925">
            <a:solidFill>
              <a:srgbClr val="00B05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4000">
                <a:latin typeface="Calibri" pitchFamily="34" charset="0"/>
              </a:rPr>
              <a:t>Expression</a:t>
            </a:r>
            <a:endParaRPr lang="en-US">
              <a:latin typeface="Calibri" pitchFamily="34" charset="0"/>
            </a:endParaRPr>
          </a:p>
        </p:txBody>
      </p:sp>
      <p:sp>
        <p:nvSpPr>
          <p:cNvPr id="15367" name="Text Box 8"/>
          <p:cNvSpPr txBox="1">
            <a:spLocks noChangeArrowheads="1"/>
          </p:cNvSpPr>
          <p:nvPr/>
        </p:nvSpPr>
        <p:spPr bwMode="auto">
          <a:xfrm>
            <a:off x="4572000" y="4267200"/>
            <a:ext cx="3124200" cy="736600"/>
          </a:xfrm>
          <a:prstGeom prst="rect">
            <a:avLst/>
          </a:prstGeom>
          <a:noFill/>
          <a:ln w="34925">
            <a:solidFill>
              <a:schemeClr val="accent4"/>
            </a:solidFill>
            <a:miter lim="800000"/>
            <a:headEnd type="none" w="sm" len="sm"/>
            <a:tailEnd type="none" w="sm" len="sm"/>
          </a:ln>
        </p:spPr>
        <p:txBody>
          <a:bodyPr>
            <a:spAutoFit/>
          </a:bodyPr>
          <a:lstStyle/>
          <a:p>
            <a:pPr eaLnBrk="0" hangingPunct="0">
              <a:defRPr/>
            </a:pPr>
            <a:r>
              <a:rPr lang="en-US" sz="4000" dirty="0">
                <a:latin typeface="Calibri" pitchFamily="34" charset="0"/>
              </a:rPr>
              <a:t>Manifestation</a:t>
            </a:r>
            <a:endParaRPr lang="en-US" sz="3200" dirty="0">
              <a:latin typeface="Calibri" pitchFamily="34" charset="0"/>
            </a:endParaRPr>
          </a:p>
        </p:txBody>
      </p:sp>
      <p:sp>
        <p:nvSpPr>
          <p:cNvPr id="6153" name="Text Box 9"/>
          <p:cNvSpPr txBox="1">
            <a:spLocks noChangeArrowheads="1"/>
          </p:cNvSpPr>
          <p:nvPr/>
        </p:nvSpPr>
        <p:spPr bwMode="auto">
          <a:xfrm>
            <a:off x="7543800" y="5943600"/>
            <a:ext cx="1176338" cy="736600"/>
          </a:xfrm>
          <a:prstGeom prst="rect">
            <a:avLst/>
          </a:prstGeom>
          <a:noFill/>
          <a:ln w="34925">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4000">
                <a:latin typeface="Calibri" pitchFamily="34" charset="0"/>
              </a:rPr>
              <a:t>Item</a:t>
            </a:r>
            <a:endParaRPr lang="en-US">
              <a:latin typeface="Calibri" pitchFamily="34" charset="0"/>
            </a:endParaRPr>
          </a:p>
        </p:txBody>
      </p:sp>
      <p:cxnSp>
        <p:nvCxnSpPr>
          <p:cNvPr id="6154" name="AutoShape 10"/>
          <p:cNvCxnSpPr>
            <a:cxnSpLocks noChangeShapeType="1"/>
          </p:cNvCxnSpPr>
          <p:nvPr/>
        </p:nvCxnSpPr>
        <p:spPr bwMode="auto">
          <a:xfrm rot="10800000" flipH="1" flipV="1">
            <a:off x="1981200" y="1828800"/>
            <a:ext cx="1752600" cy="1231900"/>
          </a:xfrm>
          <a:prstGeom prst="bentConnector3">
            <a:avLst>
              <a:gd name="adj1" fmla="val -13042"/>
            </a:avLst>
          </a:prstGeom>
          <a:noFill/>
          <a:ln w="12700">
            <a:solidFill>
              <a:schemeClr val="tx1"/>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6155" name="AutoShape 11"/>
          <p:cNvCxnSpPr>
            <a:cxnSpLocks noChangeShapeType="1"/>
          </p:cNvCxnSpPr>
          <p:nvPr/>
        </p:nvCxnSpPr>
        <p:spPr bwMode="auto">
          <a:xfrm>
            <a:off x="6629400" y="2895600"/>
            <a:ext cx="1143000" cy="1600200"/>
          </a:xfrm>
          <a:prstGeom prst="bentConnector3">
            <a:avLst>
              <a:gd name="adj1" fmla="val 147639"/>
            </a:avLst>
          </a:prstGeom>
          <a:noFill/>
          <a:ln w="12700">
            <a:solidFill>
              <a:schemeClr val="tx1"/>
            </a:solidFill>
            <a:miter lim="800000"/>
            <a:headEnd type="arrow" w="lg" len="med"/>
            <a:tailEnd type="arrow" w="lg" len="med"/>
          </a:ln>
          <a:extLst>
            <a:ext uri="{909E8E84-426E-40DD-AFC4-6F175D3DCCD1}">
              <a14:hiddenFill xmlns:a14="http://schemas.microsoft.com/office/drawing/2010/main">
                <a:noFill/>
              </a14:hiddenFill>
            </a:ext>
          </a:extLst>
        </p:spPr>
      </p:cxnSp>
      <p:cxnSp>
        <p:nvCxnSpPr>
          <p:cNvPr id="6156" name="AutoShape 12"/>
          <p:cNvCxnSpPr>
            <a:cxnSpLocks noChangeShapeType="1"/>
            <a:stCxn id="15367" idx="1"/>
            <a:endCxn id="6153" idx="1"/>
          </p:cNvCxnSpPr>
          <p:nvPr/>
        </p:nvCxnSpPr>
        <p:spPr bwMode="auto">
          <a:xfrm rot="10800000" flipH="1" flipV="1">
            <a:off x="4572000" y="4635500"/>
            <a:ext cx="2971800" cy="1676400"/>
          </a:xfrm>
          <a:prstGeom prst="bentConnector3">
            <a:avLst>
              <a:gd name="adj1" fmla="val -7690"/>
            </a:avLst>
          </a:prstGeom>
          <a:noFill/>
          <a:ln w="12700">
            <a:solidFill>
              <a:schemeClr val="tx1"/>
            </a:solidFill>
            <a:miter lim="800000"/>
            <a:headEnd type="arrow" w="lg" len="med"/>
            <a:tailEnd type="arrow" w="lg" len="med"/>
          </a:ln>
          <a:extLst>
            <a:ext uri="{909E8E84-426E-40DD-AFC4-6F175D3DCCD1}">
              <a14:hiddenFill xmlns:a14="http://schemas.microsoft.com/office/drawing/2010/main">
                <a:noFill/>
              </a14:hiddenFill>
            </a:ext>
          </a:extLst>
        </p:spPr>
      </p:cxnSp>
      <p:sp>
        <p:nvSpPr>
          <p:cNvPr id="6157" name="Line 13"/>
          <p:cNvSpPr>
            <a:spLocks noChangeShapeType="1"/>
          </p:cNvSpPr>
          <p:nvPr/>
        </p:nvSpPr>
        <p:spPr bwMode="auto">
          <a:xfrm>
            <a:off x="6858000" y="6308725"/>
            <a:ext cx="5334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6158" name="Line 14"/>
          <p:cNvSpPr>
            <a:spLocks noChangeShapeType="1"/>
          </p:cNvSpPr>
          <p:nvPr/>
        </p:nvSpPr>
        <p:spPr bwMode="auto">
          <a:xfrm flipH="1">
            <a:off x="6858000" y="2895600"/>
            <a:ext cx="762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6159" name="Line 15"/>
          <p:cNvSpPr>
            <a:spLocks noChangeShapeType="1"/>
          </p:cNvSpPr>
          <p:nvPr/>
        </p:nvSpPr>
        <p:spPr bwMode="auto">
          <a:xfrm>
            <a:off x="3352800" y="3048000"/>
            <a:ext cx="1524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60" name="Group 33"/>
          <p:cNvGrpSpPr>
            <a:grpSpLocks/>
          </p:cNvGrpSpPr>
          <p:nvPr/>
        </p:nvGrpSpPr>
        <p:grpSpPr bwMode="auto">
          <a:xfrm>
            <a:off x="1295400" y="5181600"/>
            <a:ext cx="1600200" cy="1066800"/>
            <a:chOff x="0" y="3456"/>
            <a:chExt cx="1008" cy="672"/>
          </a:xfrm>
        </p:grpSpPr>
        <p:sp>
          <p:nvSpPr>
            <p:cNvPr id="6166" name="Rectangle 32"/>
            <p:cNvSpPr>
              <a:spLocks noChangeArrowheads="1"/>
            </p:cNvSpPr>
            <p:nvPr/>
          </p:nvSpPr>
          <p:spPr bwMode="auto">
            <a:xfrm>
              <a:off x="0" y="3456"/>
              <a:ext cx="1008" cy="672"/>
            </a:xfrm>
            <a:prstGeom prst="rect">
              <a:avLst/>
            </a:prstGeom>
            <a:solidFill>
              <a:srgbClr val="FFFF66">
                <a:alpha val="50195"/>
              </a:srgbClr>
            </a:solidFill>
            <a:ln w="9525" algn="ctr">
              <a:solidFill>
                <a:schemeClr val="tx1"/>
              </a:solidFill>
              <a:miter lim="800000"/>
              <a:headEnd/>
              <a:tailEnd/>
            </a:ln>
          </p:spPr>
          <p:txBody>
            <a:bodyPr wrap="none" anchor="ctr"/>
            <a:lstStyle/>
            <a:p>
              <a:endParaRPr lang="en-US">
                <a:latin typeface="Arial" charset="0"/>
              </a:endParaRPr>
            </a:p>
          </p:txBody>
        </p:sp>
        <p:sp>
          <p:nvSpPr>
            <p:cNvPr id="6167" name="Text Box 19"/>
            <p:cNvSpPr txBox="1">
              <a:spLocks noChangeArrowheads="1"/>
            </p:cNvSpPr>
            <p:nvPr/>
          </p:nvSpPr>
          <p:spPr bwMode="auto">
            <a:xfrm>
              <a:off x="192" y="3504"/>
              <a:ext cx="340" cy="231"/>
            </a:xfrm>
            <a:prstGeom prst="rect">
              <a:avLst/>
            </a:prstGeom>
            <a:solidFill>
              <a:srgbClr val="9999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solidFill>
                    <a:srgbClr val="FFCC99"/>
                  </a:solidFill>
                  <a:latin typeface="Calibri" pitchFamily="34" charset="0"/>
                </a:rPr>
                <a:t>one</a:t>
              </a:r>
            </a:p>
          </p:txBody>
        </p:sp>
        <p:sp>
          <p:nvSpPr>
            <p:cNvPr id="6168" name="Text Box 20"/>
            <p:cNvSpPr txBox="1">
              <a:spLocks noChangeArrowheads="1"/>
            </p:cNvSpPr>
            <p:nvPr/>
          </p:nvSpPr>
          <p:spPr bwMode="auto">
            <a:xfrm>
              <a:off x="192" y="3888"/>
              <a:ext cx="441" cy="231"/>
            </a:xfrm>
            <a:prstGeom prst="rect">
              <a:avLst/>
            </a:prstGeom>
            <a:solidFill>
              <a:srgbClr val="9999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solidFill>
                    <a:srgbClr val="FFCC99"/>
                  </a:solidFill>
                  <a:latin typeface="Calibri" pitchFamily="34" charset="0"/>
                </a:rPr>
                <a:t>many</a:t>
              </a:r>
            </a:p>
          </p:txBody>
        </p:sp>
        <p:sp>
          <p:nvSpPr>
            <p:cNvPr id="6169" name="Line 21"/>
            <p:cNvSpPr>
              <a:spLocks noChangeShapeType="1"/>
            </p:cNvSpPr>
            <p:nvPr/>
          </p:nvSpPr>
          <p:spPr bwMode="auto">
            <a:xfrm>
              <a:off x="528" y="3648"/>
              <a:ext cx="240" cy="0"/>
            </a:xfrm>
            <a:prstGeom prst="line">
              <a:avLst/>
            </a:prstGeom>
            <a:noFill/>
            <a:ln w="38100">
              <a:solidFill>
                <a:srgbClr val="9999FF"/>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0" name="Line 22"/>
            <p:cNvSpPr>
              <a:spLocks noChangeShapeType="1"/>
            </p:cNvSpPr>
            <p:nvPr/>
          </p:nvSpPr>
          <p:spPr bwMode="auto">
            <a:xfrm>
              <a:off x="672" y="4032"/>
              <a:ext cx="240" cy="0"/>
            </a:xfrm>
            <a:prstGeom prst="line">
              <a:avLst/>
            </a:prstGeom>
            <a:noFill/>
            <a:ln w="38100">
              <a:solidFill>
                <a:srgbClr val="9999FF"/>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71" name="Line 23"/>
            <p:cNvSpPr>
              <a:spLocks noChangeShapeType="1"/>
            </p:cNvSpPr>
            <p:nvPr/>
          </p:nvSpPr>
          <p:spPr bwMode="auto">
            <a:xfrm>
              <a:off x="672" y="4032"/>
              <a:ext cx="144" cy="0"/>
            </a:xfrm>
            <a:prstGeom prst="line">
              <a:avLst/>
            </a:prstGeom>
            <a:noFill/>
            <a:ln w="38100">
              <a:solidFill>
                <a:srgbClr val="9999FF"/>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6161" name="Line 28"/>
          <p:cNvSpPr>
            <a:spLocks noChangeShapeType="1"/>
          </p:cNvSpPr>
          <p:nvPr/>
        </p:nvSpPr>
        <p:spPr bwMode="auto">
          <a:xfrm flipH="1">
            <a:off x="7848600" y="4495800"/>
            <a:ext cx="381000" cy="0"/>
          </a:xfrm>
          <a:prstGeom prst="line">
            <a:avLst/>
          </a:prstGeom>
          <a:noFill/>
          <a:ln w="127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6162" name="Line 29"/>
          <p:cNvSpPr>
            <a:spLocks noChangeShapeType="1"/>
          </p:cNvSpPr>
          <p:nvPr/>
        </p:nvSpPr>
        <p:spPr bwMode="auto">
          <a:xfrm>
            <a:off x="0" y="3733800"/>
            <a:ext cx="9144000" cy="0"/>
          </a:xfrm>
          <a:prstGeom prst="line">
            <a:avLst/>
          </a:prstGeom>
          <a:noFill/>
          <a:ln w="38100">
            <a:solidFill>
              <a:srgbClr val="9999FF"/>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6163" name="Text Box 30"/>
          <p:cNvSpPr txBox="1">
            <a:spLocks noChangeArrowheads="1"/>
          </p:cNvSpPr>
          <p:nvPr/>
        </p:nvSpPr>
        <p:spPr bwMode="auto">
          <a:xfrm>
            <a:off x="457200" y="3810000"/>
            <a:ext cx="3109913" cy="376238"/>
          </a:xfrm>
          <a:prstGeom prst="rect">
            <a:avLst/>
          </a:prstGeom>
          <a:noFill/>
          <a:ln w="9525" algn="ctr">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i="1">
                <a:latin typeface="Calibri" pitchFamily="34" charset="0"/>
              </a:rPr>
              <a:t>Physical – Recording of Content</a:t>
            </a:r>
          </a:p>
        </p:txBody>
      </p:sp>
      <p:sp>
        <p:nvSpPr>
          <p:cNvPr id="6164" name="Text Box 31"/>
          <p:cNvSpPr txBox="1">
            <a:spLocks noChangeArrowheads="1"/>
          </p:cNvSpPr>
          <p:nvPr/>
        </p:nvSpPr>
        <p:spPr bwMode="auto">
          <a:xfrm>
            <a:off x="381000" y="3276600"/>
            <a:ext cx="2752725" cy="376238"/>
          </a:xfrm>
          <a:prstGeom prst="rect">
            <a:avLst/>
          </a:prstGeom>
          <a:noFill/>
          <a:ln w="9525" algn="ctr">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i="1">
                <a:latin typeface="Calibri" pitchFamily="34" charset="0"/>
              </a:rPr>
              <a:t>Intellectual/Artistic Content</a:t>
            </a:r>
          </a:p>
        </p:txBody>
      </p:sp>
      <p:sp>
        <p:nvSpPr>
          <p:cNvPr id="6165" name="Title 28"/>
          <p:cNvSpPr>
            <a:spLocks noGrp="1"/>
          </p:cNvSpPr>
          <p:nvPr>
            <p:ph type="title" idx="4294967295"/>
          </p:nvPr>
        </p:nvSpPr>
        <p:spPr>
          <a:xfrm>
            <a:off x="1143000" y="685800"/>
            <a:ext cx="6437313" cy="639763"/>
          </a:xfrm>
        </p:spPr>
        <p:txBody>
          <a:bodyPr bIns="91440"/>
          <a:lstStyle/>
          <a:p>
            <a:pPr eaLnBrk="1" hangingPunct="1"/>
            <a:r>
              <a:rPr lang="en-US" dirty="0" smtClean="0"/>
              <a:t>FRBR Group 1 Entities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C8F59FF-827F-4066-9F77-3500B36DB943}" type="slidenum">
              <a:rPr lang="en-US"/>
              <a:pPr>
                <a:defRPr/>
              </a:pPr>
              <a:t>50</a:t>
            </a:fld>
            <a:endParaRPr lang="en-US"/>
          </a:p>
        </p:txBody>
      </p:sp>
      <p:sp>
        <p:nvSpPr>
          <p:cNvPr id="22531" name="Rectangle 2"/>
          <p:cNvSpPr>
            <a:spLocks noGrp="1" noChangeArrowheads="1"/>
          </p:cNvSpPr>
          <p:nvPr>
            <p:ph type="title" idx="4294967295"/>
          </p:nvPr>
        </p:nvSpPr>
        <p:spPr>
          <a:xfrm>
            <a:off x="762000" y="274638"/>
            <a:ext cx="8077200" cy="1143000"/>
          </a:xfrm>
        </p:spPr>
        <p:txBody>
          <a:bodyPr/>
          <a:lstStyle/>
          <a:p>
            <a:pPr algn="ctr" eaLnBrk="1" hangingPunct="1"/>
            <a:r>
              <a:rPr lang="en-US" dirty="0" smtClean="0"/>
              <a:t>New field: 370: Associated Place (R)</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7391400" cy="27432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736A8F8-9B17-4FF5-BA39-75B9D299109E}" type="slidenum">
              <a:rPr lang="en-US"/>
              <a:pPr>
                <a:defRPr/>
              </a:pPr>
              <a:t>51</a:t>
            </a:fld>
            <a:endParaRPr lang="en-US"/>
          </a:p>
        </p:txBody>
      </p:sp>
      <p:sp>
        <p:nvSpPr>
          <p:cNvPr id="23555" name="Rectangle 2"/>
          <p:cNvSpPr>
            <a:spLocks noGrp="1" noChangeArrowheads="1"/>
          </p:cNvSpPr>
          <p:nvPr>
            <p:ph type="title" idx="4294967295"/>
          </p:nvPr>
        </p:nvSpPr>
        <p:spPr>
          <a:xfrm>
            <a:off x="0" y="228600"/>
            <a:ext cx="8915400" cy="1143000"/>
          </a:xfrm>
        </p:spPr>
        <p:txBody>
          <a:bodyPr/>
          <a:lstStyle/>
          <a:p>
            <a:pPr algn="ctr" eaLnBrk="1" hangingPunct="1"/>
            <a:r>
              <a:rPr lang="en-US" dirty="0" smtClean="0"/>
              <a:t>New field: 371: Address (R)</a:t>
            </a:r>
          </a:p>
        </p:txBody>
      </p:sp>
      <p:sp>
        <p:nvSpPr>
          <p:cNvPr id="23556" name="Rectangle 3"/>
          <p:cNvSpPr>
            <a:spLocks noGrp="1" noChangeArrowheads="1"/>
          </p:cNvSpPr>
          <p:nvPr>
            <p:ph type="body" idx="4294967295"/>
          </p:nvPr>
        </p:nvSpPr>
        <p:spPr>
          <a:xfrm>
            <a:off x="1839913" y="1495425"/>
            <a:ext cx="6477000" cy="5257800"/>
          </a:xfrm>
        </p:spPr>
        <p:txBody>
          <a:bodyPr/>
          <a:lstStyle/>
          <a:p>
            <a:pPr eaLnBrk="1" hangingPunct="1">
              <a:lnSpc>
                <a:spcPct val="80000"/>
              </a:lnSpc>
            </a:pPr>
            <a:r>
              <a:rPr lang="en-US" sz="3200" dirty="0" smtClean="0"/>
              <a:t>No indicators</a:t>
            </a:r>
          </a:p>
          <a:p>
            <a:pPr eaLnBrk="1" hangingPunct="1">
              <a:lnSpc>
                <a:spcPct val="80000"/>
              </a:lnSpc>
            </a:pPr>
            <a:r>
              <a:rPr lang="en-US" sz="3200" dirty="0" smtClean="0"/>
              <a:t>Subfields:</a:t>
            </a:r>
          </a:p>
          <a:p>
            <a:pPr lvl="1" eaLnBrk="1" hangingPunct="1">
              <a:lnSpc>
                <a:spcPct val="80000"/>
              </a:lnSpc>
            </a:pPr>
            <a:r>
              <a:rPr lang="en-US" sz="2400" dirty="0" smtClean="0"/>
              <a:t>$a     Address (R)</a:t>
            </a:r>
          </a:p>
          <a:p>
            <a:pPr lvl="1" eaLnBrk="1" hangingPunct="1">
              <a:lnSpc>
                <a:spcPct val="80000"/>
              </a:lnSpc>
            </a:pPr>
            <a:r>
              <a:rPr lang="en-US" sz="2400" dirty="0" smtClean="0"/>
              <a:t>$b     City (NR)</a:t>
            </a:r>
          </a:p>
          <a:p>
            <a:pPr lvl="1" eaLnBrk="1" hangingPunct="1">
              <a:lnSpc>
                <a:spcPct val="80000"/>
              </a:lnSpc>
            </a:pPr>
            <a:r>
              <a:rPr lang="en-US" sz="2400" dirty="0" smtClean="0"/>
              <a:t>$c      Intermediate jurisdiction (NR)</a:t>
            </a:r>
          </a:p>
          <a:p>
            <a:pPr lvl="1" eaLnBrk="1" hangingPunct="1">
              <a:lnSpc>
                <a:spcPct val="80000"/>
              </a:lnSpc>
            </a:pPr>
            <a:r>
              <a:rPr lang="en-US" sz="2400" dirty="0" smtClean="0"/>
              <a:t>$d     Country (NR)</a:t>
            </a:r>
          </a:p>
          <a:p>
            <a:pPr lvl="1" eaLnBrk="1" hangingPunct="1">
              <a:lnSpc>
                <a:spcPct val="80000"/>
              </a:lnSpc>
            </a:pPr>
            <a:r>
              <a:rPr lang="en-US" sz="2400" dirty="0" smtClean="0"/>
              <a:t>$e     Postal code (NR)</a:t>
            </a:r>
          </a:p>
          <a:p>
            <a:pPr lvl="1" eaLnBrk="1" hangingPunct="1">
              <a:lnSpc>
                <a:spcPct val="80000"/>
              </a:lnSpc>
            </a:pPr>
            <a:r>
              <a:rPr lang="en-US" sz="2400" dirty="0" smtClean="0"/>
              <a:t>$m    Electronic mail address (R)</a:t>
            </a:r>
          </a:p>
          <a:p>
            <a:pPr lvl="1" eaLnBrk="1" hangingPunct="1">
              <a:lnSpc>
                <a:spcPct val="80000"/>
              </a:lnSpc>
            </a:pPr>
            <a:r>
              <a:rPr lang="en-US" sz="2400" dirty="0" smtClean="0"/>
              <a:t>$s      Start period (NR)</a:t>
            </a:r>
          </a:p>
          <a:p>
            <a:pPr lvl="1" eaLnBrk="1" hangingPunct="1">
              <a:lnSpc>
                <a:spcPct val="80000"/>
              </a:lnSpc>
            </a:pPr>
            <a:r>
              <a:rPr lang="en-US" sz="2400" dirty="0" smtClean="0"/>
              <a:t>$t      End period (NR)</a:t>
            </a:r>
          </a:p>
          <a:p>
            <a:pPr lvl="1" eaLnBrk="1" hangingPunct="1">
              <a:lnSpc>
                <a:spcPct val="80000"/>
              </a:lnSpc>
            </a:pPr>
            <a:r>
              <a:rPr lang="en-US" sz="2400" dirty="0" smtClean="0"/>
              <a:t>$u     Uniform Resource Identifier (R)</a:t>
            </a:r>
          </a:p>
          <a:p>
            <a:pPr lvl="1" eaLnBrk="1" hangingPunct="1">
              <a:lnSpc>
                <a:spcPct val="80000"/>
              </a:lnSpc>
            </a:pPr>
            <a:r>
              <a:rPr lang="en-US" sz="2400" dirty="0" smtClean="0"/>
              <a:t>$v     Source of information (R)</a:t>
            </a:r>
          </a:p>
          <a:p>
            <a:pPr lvl="1" eaLnBrk="1" hangingPunct="1">
              <a:lnSpc>
                <a:spcPct val="80000"/>
              </a:lnSpc>
            </a:pPr>
            <a:r>
              <a:rPr lang="en-US" sz="2400" dirty="0" smtClean="0"/>
              <a:t>$z     Public note (R)</a:t>
            </a:r>
          </a:p>
          <a:p>
            <a:pPr lvl="1" eaLnBrk="1" hangingPunct="1">
              <a:lnSpc>
                <a:spcPct val="80000"/>
              </a:lnSpc>
            </a:pPr>
            <a:r>
              <a:rPr lang="en-US" sz="2400" dirty="0" smtClean="0"/>
              <a:t>$4     Relator code (R) </a:t>
            </a:r>
          </a:p>
          <a:p>
            <a:pPr eaLnBrk="1" hangingPunct="1">
              <a:lnSpc>
                <a:spcPct val="80000"/>
              </a:lnSpc>
            </a:pPr>
            <a:endParaRPr lang="en-US" sz="2400" dirty="0" smtClean="0"/>
          </a:p>
        </p:txBody>
      </p:sp>
      <p:sp>
        <p:nvSpPr>
          <p:cNvPr id="90116"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9.12; 11.9</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DE2E70E-65C6-48BB-9EA7-F5D8F2F7E035}" type="slidenum">
              <a:rPr lang="en-US"/>
              <a:pPr>
                <a:defRPr/>
              </a:pPr>
              <a:t>52</a:t>
            </a:fld>
            <a:endParaRPr lang="en-US"/>
          </a:p>
        </p:txBody>
      </p:sp>
      <p:sp>
        <p:nvSpPr>
          <p:cNvPr id="24579" name="Rectangle 2"/>
          <p:cNvSpPr>
            <a:spLocks noGrp="1" noChangeArrowheads="1"/>
          </p:cNvSpPr>
          <p:nvPr>
            <p:ph type="title" idx="4294967295"/>
          </p:nvPr>
        </p:nvSpPr>
        <p:spPr>
          <a:xfrm>
            <a:off x="0" y="274638"/>
            <a:ext cx="8229600" cy="1143000"/>
          </a:xfrm>
        </p:spPr>
        <p:txBody>
          <a:bodyPr/>
          <a:lstStyle/>
          <a:p>
            <a:pPr algn="ctr" eaLnBrk="1" hangingPunct="1"/>
            <a:r>
              <a:rPr lang="en-US" dirty="0" smtClean="0"/>
              <a:t>New field: 371: Address (R)</a:t>
            </a:r>
          </a:p>
        </p:txBody>
      </p:sp>
      <p:sp>
        <p:nvSpPr>
          <p:cNvPr id="24580" name="Rectangle 3"/>
          <p:cNvSpPr>
            <a:spLocks noGrp="1" noChangeArrowheads="1"/>
          </p:cNvSpPr>
          <p:nvPr>
            <p:ph type="body" idx="4294967295"/>
          </p:nvPr>
        </p:nvSpPr>
        <p:spPr>
          <a:xfrm>
            <a:off x="1371600" y="1600200"/>
            <a:ext cx="6858000" cy="4525963"/>
          </a:xfrm>
        </p:spPr>
        <p:txBody>
          <a:bodyPr/>
          <a:lstStyle/>
          <a:p>
            <a:pPr eaLnBrk="1" hangingPunct="1"/>
            <a:r>
              <a:rPr lang="en-US" sz="2400" dirty="0" smtClean="0"/>
              <a:t>Available for Personal Names and Corporate Bodies</a:t>
            </a:r>
            <a:br>
              <a:rPr lang="en-US" sz="2400" dirty="0" smtClean="0"/>
            </a:br>
            <a:endParaRPr lang="en-US" sz="2400" dirty="0" smtClean="0"/>
          </a:p>
          <a:p>
            <a:pPr eaLnBrk="1" hangingPunct="1"/>
            <a:r>
              <a:rPr lang="en-US" sz="2400" dirty="0" smtClean="0"/>
              <a:t>Privacy issues?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8B05D08-0048-4053-85C1-F6FFAFABF36A}" type="slidenum">
              <a:rPr lang="en-US"/>
              <a:pPr>
                <a:defRPr/>
              </a:pPr>
              <a:t>53</a:t>
            </a:fld>
            <a:endParaRPr lang="en-US"/>
          </a:p>
        </p:txBody>
      </p:sp>
      <p:sp>
        <p:nvSpPr>
          <p:cNvPr id="25603" name="Rectangle 2"/>
          <p:cNvSpPr>
            <a:spLocks noGrp="1" noChangeArrowheads="1"/>
          </p:cNvSpPr>
          <p:nvPr>
            <p:ph type="title" idx="4294967295"/>
          </p:nvPr>
        </p:nvSpPr>
        <p:spPr>
          <a:xfrm>
            <a:off x="838200" y="274638"/>
            <a:ext cx="8001000" cy="1143000"/>
          </a:xfrm>
        </p:spPr>
        <p:txBody>
          <a:bodyPr/>
          <a:lstStyle/>
          <a:p>
            <a:pPr algn="ctr" eaLnBrk="1" hangingPunct="1"/>
            <a:r>
              <a:rPr lang="en-US" dirty="0" smtClean="0"/>
              <a:t>New field: 373: Associated Group (R)</a:t>
            </a:r>
          </a:p>
        </p:txBody>
      </p:sp>
      <p:sp>
        <p:nvSpPr>
          <p:cNvPr id="25604" name="Rectangle 3"/>
          <p:cNvSpPr>
            <a:spLocks noGrp="1" noChangeArrowheads="1"/>
          </p:cNvSpPr>
          <p:nvPr>
            <p:ph type="body" idx="4294967295"/>
          </p:nvPr>
        </p:nvSpPr>
        <p:spPr>
          <a:xfrm>
            <a:off x="1066800" y="1600200"/>
            <a:ext cx="7620000" cy="4876800"/>
          </a:xfrm>
        </p:spPr>
        <p:txBody>
          <a:bodyPr/>
          <a:lstStyle/>
          <a:p>
            <a:pPr eaLnBrk="1" hangingPunct="1">
              <a:lnSpc>
                <a:spcPct val="90000"/>
              </a:lnSpc>
            </a:pPr>
            <a:r>
              <a:rPr lang="en-US" sz="2800" dirty="0" smtClean="0"/>
              <a:t>No indicators</a:t>
            </a:r>
          </a:p>
          <a:p>
            <a:pPr eaLnBrk="1" hangingPunct="1">
              <a:lnSpc>
                <a:spcPct val="90000"/>
              </a:lnSpc>
            </a:pPr>
            <a:r>
              <a:rPr lang="en-US" sz="2800" dirty="0" smtClean="0"/>
              <a:t>Subfields:</a:t>
            </a:r>
          </a:p>
          <a:p>
            <a:pPr lvl="1" eaLnBrk="1" hangingPunct="1">
              <a:lnSpc>
                <a:spcPct val="90000"/>
              </a:lnSpc>
            </a:pPr>
            <a:r>
              <a:rPr lang="en-US" sz="2400" dirty="0" smtClean="0"/>
              <a:t>$a      Associated Group (R)</a:t>
            </a:r>
          </a:p>
          <a:p>
            <a:pPr lvl="1" eaLnBrk="1" hangingPunct="1">
              <a:lnSpc>
                <a:spcPct val="90000"/>
              </a:lnSpc>
            </a:pPr>
            <a:r>
              <a:rPr lang="en-US" sz="2400" dirty="0" smtClean="0"/>
              <a:t>$s      Start period (NR)</a:t>
            </a:r>
          </a:p>
          <a:p>
            <a:pPr lvl="1" eaLnBrk="1" hangingPunct="1">
              <a:lnSpc>
                <a:spcPct val="90000"/>
              </a:lnSpc>
            </a:pPr>
            <a:r>
              <a:rPr lang="en-US" sz="2400" dirty="0" smtClean="0"/>
              <a:t>$t      End period (NR)</a:t>
            </a:r>
          </a:p>
          <a:p>
            <a:pPr lvl="1" eaLnBrk="1" hangingPunct="1">
              <a:lnSpc>
                <a:spcPct val="90000"/>
              </a:lnSpc>
            </a:pPr>
            <a:r>
              <a:rPr lang="en-US" sz="2400" dirty="0" smtClean="0"/>
              <a:t>$u      Uniform Resource Identifier (R)</a:t>
            </a:r>
          </a:p>
          <a:p>
            <a:pPr lvl="1" eaLnBrk="1" hangingPunct="1">
              <a:lnSpc>
                <a:spcPct val="90000"/>
              </a:lnSpc>
            </a:pPr>
            <a:r>
              <a:rPr lang="en-US" sz="2400" dirty="0" smtClean="0"/>
              <a:t>$v      Source of information (R)</a:t>
            </a:r>
          </a:p>
          <a:p>
            <a:pPr lvl="1" eaLnBrk="1" hangingPunct="1">
              <a:lnSpc>
                <a:spcPct val="90000"/>
              </a:lnSpc>
            </a:pPr>
            <a:r>
              <a:rPr lang="en-US" sz="2400" dirty="0" smtClean="0"/>
              <a:t>$0      Record control number (R)</a:t>
            </a:r>
          </a:p>
          <a:p>
            <a:pPr lvl="1" eaLnBrk="1" hangingPunct="1">
              <a:lnSpc>
                <a:spcPct val="90000"/>
              </a:lnSpc>
            </a:pPr>
            <a:r>
              <a:rPr lang="en-US" sz="2400" dirty="0" smtClean="0"/>
              <a:t>$2      Source of term (NR) </a:t>
            </a:r>
          </a:p>
        </p:txBody>
      </p:sp>
      <p:sp>
        <p:nvSpPr>
          <p:cNvPr id="93188"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9.13; 11.5</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2B90E-6EC7-464B-AFEB-C6435A7A49C0}" type="slidenum">
              <a:rPr lang="en-US"/>
              <a:pPr>
                <a:defRPr/>
              </a:pPr>
              <a:t>54</a:t>
            </a:fld>
            <a:endParaRPr lang="en-US"/>
          </a:p>
        </p:txBody>
      </p:sp>
      <p:sp>
        <p:nvSpPr>
          <p:cNvPr id="26627" name="Rectangle 2"/>
          <p:cNvSpPr>
            <a:spLocks noGrp="1" noChangeArrowheads="1"/>
          </p:cNvSpPr>
          <p:nvPr>
            <p:ph type="title" idx="4294967295"/>
          </p:nvPr>
        </p:nvSpPr>
        <p:spPr>
          <a:xfrm>
            <a:off x="990600" y="274638"/>
            <a:ext cx="8153400" cy="1143000"/>
          </a:xfrm>
        </p:spPr>
        <p:txBody>
          <a:bodyPr/>
          <a:lstStyle/>
          <a:p>
            <a:pPr algn="ctr" eaLnBrk="1" hangingPunct="1"/>
            <a:r>
              <a:rPr lang="en-US" dirty="0" smtClean="0"/>
              <a:t>New field: 373: Associated Group (R)</a:t>
            </a:r>
          </a:p>
        </p:txBody>
      </p:sp>
      <p:sp>
        <p:nvSpPr>
          <p:cNvPr id="26628" name="Rectangle 3"/>
          <p:cNvSpPr>
            <a:spLocks noGrp="1" noChangeArrowheads="1"/>
          </p:cNvSpPr>
          <p:nvPr>
            <p:ph type="body" idx="4294967295"/>
          </p:nvPr>
        </p:nvSpPr>
        <p:spPr>
          <a:xfrm>
            <a:off x="914400" y="1600200"/>
            <a:ext cx="7772400" cy="4525963"/>
          </a:xfrm>
        </p:spPr>
        <p:txBody>
          <a:bodyPr/>
          <a:lstStyle/>
          <a:p>
            <a:pPr eaLnBrk="1" hangingPunct="1"/>
            <a:r>
              <a:rPr lang="en-US" sz="2400" dirty="0" smtClean="0"/>
              <a:t>Formerly called Affiliation</a:t>
            </a:r>
            <a:br>
              <a:rPr lang="en-US" sz="2400" dirty="0" smtClean="0"/>
            </a:br>
            <a:endParaRPr lang="en-US" sz="2400" dirty="0" smtClean="0"/>
          </a:p>
          <a:p>
            <a:pPr eaLnBrk="1" hangingPunct="1"/>
            <a:r>
              <a:rPr lang="en-US" sz="2400" dirty="0" smtClean="0"/>
              <a:t>Expresses a relationship between 1XX and a group</a:t>
            </a:r>
            <a:br>
              <a:rPr lang="en-US" sz="2400" dirty="0" smtClean="0"/>
            </a:br>
            <a:endParaRPr lang="en-US" sz="2400" dirty="0" smtClean="0"/>
          </a:p>
          <a:p>
            <a:pPr eaLnBrk="1" hangingPunct="1"/>
            <a:r>
              <a:rPr lang="en-US" sz="2400" dirty="0" smtClean="0"/>
              <a:t>Use the NAF form (if available) with “$2 naf”</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FEC14BD-F49A-44CD-A211-8324CE5785C2}" type="slidenum">
              <a:rPr lang="en-US"/>
              <a:pPr>
                <a:defRPr/>
              </a:pPr>
              <a:t>55</a:t>
            </a:fld>
            <a:endParaRPr lang="en-US"/>
          </a:p>
        </p:txBody>
      </p:sp>
      <p:sp>
        <p:nvSpPr>
          <p:cNvPr id="27651" name="Rectangle 2"/>
          <p:cNvSpPr>
            <a:spLocks noGrp="1" noChangeArrowheads="1"/>
          </p:cNvSpPr>
          <p:nvPr>
            <p:ph type="title" idx="4294967295"/>
          </p:nvPr>
        </p:nvSpPr>
        <p:spPr>
          <a:xfrm>
            <a:off x="762000" y="274638"/>
            <a:ext cx="8077200" cy="1143000"/>
          </a:xfrm>
        </p:spPr>
        <p:txBody>
          <a:bodyPr/>
          <a:lstStyle/>
          <a:p>
            <a:pPr algn="ctr" eaLnBrk="1" hangingPunct="1"/>
            <a:r>
              <a:rPr lang="en-US" dirty="0" smtClean="0"/>
              <a:t>New field: 377: Associated Language (R)</a:t>
            </a:r>
          </a:p>
        </p:txBody>
      </p:sp>
      <p:sp>
        <p:nvSpPr>
          <p:cNvPr id="27652" name="Rectangle 3"/>
          <p:cNvSpPr>
            <a:spLocks noGrp="1" noChangeArrowheads="1"/>
          </p:cNvSpPr>
          <p:nvPr>
            <p:ph type="body" idx="4294967295"/>
          </p:nvPr>
        </p:nvSpPr>
        <p:spPr>
          <a:xfrm>
            <a:off x="990600" y="1600200"/>
            <a:ext cx="7848600" cy="4525963"/>
          </a:xfrm>
        </p:spPr>
        <p:txBody>
          <a:bodyPr/>
          <a:lstStyle/>
          <a:p>
            <a:pPr eaLnBrk="1" hangingPunct="1"/>
            <a:r>
              <a:rPr lang="en-US" sz="2800" dirty="0" smtClean="0"/>
              <a:t>Second indicator “7” if using a specific source, which would then be noted in the $2</a:t>
            </a:r>
          </a:p>
          <a:p>
            <a:pPr eaLnBrk="1" hangingPunct="1"/>
            <a:r>
              <a:rPr lang="en-US" sz="2800" dirty="0" smtClean="0"/>
              <a:t>If using the MARC Code List, second indicator is blank</a:t>
            </a:r>
          </a:p>
          <a:p>
            <a:pPr eaLnBrk="1" hangingPunct="1"/>
            <a:r>
              <a:rPr lang="en-US" sz="2800" dirty="0" smtClean="0"/>
              <a:t>Subfields:</a:t>
            </a:r>
          </a:p>
          <a:p>
            <a:pPr lvl="1" eaLnBrk="1" hangingPunct="1"/>
            <a:r>
              <a:rPr lang="en-US" sz="2400" dirty="0" smtClean="0"/>
              <a:t>$a      Language code (R)</a:t>
            </a:r>
          </a:p>
          <a:p>
            <a:pPr lvl="1" eaLnBrk="1" hangingPunct="1"/>
            <a:r>
              <a:rPr lang="en-US" sz="2400" dirty="0" smtClean="0"/>
              <a:t>$l      Language term (R)</a:t>
            </a:r>
          </a:p>
          <a:p>
            <a:pPr lvl="1" eaLnBrk="1" hangingPunct="1"/>
            <a:r>
              <a:rPr lang="en-US" sz="2400" dirty="0" smtClean="0"/>
              <a:t>$2      Source of code (NR) </a:t>
            </a:r>
          </a:p>
          <a:p>
            <a:pPr eaLnBrk="1" hangingPunct="1"/>
            <a:endParaRPr lang="en-US" sz="2800" dirty="0" smtClean="0"/>
          </a:p>
        </p:txBody>
      </p:sp>
      <p:sp>
        <p:nvSpPr>
          <p:cNvPr id="97284" name="Text Box 4"/>
          <p:cNvSpPr txBox="1">
            <a:spLocks noChangeArrowheads="1"/>
          </p:cNvSpPr>
          <p:nvPr/>
        </p:nvSpPr>
        <p:spPr bwMode="auto">
          <a:xfrm>
            <a:off x="6096000" y="4038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9.14; 11.8</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FBD25C0-4098-4ADB-BA74-BC75BB5D1FD1}" type="slidenum">
              <a:rPr lang="en-US"/>
              <a:pPr>
                <a:defRPr/>
              </a:pPr>
              <a:t>56</a:t>
            </a:fld>
            <a:endParaRPr lang="en-US"/>
          </a:p>
        </p:txBody>
      </p:sp>
      <p:sp>
        <p:nvSpPr>
          <p:cNvPr id="28675" name="Rectangle 2"/>
          <p:cNvSpPr>
            <a:spLocks noGrp="1" noChangeArrowheads="1"/>
          </p:cNvSpPr>
          <p:nvPr>
            <p:ph type="title" idx="4294967295"/>
          </p:nvPr>
        </p:nvSpPr>
        <p:spPr>
          <a:xfrm>
            <a:off x="685800" y="239713"/>
            <a:ext cx="8458200" cy="1143000"/>
          </a:xfrm>
        </p:spPr>
        <p:txBody>
          <a:bodyPr/>
          <a:lstStyle/>
          <a:p>
            <a:pPr algn="ctr" eaLnBrk="1" hangingPunct="1"/>
            <a:r>
              <a:rPr lang="en-US" dirty="0" smtClean="0"/>
              <a:t>New field: 377: Associated Language (R)</a:t>
            </a:r>
          </a:p>
        </p:txBody>
      </p:sp>
      <p:sp>
        <p:nvSpPr>
          <p:cNvPr id="28676" name="Rectangle 3"/>
          <p:cNvSpPr>
            <a:spLocks noGrp="1" noChangeArrowheads="1"/>
          </p:cNvSpPr>
          <p:nvPr>
            <p:ph type="body" idx="4294967295"/>
          </p:nvPr>
        </p:nvSpPr>
        <p:spPr>
          <a:xfrm>
            <a:off x="990600" y="1600200"/>
            <a:ext cx="7848600" cy="5029200"/>
          </a:xfrm>
        </p:spPr>
        <p:txBody>
          <a:bodyPr/>
          <a:lstStyle/>
          <a:p>
            <a:pPr eaLnBrk="1" hangingPunct="1">
              <a:lnSpc>
                <a:spcPct val="90000"/>
              </a:lnSpc>
            </a:pPr>
            <a:r>
              <a:rPr lang="en-US" sz="2800" dirty="0" smtClean="0"/>
              <a:t>Use an authorized code from the </a:t>
            </a:r>
            <a:r>
              <a:rPr lang="en-US" sz="2800" i="1" dirty="0" smtClean="0"/>
              <a:t>MARC Code List for Languages</a:t>
            </a:r>
          </a:p>
          <a:p>
            <a:pPr eaLnBrk="1" hangingPunct="1">
              <a:lnSpc>
                <a:spcPct val="90000"/>
              </a:lnSpc>
            </a:pPr>
            <a:r>
              <a:rPr lang="en-US" sz="2800" dirty="0" smtClean="0"/>
              <a:t>Record the language the person/family/corporate body uses in works it creates or contributes to</a:t>
            </a:r>
            <a:endParaRPr lang="en-US" sz="2800" i="1" dirty="0" smtClean="0"/>
          </a:p>
          <a:p>
            <a:pPr lvl="1" eaLnBrk="1" hangingPunct="1">
              <a:lnSpc>
                <a:spcPct val="90000"/>
              </a:lnSpc>
            </a:pPr>
            <a:r>
              <a:rPr lang="en-US" sz="2400" dirty="0" smtClean="0"/>
              <a:t>e.g. a writer who is a native English speaker but publishes exclusively in German – record “</a:t>
            </a:r>
            <a:r>
              <a:rPr lang="en-US" sz="2400" dirty="0" err="1" smtClean="0"/>
              <a:t>ger</a:t>
            </a:r>
            <a:r>
              <a:rPr lang="en-US" sz="2400" dirty="0" smtClean="0"/>
              <a:t>” for German</a:t>
            </a:r>
          </a:p>
          <a:p>
            <a:pPr eaLnBrk="1" hangingPunct="1">
              <a:lnSpc>
                <a:spcPct val="90000"/>
              </a:lnSpc>
            </a:pPr>
            <a:r>
              <a:rPr lang="en-US" sz="2800" dirty="0" smtClean="0"/>
              <a:t>NOTE: although RDA does not specify the language attribute for Family names, the MARC Authority Format allows you to record the language of the family</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7347F87-2B56-4A93-A722-06866ADC3009}" type="slidenum">
              <a:rPr lang="en-US"/>
              <a:pPr>
                <a:defRPr/>
              </a:pPr>
              <a:t>57</a:t>
            </a:fld>
            <a:endParaRPr lang="en-US"/>
          </a:p>
        </p:txBody>
      </p:sp>
      <p:sp>
        <p:nvSpPr>
          <p:cNvPr id="29699" name="Rectangle 3"/>
          <p:cNvSpPr>
            <a:spLocks noGrp="1" noChangeArrowheads="1"/>
          </p:cNvSpPr>
          <p:nvPr>
            <p:ph type="subTitle" idx="4294967295"/>
          </p:nvPr>
        </p:nvSpPr>
        <p:spPr>
          <a:xfrm>
            <a:off x="457200" y="609600"/>
            <a:ext cx="8534400" cy="1593850"/>
          </a:xfrm>
        </p:spPr>
        <p:txBody>
          <a:bodyPr/>
          <a:lstStyle/>
          <a:p>
            <a:pPr marL="0" indent="0" algn="ctr" eaLnBrk="1" hangingPunct="1">
              <a:lnSpc>
                <a:spcPct val="90000"/>
              </a:lnSpc>
              <a:buFont typeface="Wingdings" pitchFamily="2" charset="2"/>
              <a:buNone/>
            </a:pPr>
            <a:r>
              <a:rPr lang="en-US" sz="3600" dirty="0" smtClean="0">
                <a:solidFill>
                  <a:schemeClr val="tx2"/>
                </a:solidFill>
              </a:rPr>
              <a:t>MARC21 in NACO RDA Authority Records</a:t>
            </a: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r>
              <a:rPr lang="en-US" sz="3600" dirty="0" smtClean="0">
                <a:solidFill>
                  <a:schemeClr val="tx2"/>
                </a:solidFill>
              </a:rPr>
              <a:t>Personal Names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68F5602C-C72E-4185-BDA5-342DF4B33634}" type="slidenum">
              <a:rPr lang="en-US"/>
              <a:pPr>
                <a:defRPr/>
              </a:pPr>
              <a:t>58</a:t>
            </a:fld>
            <a:endParaRPr lang="en-US"/>
          </a:p>
        </p:txBody>
      </p:sp>
      <p:sp>
        <p:nvSpPr>
          <p:cNvPr id="30723" name="Rectangle 2"/>
          <p:cNvSpPr>
            <a:spLocks noGrp="1" noChangeArrowheads="1"/>
          </p:cNvSpPr>
          <p:nvPr>
            <p:ph type="title" idx="4294967295"/>
          </p:nvPr>
        </p:nvSpPr>
        <p:spPr>
          <a:xfrm>
            <a:off x="609600" y="304800"/>
            <a:ext cx="8229600" cy="1143000"/>
          </a:xfrm>
        </p:spPr>
        <p:txBody>
          <a:bodyPr/>
          <a:lstStyle/>
          <a:p>
            <a:pPr algn="ctr" eaLnBrk="1" hangingPunct="1"/>
            <a:r>
              <a:rPr lang="en-US" dirty="0" smtClean="0"/>
              <a:t>New field: 372: Field of Activity (R)</a:t>
            </a:r>
          </a:p>
        </p:txBody>
      </p:sp>
      <p:sp>
        <p:nvSpPr>
          <p:cNvPr id="30724" name="Rectangle 3"/>
          <p:cNvSpPr>
            <a:spLocks noGrp="1" noChangeArrowheads="1"/>
          </p:cNvSpPr>
          <p:nvPr>
            <p:ph type="body" idx="4294967295"/>
          </p:nvPr>
        </p:nvSpPr>
        <p:spPr>
          <a:xfrm>
            <a:off x="1219200" y="1752600"/>
            <a:ext cx="7620000" cy="4525963"/>
          </a:xfrm>
        </p:spPr>
        <p:txBody>
          <a:bodyPr/>
          <a:lstStyle/>
          <a:p>
            <a:pPr eaLnBrk="1" hangingPunct="1">
              <a:lnSpc>
                <a:spcPct val="90000"/>
              </a:lnSpc>
            </a:pPr>
            <a:r>
              <a:rPr lang="en-US" sz="2800" dirty="0" smtClean="0"/>
              <a:t>No indicators</a:t>
            </a:r>
          </a:p>
          <a:p>
            <a:pPr eaLnBrk="1" hangingPunct="1">
              <a:lnSpc>
                <a:spcPct val="90000"/>
              </a:lnSpc>
            </a:pPr>
            <a:r>
              <a:rPr lang="en-US" sz="2800" dirty="0" smtClean="0"/>
              <a:t>Subfields:</a:t>
            </a:r>
          </a:p>
          <a:p>
            <a:pPr lvl="1" eaLnBrk="1" hangingPunct="1">
              <a:lnSpc>
                <a:spcPct val="90000"/>
              </a:lnSpc>
            </a:pPr>
            <a:r>
              <a:rPr lang="en-US" sz="2400" dirty="0" smtClean="0"/>
              <a:t>$a      Field of activity (R)</a:t>
            </a:r>
          </a:p>
          <a:p>
            <a:pPr lvl="1" eaLnBrk="1" hangingPunct="1">
              <a:lnSpc>
                <a:spcPct val="90000"/>
              </a:lnSpc>
            </a:pPr>
            <a:r>
              <a:rPr lang="en-US" sz="2400" dirty="0" smtClean="0"/>
              <a:t>$s      Start period (NR)</a:t>
            </a:r>
          </a:p>
          <a:p>
            <a:pPr lvl="1" eaLnBrk="1" hangingPunct="1">
              <a:lnSpc>
                <a:spcPct val="90000"/>
              </a:lnSpc>
            </a:pPr>
            <a:r>
              <a:rPr lang="en-US" sz="2400" dirty="0" smtClean="0"/>
              <a:t>$t      End period (NR)</a:t>
            </a:r>
          </a:p>
          <a:p>
            <a:pPr lvl="1" eaLnBrk="1" hangingPunct="1">
              <a:lnSpc>
                <a:spcPct val="90000"/>
              </a:lnSpc>
            </a:pPr>
            <a:r>
              <a:rPr lang="en-US" sz="2400" dirty="0" smtClean="0"/>
              <a:t>$u      Uniform Resource Identifier (R)</a:t>
            </a:r>
          </a:p>
          <a:p>
            <a:pPr lvl="1" eaLnBrk="1" hangingPunct="1">
              <a:lnSpc>
                <a:spcPct val="90000"/>
              </a:lnSpc>
            </a:pPr>
            <a:r>
              <a:rPr lang="en-US" sz="2400" dirty="0" smtClean="0"/>
              <a:t>$v      Source of information (R)</a:t>
            </a:r>
          </a:p>
          <a:p>
            <a:pPr lvl="1" eaLnBrk="1" hangingPunct="1">
              <a:lnSpc>
                <a:spcPct val="90000"/>
              </a:lnSpc>
            </a:pPr>
            <a:r>
              <a:rPr lang="en-US" sz="2400" dirty="0" smtClean="0"/>
              <a:t>$0      Record control number (R)</a:t>
            </a:r>
          </a:p>
          <a:p>
            <a:pPr lvl="1" eaLnBrk="1" hangingPunct="1">
              <a:lnSpc>
                <a:spcPct val="90000"/>
              </a:lnSpc>
            </a:pPr>
            <a:r>
              <a:rPr lang="en-US" sz="2400" dirty="0" smtClean="0"/>
              <a:t>$2      Source of term (NR) </a:t>
            </a:r>
          </a:p>
        </p:txBody>
      </p:sp>
      <p:sp>
        <p:nvSpPr>
          <p:cNvPr id="101380"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9.15; 11.10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424E2DB-E8AE-4061-B6BE-F336E9A6E0F2}" type="slidenum">
              <a:rPr lang="en-US"/>
              <a:pPr>
                <a:defRPr/>
              </a:pPr>
              <a:t>59</a:t>
            </a:fld>
            <a:endParaRPr lang="en-US"/>
          </a:p>
        </p:txBody>
      </p:sp>
      <p:sp>
        <p:nvSpPr>
          <p:cNvPr id="31747" name="Rectangle 2"/>
          <p:cNvSpPr>
            <a:spLocks noGrp="1" noChangeArrowheads="1"/>
          </p:cNvSpPr>
          <p:nvPr>
            <p:ph type="title" idx="4294967295"/>
          </p:nvPr>
        </p:nvSpPr>
        <p:spPr>
          <a:xfrm>
            <a:off x="1752600" y="228600"/>
            <a:ext cx="8229600" cy="1143000"/>
          </a:xfrm>
        </p:spPr>
        <p:txBody>
          <a:bodyPr/>
          <a:lstStyle/>
          <a:p>
            <a:pPr eaLnBrk="1" hangingPunct="1"/>
            <a:r>
              <a:rPr lang="en-US" dirty="0" smtClean="0"/>
              <a:t>New field: 372: Field of Activity (R)</a:t>
            </a:r>
          </a:p>
        </p:txBody>
      </p:sp>
      <p:sp>
        <p:nvSpPr>
          <p:cNvPr id="31748" name="Rectangle 3"/>
          <p:cNvSpPr>
            <a:spLocks noGrp="1" noChangeArrowheads="1"/>
          </p:cNvSpPr>
          <p:nvPr>
            <p:ph type="body" idx="4294967295"/>
          </p:nvPr>
        </p:nvSpPr>
        <p:spPr>
          <a:xfrm>
            <a:off x="1524000" y="1752600"/>
            <a:ext cx="6781800" cy="4525963"/>
          </a:xfrm>
        </p:spPr>
        <p:txBody>
          <a:bodyPr/>
          <a:lstStyle/>
          <a:p>
            <a:pPr eaLnBrk="1" hangingPunct="1"/>
            <a:r>
              <a:rPr lang="en-US" sz="2800" dirty="0" smtClean="0"/>
              <a:t>Examples:</a:t>
            </a:r>
          </a:p>
          <a:p>
            <a:pPr lvl="1" eaLnBrk="1" hangingPunct="1"/>
            <a:r>
              <a:rPr lang="en-US" sz="2400" dirty="0" smtClean="0"/>
              <a:t>Jazz vs. jazz musician</a:t>
            </a:r>
          </a:p>
          <a:p>
            <a:pPr lvl="1" eaLnBrk="1" hangingPunct="1"/>
            <a:r>
              <a:rPr lang="en-US" sz="2400" dirty="0" smtClean="0"/>
              <a:t>Yoga vs. yogi</a:t>
            </a:r>
          </a:p>
          <a:p>
            <a:pPr lvl="1" eaLnBrk="1" hangingPunct="1"/>
            <a:r>
              <a:rPr lang="en-US" sz="2400" dirty="0" smtClean="0"/>
              <a:t>Astrophysics vs. physics professor</a:t>
            </a:r>
          </a:p>
          <a:p>
            <a:pPr lvl="1" eaLnBrk="1" hangingPunct="1"/>
            <a:r>
              <a:rPr lang="en-US" sz="2400" dirty="0" smtClean="0"/>
              <a:t>Education vs. teacher</a:t>
            </a:r>
          </a:p>
          <a:p>
            <a:pPr lvl="1" eaLnBrk="1" hangingPunct="1"/>
            <a:r>
              <a:rPr lang="en-US" sz="2400" dirty="0" smtClean="0"/>
              <a:t>Knitting vs. knitter</a:t>
            </a:r>
          </a:p>
          <a:p>
            <a:pPr lvl="1" eaLnBrk="1" hangingPunct="1"/>
            <a:r>
              <a:rPr lang="en-US" sz="2400" dirty="0" smtClean="0"/>
              <a:t>Local history vs. historian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D3E8829-3808-4932-90E9-C434EAC6A98D}" type="slidenum">
              <a:rPr lang="en-US" smtClean="0"/>
              <a:pPr eaLnBrk="1" hangingPunct="1"/>
              <a:t>6</a:t>
            </a:fld>
            <a:endParaRPr lang="en-US" smtClean="0"/>
          </a:p>
        </p:txBody>
      </p:sp>
      <p:sp>
        <p:nvSpPr>
          <p:cNvPr id="7171" name="Text Box 2"/>
          <p:cNvSpPr txBox="1">
            <a:spLocks noChangeArrowheads="1"/>
          </p:cNvSpPr>
          <p:nvPr/>
        </p:nvSpPr>
        <p:spPr bwMode="auto">
          <a:xfrm>
            <a:off x="1905000" y="1600200"/>
            <a:ext cx="915988"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a:r>
              <a:rPr lang="en-US" sz="2400">
                <a:solidFill>
                  <a:srgbClr val="0000FF"/>
                </a:solidFill>
                <a:latin typeface="Times New Roman" pitchFamily="18" charset="0"/>
                <a:ea typeface="MS PGothic" pitchFamily="34" charset="-128"/>
              </a:rPr>
              <a:t>Work</a:t>
            </a:r>
          </a:p>
        </p:txBody>
      </p:sp>
      <p:sp>
        <p:nvSpPr>
          <p:cNvPr id="7172" name="Text Box 3"/>
          <p:cNvSpPr txBox="1">
            <a:spLocks noChangeArrowheads="1"/>
          </p:cNvSpPr>
          <p:nvPr/>
        </p:nvSpPr>
        <p:spPr bwMode="auto">
          <a:xfrm>
            <a:off x="2133600" y="2212975"/>
            <a:ext cx="1576388"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a:solidFill>
                  <a:srgbClr val="009900"/>
                </a:solidFill>
                <a:latin typeface="Times New Roman" pitchFamily="18" charset="0"/>
                <a:ea typeface="MS PGothic" pitchFamily="34" charset="-128"/>
              </a:rPr>
              <a:t>Expression</a:t>
            </a:r>
          </a:p>
        </p:txBody>
      </p:sp>
      <p:sp>
        <p:nvSpPr>
          <p:cNvPr id="7173" name="Text Box 4"/>
          <p:cNvSpPr txBox="1">
            <a:spLocks noChangeArrowheads="1"/>
          </p:cNvSpPr>
          <p:nvPr/>
        </p:nvSpPr>
        <p:spPr bwMode="auto">
          <a:xfrm>
            <a:off x="2819400" y="2819400"/>
            <a:ext cx="1912938"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a:solidFill>
                  <a:srgbClr val="FF6600"/>
                </a:solidFill>
                <a:latin typeface="Times New Roman" pitchFamily="18" charset="0"/>
                <a:ea typeface="MS PGothic" pitchFamily="34" charset="-128"/>
              </a:rPr>
              <a:t>Manifestation</a:t>
            </a:r>
          </a:p>
        </p:txBody>
      </p:sp>
      <p:sp>
        <p:nvSpPr>
          <p:cNvPr id="7174" name="Text Box 5"/>
          <p:cNvSpPr txBox="1">
            <a:spLocks noChangeArrowheads="1"/>
          </p:cNvSpPr>
          <p:nvPr/>
        </p:nvSpPr>
        <p:spPr bwMode="auto">
          <a:xfrm>
            <a:off x="3352800" y="3581400"/>
            <a:ext cx="779463"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a:solidFill>
                  <a:srgbClr val="FF3399"/>
                </a:solidFill>
                <a:latin typeface="Times New Roman" pitchFamily="18" charset="0"/>
                <a:ea typeface="MS PGothic" pitchFamily="34" charset="-128"/>
              </a:rPr>
              <a:t>Item</a:t>
            </a:r>
          </a:p>
        </p:txBody>
      </p:sp>
      <p:cxnSp>
        <p:nvCxnSpPr>
          <p:cNvPr id="7175" name="AutoShape 6"/>
          <p:cNvCxnSpPr>
            <a:cxnSpLocks noChangeShapeType="1"/>
          </p:cNvCxnSpPr>
          <p:nvPr/>
        </p:nvCxnSpPr>
        <p:spPr bwMode="auto">
          <a:xfrm rot="10800000" flipH="1" flipV="1">
            <a:off x="1676400" y="1752600"/>
            <a:ext cx="3751263" cy="4478338"/>
          </a:xfrm>
          <a:prstGeom prst="bentConnector4">
            <a:avLst>
              <a:gd name="adj1" fmla="val -33898"/>
              <a:gd name="adj2" fmla="val 100315"/>
            </a:avLst>
          </a:prstGeom>
          <a:noFill/>
          <a:ln w="38100">
            <a:solidFill>
              <a:schemeClr val="tx1"/>
            </a:solidFill>
            <a:miter lim="800000"/>
            <a:headEnd type="arrow" w="lg" len="lg"/>
            <a:tailEnd type="none" w="lg" len="lg"/>
          </a:ln>
          <a:extLst>
            <a:ext uri="{909E8E84-426E-40DD-AFC4-6F175D3DCCD1}">
              <a14:hiddenFill xmlns:a14="http://schemas.microsoft.com/office/drawing/2010/main">
                <a:noFill/>
              </a14:hiddenFill>
            </a:ext>
          </a:extLst>
        </p:spPr>
      </p:cxnSp>
      <p:cxnSp>
        <p:nvCxnSpPr>
          <p:cNvPr id="7176" name="AutoShape 7"/>
          <p:cNvCxnSpPr>
            <a:cxnSpLocks noChangeShapeType="1"/>
          </p:cNvCxnSpPr>
          <p:nvPr/>
        </p:nvCxnSpPr>
        <p:spPr bwMode="auto">
          <a:xfrm>
            <a:off x="3124200" y="3810000"/>
            <a:ext cx="1676400" cy="914400"/>
          </a:xfrm>
          <a:prstGeom prst="bentConnector3">
            <a:avLst>
              <a:gd name="adj1" fmla="val -77273"/>
            </a:avLst>
          </a:prstGeom>
          <a:noFill/>
          <a:ln w="38100">
            <a:solidFill>
              <a:schemeClr val="tx1"/>
            </a:solidFill>
            <a:miter lim="800000"/>
            <a:headEnd type="arrow" w="lg" len="med"/>
            <a:tailEnd type="none" w="lg" len="med"/>
          </a:ln>
          <a:extLst>
            <a:ext uri="{909E8E84-426E-40DD-AFC4-6F175D3DCCD1}">
              <a14:hiddenFill xmlns:a14="http://schemas.microsoft.com/office/drawing/2010/main">
                <a:noFill/>
              </a14:hiddenFill>
            </a:ext>
          </a:extLst>
        </p:spPr>
      </p:cxnSp>
      <p:cxnSp>
        <p:nvCxnSpPr>
          <p:cNvPr id="7177" name="AutoShape 8"/>
          <p:cNvCxnSpPr>
            <a:cxnSpLocks noChangeShapeType="1"/>
          </p:cNvCxnSpPr>
          <p:nvPr/>
        </p:nvCxnSpPr>
        <p:spPr bwMode="auto">
          <a:xfrm rot="10800000" flipH="1" flipV="1">
            <a:off x="2438400" y="2971800"/>
            <a:ext cx="2703513" cy="2128838"/>
          </a:xfrm>
          <a:prstGeom prst="bentConnector3">
            <a:avLst>
              <a:gd name="adj1" fmla="val -40458"/>
            </a:avLst>
          </a:prstGeom>
          <a:noFill/>
          <a:ln w="38100">
            <a:solidFill>
              <a:schemeClr val="tx1"/>
            </a:solidFill>
            <a:miter lim="800000"/>
            <a:headEnd type="arrow" w="lg" len="med"/>
            <a:tailEnd type="none" w="lg" len="med"/>
          </a:ln>
          <a:extLst>
            <a:ext uri="{909E8E84-426E-40DD-AFC4-6F175D3DCCD1}">
              <a14:hiddenFill xmlns:a14="http://schemas.microsoft.com/office/drawing/2010/main">
                <a:noFill/>
              </a14:hiddenFill>
            </a:ext>
          </a:extLst>
        </p:spPr>
      </p:cxnSp>
      <p:sp>
        <p:nvSpPr>
          <p:cNvPr id="7178" name="Line 9"/>
          <p:cNvSpPr>
            <a:spLocks noChangeShapeType="1"/>
          </p:cNvSpPr>
          <p:nvPr/>
        </p:nvSpPr>
        <p:spPr bwMode="auto">
          <a:xfrm>
            <a:off x="1600200" y="5105400"/>
            <a:ext cx="3505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179" name="Line 10"/>
          <p:cNvSpPr>
            <a:spLocks noChangeShapeType="1"/>
          </p:cNvSpPr>
          <p:nvPr/>
        </p:nvSpPr>
        <p:spPr bwMode="auto">
          <a:xfrm>
            <a:off x="1676400" y="1752600"/>
            <a:ext cx="152400"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7180" name="Rectangle 11"/>
          <p:cNvSpPr>
            <a:spLocks noGrp="1" noChangeArrowheads="1"/>
          </p:cNvSpPr>
          <p:nvPr>
            <p:ph type="title" idx="4294967295"/>
          </p:nvPr>
        </p:nvSpPr>
        <p:spPr>
          <a:xfrm>
            <a:off x="1143000" y="457200"/>
            <a:ext cx="5791200" cy="914400"/>
          </a:xfrm>
        </p:spPr>
        <p:txBody>
          <a:bodyPr anchor="ctr"/>
          <a:lstStyle/>
          <a:p>
            <a:pPr eaLnBrk="1" hangingPunct="1"/>
            <a:r>
              <a:rPr lang="en-US" dirty="0" smtClean="0"/>
              <a:t>FRBR Group 2/FRAD</a:t>
            </a:r>
          </a:p>
        </p:txBody>
      </p:sp>
      <p:sp>
        <p:nvSpPr>
          <p:cNvPr id="7181" name="Rectangle 17"/>
          <p:cNvSpPr>
            <a:spLocks noChangeArrowheads="1"/>
          </p:cNvSpPr>
          <p:nvPr/>
        </p:nvSpPr>
        <p:spPr bwMode="auto">
          <a:xfrm>
            <a:off x="5410200" y="4419600"/>
            <a:ext cx="2819400" cy="2133600"/>
          </a:xfrm>
          <a:prstGeom prst="rect">
            <a:avLst/>
          </a:prstGeom>
          <a:noFill/>
          <a:ln w="508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ea typeface="MS PGothic" pitchFamily="34" charset="-128"/>
            </a:endParaRPr>
          </a:p>
        </p:txBody>
      </p:sp>
      <p:sp>
        <p:nvSpPr>
          <p:cNvPr id="7182" name="Text Box 18"/>
          <p:cNvSpPr txBox="1">
            <a:spLocks noChangeArrowheads="1"/>
          </p:cNvSpPr>
          <p:nvPr/>
        </p:nvSpPr>
        <p:spPr bwMode="auto">
          <a:xfrm>
            <a:off x="2209800" y="426720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a:latin typeface="Times New Roman" pitchFamily="18" charset="0"/>
                <a:ea typeface="MS PGothic" pitchFamily="34" charset="-128"/>
              </a:rPr>
              <a:t>is owned by</a:t>
            </a:r>
          </a:p>
        </p:txBody>
      </p:sp>
      <p:sp>
        <p:nvSpPr>
          <p:cNvPr id="7183" name="Text Box 19"/>
          <p:cNvSpPr txBox="1">
            <a:spLocks noChangeArrowheads="1"/>
          </p:cNvSpPr>
          <p:nvPr/>
        </p:nvSpPr>
        <p:spPr bwMode="auto">
          <a:xfrm>
            <a:off x="1371600" y="46482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a:latin typeface="Times New Roman" pitchFamily="18" charset="0"/>
                <a:ea typeface="MS PGothic" pitchFamily="34" charset="-128"/>
              </a:rPr>
              <a:t>is produced by</a:t>
            </a:r>
          </a:p>
        </p:txBody>
      </p:sp>
      <p:sp>
        <p:nvSpPr>
          <p:cNvPr id="7184" name="Line 20"/>
          <p:cNvSpPr>
            <a:spLocks noChangeShapeType="1"/>
          </p:cNvSpPr>
          <p:nvPr/>
        </p:nvSpPr>
        <p:spPr bwMode="auto">
          <a:xfrm>
            <a:off x="3886200" y="4724400"/>
            <a:ext cx="15240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21"/>
          <p:cNvSpPr>
            <a:spLocks noChangeShapeType="1"/>
          </p:cNvSpPr>
          <p:nvPr/>
        </p:nvSpPr>
        <p:spPr bwMode="auto">
          <a:xfrm>
            <a:off x="2286000" y="3810000"/>
            <a:ext cx="9906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cxnSp>
        <p:nvCxnSpPr>
          <p:cNvPr id="7186" name="AutoShape 22"/>
          <p:cNvCxnSpPr>
            <a:cxnSpLocks noChangeShapeType="1"/>
          </p:cNvCxnSpPr>
          <p:nvPr/>
        </p:nvCxnSpPr>
        <p:spPr bwMode="auto">
          <a:xfrm rot="10800000">
            <a:off x="1752600" y="2286000"/>
            <a:ext cx="3387725" cy="3317875"/>
          </a:xfrm>
          <a:prstGeom prst="bentConnector3">
            <a:avLst>
              <a:gd name="adj1" fmla="val 132282"/>
            </a:avLst>
          </a:prstGeom>
          <a:noFill/>
          <a:ln w="38100">
            <a:solidFill>
              <a:schemeClr val="tx1"/>
            </a:solidFill>
            <a:miter lim="800000"/>
            <a:headEnd type="arrow" w="lg" len="lg"/>
            <a:tailEnd type="arrow" w="lg" len="lg"/>
          </a:ln>
          <a:extLst>
            <a:ext uri="{909E8E84-426E-40DD-AFC4-6F175D3DCCD1}">
              <a14:hiddenFill xmlns:a14="http://schemas.microsoft.com/office/drawing/2010/main">
                <a:noFill/>
              </a14:hiddenFill>
            </a:ext>
          </a:extLst>
        </p:spPr>
      </p:cxnSp>
      <p:sp>
        <p:nvSpPr>
          <p:cNvPr id="7187" name="Line 23"/>
          <p:cNvSpPr>
            <a:spLocks noChangeShapeType="1"/>
          </p:cNvSpPr>
          <p:nvPr/>
        </p:nvSpPr>
        <p:spPr bwMode="auto">
          <a:xfrm>
            <a:off x="1295400" y="5607050"/>
            <a:ext cx="41148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188" name="Line 24"/>
          <p:cNvSpPr>
            <a:spLocks noChangeShapeType="1"/>
          </p:cNvSpPr>
          <p:nvPr/>
        </p:nvSpPr>
        <p:spPr bwMode="auto">
          <a:xfrm>
            <a:off x="381000" y="6248400"/>
            <a:ext cx="4724400" cy="0"/>
          </a:xfrm>
          <a:prstGeom prst="line">
            <a:avLst/>
          </a:prstGeom>
          <a:noFill/>
          <a:ln w="38100">
            <a:solidFill>
              <a:schemeClr val="tx1"/>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189" name="Line 25"/>
          <p:cNvSpPr>
            <a:spLocks noChangeShapeType="1"/>
          </p:cNvSpPr>
          <p:nvPr/>
        </p:nvSpPr>
        <p:spPr bwMode="auto">
          <a:xfrm>
            <a:off x="1905000" y="2971800"/>
            <a:ext cx="6858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190" name="Line 26"/>
          <p:cNvSpPr>
            <a:spLocks noChangeShapeType="1"/>
          </p:cNvSpPr>
          <p:nvPr/>
        </p:nvSpPr>
        <p:spPr bwMode="auto">
          <a:xfrm>
            <a:off x="1524000" y="2286000"/>
            <a:ext cx="3810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191" name="Text Box 27"/>
          <p:cNvSpPr txBox="1">
            <a:spLocks noChangeArrowheads="1"/>
          </p:cNvSpPr>
          <p:nvPr/>
        </p:nvSpPr>
        <p:spPr bwMode="auto">
          <a:xfrm>
            <a:off x="990600" y="5105400"/>
            <a:ext cx="180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a:latin typeface="Times New Roman" pitchFamily="18" charset="0"/>
                <a:ea typeface="MS PGothic" pitchFamily="34" charset="-128"/>
              </a:rPr>
              <a:t>is realized by</a:t>
            </a:r>
          </a:p>
        </p:txBody>
      </p:sp>
      <p:sp>
        <p:nvSpPr>
          <p:cNvPr id="7192" name="Text Box 28"/>
          <p:cNvSpPr txBox="1">
            <a:spLocks noChangeArrowheads="1"/>
          </p:cNvSpPr>
          <p:nvPr/>
        </p:nvSpPr>
        <p:spPr bwMode="auto">
          <a:xfrm>
            <a:off x="457200" y="5638800"/>
            <a:ext cx="1722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a:latin typeface="Times New Roman" pitchFamily="18" charset="0"/>
                <a:ea typeface="MS PGothic" pitchFamily="34" charset="-128"/>
              </a:rPr>
              <a:t>is created by</a:t>
            </a:r>
          </a:p>
        </p:txBody>
      </p:sp>
      <p:grpSp>
        <p:nvGrpSpPr>
          <p:cNvPr id="7193" name="Group 38"/>
          <p:cNvGrpSpPr>
            <a:grpSpLocks/>
          </p:cNvGrpSpPr>
          <p:nvPr/>
        </p:nvGrpSpPr>
        <p:grpSpPr bwMode="auto">
          <a:xfrm>
            <a:off x="5562600" y="4648200"/>
            <a:ext cx="2327275" cy="1787525"/>
            <a:chOff x="3600" y="2256"/>
            <a:chExt cx="1466" cy="1126"/>
          </a:xfrm>
        </p:grpSpPr>
        <p:sp>
          <p:nvSpPr>
            <p:cNvPr id="7204" name="Text Box 15"/>
            <p:cNvSpPr txBox="1">
              <a:spLocks noChangeArrowheads="1"/>
            </p:cNvSpPr>
            <p:nvPr/>
          </p:nvSpPr>
          <p:spPr bwMode="auto">
            <a:xfrm>
              <a:off x="3984" y="2256"/>
              <a:ext cx="703"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b="1">
                  <a:solidFill>
                    <a:srgbClr val="9966FF"/>
                  </a:solidFill>
                  <a:latin typeface="Times New Roman" pitchFamily="18" charset="0"/>
                  <a:ea typeface="MS PGothic" pitchFamily="34" charset="-128"/>
                </a:rPr>
                <a:t>Person</a:t>
              </a:r>
            </a:p>
          </p:txBody>
        </p:sp>
        <p:sp>
          <p:nvSpPr>
            <p:cNvPr id="7205" name="Text Box 16"/>
            <p:cNvSpPr txBox="1">
              <a:spLocks noChangeArrowheads="1"/>
            </p:cNvSpPr>
            <p:nvPr/>
          </p:nvSpPr>
          <p:spPr bwMode="auto">
            <a:xfrm>
              <a:off x="3600" y="3072"/>
              <a:ext cx="1466"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b="1">
                  <a:solidFill>
                    <a:srgbClr val="9966FF"/>
                  </a:solidFill>
                  <a:latin typeface="Times New Roman" pitchFamily="18" charset="0"/>
                  <a:ea typeface="MS PGothic" pitchFamily="34" charset="-128"/>
                </a:rPr>
                <a:t>Corporate Body</a:t>
              </a:r>
            </a:p>
          </p:txBody>
        </p:sp>
        <p:sp>
          <p:nvSpPr>
            <p:cNvPr id="7206" name="Text Box 15"/>
            <p:cNvSpPr txBox="1">
              <a:spLocks noChangeArrowheads="1"/>
            </p:cNvSpPr>
            <p:nvPr/>
          </p:nvSpPr>
          <p:spPr bwMode="auto">
            <a:xfrm>
              <a:off x="3984" y="2688"/>
              <a:ext cx="713"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sz="2400" b="1">
                  <a:solidFill>
                    <a:srgbClr val="9966FF"/>
                  </a:solidFill>
                  <a:latin typeface="Times New Roman" pitchFamily="18" charset="0"/>
                  <a:ea typeface="MS PGothic" pitchFamily="34" charset="-128"/>
                </a:rPr>
                <a:t>Family</a:t>
              </a:r>
            </a:p>
          </p:txBody>
        </p:sp>
      </p:grpSp>
      <p:sp>
        <p:nvSpPr>
          <p:cNvPr id="7194" name="Line 24"/>
          <p:cNvSpPr>
            <a:spLocks noChangeShapeType="1"/>
          </p:cNvSpPr>
          <p:nvPr/>
        </p:nvSpPr>
        <p:spPr bwMode="auto">
          <a:xfrm>
            <a:off x="609600" y="6248400"/>
            <a:ext cx="4800600" cy="0"/>
          </a:xfrm>
          <a:prstGeom prst="line">
            <a:avLst/>
          </a:prstGeom>
          <a:noFill/>
          <a:ln w="38100">
            <a:solidFill>
              <a:schemeClr val="tx1"/>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195" name="Line 20"/>
          <p:cNvSpPr>
            <a:spLocks noChangeShapeType="1"/>
          </p:cNvSpPr>
          <p:nvPr/>
        </p:nvSpPr>
        <p:spPr bwMode="auto">
          <a:xfrm>
            <a:off x="3581400" y="4724400"/>
            <a:ext cx="15240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196" name="Line 9"/>
          <p:cNvSpPr>
            <a:spLocks noChangeShapeType="1"/>
          </p:cNvSpPr>
          <p:nvPr/>
        </p:nvSpPr>
        <p:spPr bwMode="auto">
          <a:xfrm>
            <a:off x="1905000" y="5089525"/>
            <a:ext cx="3505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grpSp>
        <p:nvGrpSpPr>
          <p:cNvPr id="7197" name="Group 33"/>
          <p:cNvGrpSpPr>
            <a:grpSpLocks/>
          </p:cNvGrpSpPr>
          <p:nvPr/>
        </p:nvGrpSpPr>
        <p:grpSpPr bwMode="auto">
          <a:xfrm>
            <a:off x="6324600" y="2514600"/>
            <a:ext cx="1600200" cy="1371600"/>
            <a:chOff x="0" y="3456"/>
            <a:chExt cx="1008" cy="672"/>
          </a:xfrm>
        </p:grpSpPr>
        <p:sp>
          <p:nvSpPr>
            <p:cNvPr id="7198" name="Rectangle 32"/>
            <p:cNvSpPr>
              <a:spLocks noChangeArrowheads="1"/>
            </p:cNvSpPr>
            <p:nvPr/>
          </p:nvSpPr>
          <p:spPr bwMode="auto">
            <a:xfrm>
              <a:off x="0" y="3456"/>
              <a:ext cx="1008" cy="672"/>
            </a:xfrm>
            <a:prstGeom prst="rect">
              <a:avLst/>
            </a:prstGeom>
            <a:solidFill>
              <a:srgbClr val="FFFF66">
                <a:alpha val="50195"/>
              </a:srgbClr>
            </a:solidFill>
            <a:ln w="9525" algn="ctr">
              <a:solidFill>
                <a:schemeClr val="tx1"/>
              </a:solidFill>
              <a:miter lim="800000"/>
              <a:headEnd/>
              <a:tailEnd/>
            </a:ln>
          </p:spPr>
          <p:txBody>
            <a:bodyPr wrap="none" anchor="ctr"/>
            <a:lstStyle/>
            <a:p>
              <a:endParaRPr lang="en-US">
                <a:latin typeface="Arial" charset="0"/>
              </a:endParaRPr>
            </a:p>
          </p:txBody>
        </p:sp>
        <p:sp>
          <p:nvSpPr>
            <p:cNvPr id="7199" name="Text Box 19"/>
            <p:cNvSpPr txBox="1">
              <a:spLocks noChangeArrowheads="1"/>
            </p:cNvSpPr>
            <p:nvPr/>
          </p:nvSpPr>
          <p:spPr bwMode="auto">
            <a:xfrm>
              <a:off x="192" y="3504"/>
              <a:ext cx="348" cy="186"/>
            </a:xfrm>
            <a:prstGeom prst="rect">
              <a:avLst/>
            </a:prstGeom>
            <a:solidFill>
              <a:srgbClr val="9999FF"/>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solidFill>
                    <a:srgbClr val="FFCC99"/>
                  </a:solidFill>
                  <a:latin typeface="Calibri" pitchFamily="34" charset="0"/>
                </a:rPr>
                <a:t>one</a:t>
              </a:r>
            </a:p>
          </p:txBody>
        </p:sp>
        <p:sp>
          <p:nvSpPr>
            <p:cNvPr id="7200" name="Text Box 20"/>
            <p:cNvSpPr txBox="1">
              <a:spLocks noChangeArrowheads="1"/>
            </p:cNvSpPr>
            <p:nvPr/>
          </p:nvSpPr>
          <p:spPr bwMode="auto">
            <a:xfrm>
              <a:off x="192" y="3888"/>
              <a:ext cx="449" cy="186"/>
            </a:xfrm>
            <a:prstGeom prst="rect">
              <a:avLst/>
            </a:prstGeom>
            <a:solidFill>
              <a:srgbClr val="9999FF"/>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r>
                <a:rPr lang="en-US">
                  <a:solidFill>
                    <a:srgbClr val="FFCC99"/>
                  </a:solidFill>
                  <a:latin typeface="Calibri" pitchFamily="34" charset="0"/>
                </a:rPr>
                <a:t>many</a:t>
              </a:r>
            </a:p>
          </p:txBody>
        </p:sp>
        <p:sp>
          <p:nvSpPr>
            <p:cNvPr id="7201" name="Line 21"/>
            <p:cNvSpPr>
              <a:spLocks noChangeShapeType="1"/>
            </p:cNvSpPr>
            <p:nvPr/>
          </p:nvSpPr>
          <p:spPr bwMode="auto">
            <a:xfrm>
              <a:off x="528" y="3648"/>
              <a:ext cx="24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02" name="Line 22"/>
            <p:cNvSpPr>
              <a:spLocks noChangeShapeType="1"/>
            </p:cNvSpPr>
            <p:nvPr/>
          </p:nvSpPr>
          <p:spPr bwMode="auto">
            <a:xfrm>
              <a:off x="672" y="4032"/>
              <a:ext cx="24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03" name="Line 23"/>
            <p:cNvSpPr>
              <a:spLocks noChangeShapeType="1"/>
            </p:cNvSpPr>
            <p:nvPr/>
          </p:nvSpPr>
          <p:spPr bwMode="auto">
            <a:xfrm>
              <a:off x="672" y="4032"/>
              <a:ext cx="144"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9AC06A6-30FF-4B48-BAB6-F507010D1F29}" type="slidenum">
              <a:rPr lang="en-US"/>
              <a:pPr>
                <a:defRPr/>
              </a:pPr>
              <a:t>60</a:t>
            </a:fld>
            <a:endParaRPr lang="en-US"/>
          </a:p>
        </p:txBody>
      </p:sp>
      <p:sp>
        <p:nvSpPr>
          <p:cNvPr id="32771" name="Rectangle 2"/>
          <p:cNvSpPr>
            <a:spLocks noGrp="1" noChangeArrowheads="1"/>
          </p:cNvSpPr>
          <p:nvPr>
            <p:ph type="title" idx="4294967295"/>
          </p:nvPr>
        </p:nvSpPr>
        <p:spPr>
          <a:xfrm>
            <a:off x="533400" y="228600"/>
            <a:ext cx="8229600" cy="1143000"/>
          </a:xfrm>
        </p:spPr>
        <p:txBody>
          <a:bodyPr/>
          <a:lstStyle/>
          <a:p>
            <a:pPr algn="ctr" eaLnBrk="1" hangingPunct="1"/>
            <a:r>
              <a:rPr lang="en-US" dirty="0" smtClean="0"/>
              <a:t>New field: 374: Occupation (R)</a:t>
            </a:r>
          </a:p>
        </p:txBody>
      </p:sp>
      <p:sp>
        <p:nvSpPr>
          <p:cNvPr id="32772" name="Rectangle 3"/>
          <p:cNvSpPr>
            <a:spLocks noGrp="1" noChangeArrowheads="1"/>
          </p:cNvSpPr>
          <p:nvPr>
            <p:ph type="body" idx="4294967295"/>
          </p:nvPr>
        </p:nvSpPr>
        <p:spPr>
          <a:xfrm>
            <a:off x="1295400" y="1600200"/>
            <a:ext cx="6934200" cy="4525963"/>
          </a:xfrm>
        </p:spPr>
        <p:txBody>
          <a:bodyPr/>
          <a:lstStyle/>
          <a:p>
            <a:pPr eaLnBrk="1" hangingPunct="1">
              <a:lnSpc>
                <a:spcPct val="90000"/>
              </a:lnSpc>
            </a:pPr>
            <a:r>
              <a:rPr lang="en-US" sz="2800" dirty="0" smtClean="0"/>
              <a:t>No indicators</a:t>
            </a:r>
          </a:p>
          <a:p>
            <a:pPr eaLnBrk="1" hangingPunct="1">
              <a:lnSpc>
                <a:spcPct val="90000"/>
              </a:lnSpc>
            </a:pPr>
            <a:r>
              <a:rPr lang="en-US" sz="2800" dirty="0" smtClean="0"/>
              <a:t>Subfields:</a:t>
            </a:r>
          </a:p>
          <a:p>
            <a:pPr lvl="1" eaLnBrk="1" hangingPunct="1">
              <a:lnSpc>
                <a:spcPct val="90000"/>
              </a:lnSpc>
            </a:pPr>
            <a:r>
              <a:rPr lang="en-US" sz="2400" dirty="0" smtClean="0"/>
              <a:t>$a     Occupation (R)</a:t>
            </a:r>
          </a:p>
          <a:p>
            <a:pPr lvl="1" eaLnBrk="1" hangingPunct="1">
              <a:lnSpc>
                <a:spcPct val="90000"/>
              </a:lnSpc>
            </a:pPr>
            <a:r>
              <a:rPr lang="en-US" sz="2400" dirty="0" smtClean="0"/>
              <a:t>$s     Start period (NR)</a:t>
            </a:r>
          </a:p>
          <a:p>
            <a:pPr lvl="1" eaLnBrk="1" hangingPunct="1">
              <a:lnSpc>
                <a:spcPct val="90000"/>
              </a:lnSpc>
            </a:pPr>
            <a:r>
              <a:rPr lang="en-US" sz="2400" dirty="0" smtClean="0"/>
              <a:t>$t     End period (NR)</a:t>
            </a:r>
          </a:p>
          <a:p>
            <a:pPr lvl="1" eaLnBrk="1" hangingPunct="1">
              <a:lnSpc>
                <a:spcPct val="90000"/>
              </a:lnSpc>
            </a:pPr>
            <a:r>
              <a:rPr lang="en-US" sz="2400" dirty="0" smtClean="0"/>
              <a:t>$u     Uniform Resource Identifier (R)</a:t>
            </a:r>
          </a:p>
          <a:p>
            <a:pPr lvl="1" eaLnBrk="1" hangingPunct="1">
              <a:lnSpc>
                <a:spcPct val="90000"/>
              </a:lnSpc>
            </a:pPr>
            <a:r>
              <a:rPr lang="en-US" sz="2400" dirty="0" smtClean="0"/>
              <a:t>$v     Source of information (R)</a:t>
            </a:r>
          </a:p>
          <a:p>
            <a:pPr lvl="1" eaLnBrk="1" hangingPunct="1">
              <a:lnSpc>
                <a:spcPct val="90000"/>
              </a:lnSpc>
            </a:pPr>
            <a:r>
              <a:rPr lang="en-US" sz="2400" dirty="0" smtClean="0"/>
              <a:t>$0     Record control number (R)</a:t>
            </a:r>
          </a:p>
          <a:p>
            <a:pPr lvl="1" eaLnBrk="1" hangingPunct="1">
              <a:lnSpc>
                <a:spcPct val="90000"/>
              </a:lnSpc>
            </a:pPr>
            <a:r>
              <a:rPr lang="en-US" sz="2400" dirty="0" smtClean="0"/>
              <a:t>$2     Source of term (NR) </a:t>
            </a:r>
          </a:p>
        </p:txBody>
      </p:sp>
      <p:sp>
        <p:nvSpPr>
          <p:cNvPr id="105476"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9.16</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FD4CA7E-C6C2-4D6D-88B3-0175C61B7658}" type="slidenum">
              <a:rPr lang="en-US"/>
              <a:pPr>
                <a:defRPr/>
              </a:pPr>
              <a:t>61</a:t>
            </a:fld>
            <a:endParaRPr lang="en-US"/>
          </a:p>
        </p:txBody>
      </p:sp>
      <p:sp>
        <p:nvSpPr>
          <p:cNvPr id="33795" name="Rectangle 2"/>
          <p:cNvSpPr>
            <a:spLocks noGrp="1" noChangeArrowheads="1"/>
          </p:cNvSpPr>
          <p:nvPr>
            <p:ph type="title" idx="4294967295"/>
          </p:nvPr>
        </p:nvSpPr>
        <p:spPr>
          <a:xfrm>
            <a:off x="533400" y="304800"/>
            <a:ext cx="8229600" cy="1143000"/>
          </a:xfrm>
        </p:spPr>
        <p:txBody>
          <a:bodyPr/>
          <a:lstStyle/>
          <a:p>
            <a:pPr algn="ctr" eaLnBrk="1" hangingPunct="1"/>
            <a:r>
              <a:rPr lang="en-US" dirty="0" smtClean="0"/>
              <a:t>New field: 374: Occupation (R)</a:t>
            </a:r>
          </a:p>
        </p:txBody>
      </p:sp>
      <p:sp>
        <p:nvSpPr>
          <p:cNvPr id="33796" name="Rectangle 3"/>
          <p:cNvSpPr>
            <a:spLocks noGrp="1" noChangeArrowheads="1"/>
          </p:cNvSpPr>
          <p:nvPr>
            <p:ph type="body" idx="4294967295"/>
          </p:nvPr>
        </p:nvSpPr>
        <p:spPr>
          <a:xfrm>
            <a:off x="914400" y="1676400"/>
            <a:ext cx="7848600" cy="4525963"/>
          </a:xfrm>
        </p:spPr>
        <p:txBody>
          <a:bodyPr/>
          <a:lstStyle/>
          <a:p>
            <a:pPr eaLnBrk="1" hangingPunct="1"/>
            <a:r>
              <a:rPr lang="en-US" sz="2400" dirty="0" smtClean="0"/>
              <a:t>Capitalize the first word of the occupation</a:t>
            </a:r>
            <a:br>
              <a:rPr lang="en-US" sz="2400" dirty="0" smtClean="0"/>
            </a:br>
            <a:endParaRPr lang="en-US" sz="2400" dirty="0" smtClean="0"/>
          </a:p>
          <a:p>
            <a:pPr eaLnBrk="1" hangingPunct="1"/>
            <a:r>
              <a:rPr lang="en-US" sz="2400" dirty="0" smtClean="0"/>
              <a:t>Generally this means what a person is paid to do (though some interpret more liberally)</a:t>
            </a:r>
            <a:br>
              <a:rPr lang="en-US" sz="2400" dirty="0" smtClean="0"/>
            </a:br>
            <a:endParaRPr lang="en-US" sz="2400" dirty="0" smtClean="0"/>
          </a:p>
          <a:p>
            <a:pPr eaLnBrk="1" hangingPunct="1"/>
            <a:r>
              <a:rPr lang="en-US" sz="2400" dirty="0" smtClean="0"/>
              <a:t>May use an </a:t>
            </a:r>
            <a:r>
              <a:rPr lang="en-US" sz="2400" i="1" dirty="0" smtClean="0"/>
              <a:t>LCSH</a:t>
            </a:r>
            <a:r>
              <a:rPr lang="en-US" sz="2400" dirty="0" smtClean="0"/>
              <a:t> term – but </a:t>
            </a:r>
            <a:r>
              <a:rPr lang="en-US" sz="2400" i="1" dirty="0" smtClean="0"/>
              <a:t>LCSH</a:t>
            </a:r>
            <a:r>
              <a:rPr lang="en-US" sz="2400" dirty="0" smtClean="0"/>
              <a:t> terms are generally plural for “classes of persons”; this is NOT PRESCRIPTIVE; if you do use </a:t>
            </a:r>
            <a:r>
              <a:rPr lang="en-US" sz="2400" i="1" dirty="0" smtClean="0"/>
              <a:t>LCSH</a:t>
            </a:r>
            <a:r>
              <a:rPr lang="en-US" sz="2400" dirty="0" smtClean="0"/>
              <a:t> vocabulary, code $2 </a:t>
            </a:r>
            <a:r>
              <a:rPr lang="en-US" sz="2400" dirty="0" err="1" smtClean="0"/>
              <a:t>lcsh</a:t>
            </a: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BADD6A0-2AC4-4A4F-BA15-9482B0D875EC}" type="slidenum">
              <a:rPr lang="en-US"/>
              <a:pPr>
                <a:defRPr/>
              </a:pPr>
              <a:t>62</a:t>
            </a:fld>
            <a:endParaRPr lang="en-US"/>
          </a:p>
        </p:txBody>
      </p:sp>
      <p:sp>
        <p:nvSpPr>
          <p:cNvPr id="34819" name="Rectangle 2"/>
          <p:cNvSpPr>
            <a:spLocks noGrp="1" noChangeArrowheads="1"/>
          </p:cNvSpPr>
          <p:nvPr>
            <p:ph type="title" idx="4294967295"/>
          </p:nvPr>
        </p:nvSpPr>
        <p:spPr>
          <a:xfrm>
            <a:off x="457200" y="228600"/>
            <a:ext cx="8229600" cy="1143000"/>
          </a:xfrm>
        </p:spPr>
        <p:txBody>
          <a:bodyPr/>
          <a:lstStyle/>
          <a:p>
            <a:pPr algn="ctr" eaLnBrk="1" hangingPunct="1"/>
            <a:r>
              <a:rPr lang="en-US" dirty="0" smtClean="0"/>
              <a:t>New field: 375: Gender (R)</a:t>
            </a:r>
          </a:p>
        </p:txBody>
      </p:sp>
      <p:sp>
        <p:nvSpPr>
          <p:cNvPr id="34820" name="Rectangle 3"/>
          <p:cNvSpPr>
            <a:spLocks noGrp="1" noChangeArrowheads="1"/>
          </p:cNvSpPr>
          <p:nvPr>
            <p:ph type="body" idx="4294967295"/>
          </p:nvPr>
        </p:nvSpPr>
        <p:spPr>
          <a:xfrm>
            <a:off x="1295400" y="1600200"/>
            <a:ext cx="6934200" cy="4525963"/>
          </a:xfrm>
        </p:spPr>
        <p:txBody>
          <a:bodyPr/>
          <a:lstStyle/>
          <a:p>
            <a:pPr eaLnBrk="1" hangingPunct="1"/>
            <a:r>
              <a:rPr lang="en-US" sz="2800" dirty="0" smtClean="0"/>
              <a:t>No indicators</a:t>
            </a:r>
          </a:p>
          <a:p>
            <a:pPr eaLnBrk="1" hangingPunct="1"/>
            <a:r>
              <a:rPr lang="en-US" sz="2800" dirty="0" smtClean="0"/>
              <a:t>Subfields:</a:t>
            </a:r>
          </a:p>
          <a:p>
            <a:pPr lvl="1" eaLnBrk="1" hangingPunct="1"/>
            <a:r>
              <a:rPr lang="en-US" sz="2400" dirty="0" smtClean="0"/>
              <a:t>$a     Gender (R)</a:t>
            </a:r>
          </a:p>
          <a:p>
            <a:pPr lvl="1" eaLnBrk="1" hangingPunct="1"/>
            <a:r>
              <a:rPr lang="en-US" sz="2400" dirty="0" smtClean="0"/>
              <a:t>$s      Start period (NR)</a:t>
            </a:r>
          </a:p>
          <a:p>
            <a:pPr lvl="1" eaLnBrk="1" hangingPunct="1"/>
            <a:r>
              <a:rPr lang="en-US" sz="2400" dirty="0" smtClean="0"/>
              <a:t>$t      End period (NR)</a:t>
            </a:r>
          </a:p>
          <a:p>
            <a:pPr lvl="1" eaLnBrk="1" hangingPunct="1"/>
            <a:r>
              <a:rPr lang="en-US" sz="2400" dirty="0" smtClean="0"/>
              <a:t>$u      Uniform Resource Identifier (R)</a:t>
            </a:r>
          </a:p>
          <a:p>
            <a:pPr lvl="1" eaLnBrk="1" hangingPunct="1"/>
            <a:r>
              <a:rPr lang="en-US" sz="2400" dirty="0" smtClean="0"/>
              <a:t>$v      Source of information (R)</a:t>
            </a:r>
          </a:p>
          <a:p>
            <a:pPr lvl="1" eaLnBrk="1" hangingPunct="1"/>
            <a:r>
              <a:rPr lang="en-US" sz="2400" dirty="0" smtClean="0"/>
              <a:t>$2      Source of term (NR) </a:t>
            </a:r>
          </a:p>
        </p:txBody>
      </p:sp>
      <p:sp>
        <p:nvSpPr>
          <p:cNvPr id="108548"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j-lt"/>
              </a:rPr>
              <a:t>RDA</a:t>
            </a:r>
            <a:r>
              <a:rPr lang="en-US" sz="2000" b="1" dirty="0">
                <a:solidFill>
                  <a:srgbClr val="0000CC"/>
                </a:solidFill>
                <a:latin typeface="Verdana" pitchFamily="34" charset="0"/>
              </a:rPr>
              <a:t> </a:t>
            </a:r>
            <a:r>
              <a:rPr lang="en-US" sz="2000" b="1" dirty="0">
                <a:solidFill>
                  <a:schemeClr val="tx2"/>
                </a:solidFill>
                <a:latin typeface="Verdana" pitchFamily="34" charset="0"/>
              </a:rPr>
              <a:t>9.7</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122F12-CFAF-4C22-A730-58637E6B57E8}" type="slidenum">
              <a:rPr lang="en-US"/>
              <a:pPr>
                <a:defRPr/>
              </a:pPr>
              <a:t>63</a:t>
            </a:fld>
            <a:endParaRPr lang="en-US"/>
          </a:p>
        </p:txBody>
      </p:sp>
      <p:sp>
        <p:nvSpPr>
          <p:cNvPr id="35843" name="Rectangle 2"/>
          <p:cNvSpPr>
            <a:spLocks noGrp="1" noChangeArrowheads="1"/>
          </p:cNvSpPr>
          <p:nvPr>
            <p:ph type="title" idx="4294967295"/>
          </p:nvPr>
        </p:nvSpPr>
        <p:spPr>
          <a:xfrm>
            <a:off x="609600" y="304800"/>
            <a:ext cx="8229600" cy="1143000"/>
          </a:xfrm>
        </p:spPr>
        <p:txBody>
          <a:bodyPr/>
          <a:lstStyle/>
          <a:p>
            <a:pPr algn="ctr" eaLnBrk="1" hangingPunct="1"/>
            <a:r>
              <a:rPr lang="en-US" dirty="0" smtClean="0"/>
              <a:t>New field: 375: Gender (R)</a:t>
            </a:r>
          </a:p>
        </p:txBody>
      </p:sp>
      <p:sp>
        <p:nvSpPr>
          <p:cNvPr id="35844" name="Rectangle 3"/>
          <p:cNvSpPr>
            <a:spLocks noGrp="1" noChangeArrowheads="1"/>
          </p:cNvSpPr>
          <p:nvPr>
            <p:ph type="body" idx="4294967295"/>
          </p:nvPr>
        </p:nvSpPr>
        <p:spPr>
          <a:xfrm>
            <a:off x="1219200" y="1905000"/>
            <a:ext cx="7467600" cy="4525963"/>
          </a:xfrm>
        </p:spPr>
        <p:txBody>
          <a:bodyPr/>
          <a:lstStyle/>
          <a:p>
            <a:pPr eaLnBrk="1" hangingPunct="1">
              <a:lnSpc>
                <a:spcPct val="80000"/>
              </a:lnSpc>
            </a:pPr>
            <a:r>
              <a:rPr lang="en-US" sz="2800" dirty="0" smtClean="0"/>
              <a:t>Helpful to add, especially if the person has a name that is not specific to one gender</a:t>
            </a:r>
            <a:br>
              <a:rPr lang="en-US" sz="2800" dirty="0" smtClean="0"/>
            </a:br>
            <a:endParaRPr lang="en-US" sz="2800" dirty="0" smtClean="0"/>
          </a:p>
          <a:p>
            <a:pPr eaLnBrk="1" hangingPunct="1">
              <a:lnSpc>
                <a:spcPct val="80000"/>
              </a:lnSpc>
            </a:pPr>
            <a:r>
              <a:rPr lang="en-US" sz="2800" dirty="0" smtClean="0"/>
              <a:t>Just because the gender of a name is obvious to you – it may not be obvious to everyone</a:t>
            </a:r>
          </a:p>
          <a:p>
            <a:pPr lvl="1" eaLnBrk="1" hangingPunct="1">
              <a:lnSpc>
                <a:spcPct val="80000"/>
              </a:lnSpc>
            </a:pPr>
            <a:r>
              <a:rPr lang="en-US" sz="2400" dirty="0" smtClean="0"/>
              <a:t>In an international context, there is always someone who is NOT familiar with the name/gender assumptions of your culture</a:t>
            </a:r>
          </a:p>
          <a:p>
            <a:pPr eaLnBrk="1" hangingPunct="1">
              <a:lnSpc>
                <a:spcPct val="80000"/>
              </a:lnSpc>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85C9AC0-FDF3-4BE8-A9EF-D80858926058}" type="slidenum">
              <a:rPr lang="en-US"/>
              <a:pPr>
                <a:defRPr/>
              </a:pPr>
              <a:t>64</a:t>
            </a:fld>
            <a:endParaRPr lang="en-US"/>
          </a:p>
        </p:txBody>
      </p:sp>
      <p:sp>
        <p:nvSpPr>
          <p:cNvPr id="36867" name="Rectangle 2"/>
          <p:cNvSpPr>
            <a:spLocks noGrp="1" noChangeArrowheads="1"/>
          </p:cNvSpPr>
          <p:nvPr>
            <p:ph type="title" idx="4294967295"/>
          </p:nvPr>
        </p:nvSpPr>
        <p:spPr>
          <a:xfrm>
            <a:off x="533400" y="304800"/>
            <a:ext cx="8229600" cy="1143000"/>
          </a:xfrm>
        </p:spPr>
        <p:txBody>
          <a:bodyPr/>
          <a:lstStyle/>
          <a:p>
            <a:pPr algn="ctr" eaLnBrk="1" hangingPunct="1"/>
            <a:r>
              <a:rPr lang="en-US" dirty="0" smtClean="0"/>
              <a:t>New field: 375: Gender (R)</a:t>
            </a:r>
          </a:p>
        </p:txBody>
      </p:sp>
      <p:sp>
        <p:nvSpPr>
          <p:cNvPr id="36868" name="Rectangle 3"/>
          <p:cNvSpPr>
            <a:spLocks noGrp="1" noChangeArrowheads="1"/>
          </p:cNvSpPr>
          <p:nvPr>
            <p:ph type="body" idx="4294967295"/>
          </p:nvPr>
        </p:nvSpPr>
        <p:spPr>
          <a:xfrm>
            <a:off x="1143000" y="1828800"/>
            <a:ext cx="7391400" cy="4525963"/>
          </a:xfrm>
        </p:spPr>
        <p:txBody>
          <a:bodyPr/>
          <a:lstStyle/>
          <a:p>
            <a:pPr eaLnBrk="1" hangingPunct="1">
              <a:lnSpc>
                <a:spcPct val="90000"/>
              </a:lnSpc>
            </a:pPr>
            <a:r>
              <a:rPr lang="en-US" sz="2400" dirty="0" smtClean="0"/>
              <a:t>RDA allows:</a:t>
            </a:r>
          </a:p>
          <a:p>
            <a:pPr lvl="1" eaLnBrk="1" hangingPunct="1">
              <a:lnSpc>
                <a:spcPct val="90000"/>
              </a:lnSpc>
            </a:pPr>
            <a:r>
              <a:rPr lang="en-US" sz="2400" dirty="0" smtClean="0"/>
              <a:t>“female”</a:t>
            </a:r>
          </a:p>
          <a:p>
            <a:pPr lvl="1" eaLnBrk="1" hangingPunct="1">
              <a:lnSpc>
                <a:spcPct val="90000"/>
              </a:lnSpc>
            </a:pPr>
            <a:r>
              <a:rPr lang="en-US" sz="2400" dirty="0" smtClean="0"/>
              <a:t>“male”</a:t>
            </a:r>
          </a:p>
          <a:p>
            <a:pPr lvl="1" eaLnBrk="1" hangingPunct="1">
              <a:lnSpc>
                <a:spcPct val="90000"/>
              </a:lnSpc>
            </a:pPr>
            <a:r>
              <a:rPr lang="en-US" sz="2400" dirty="0" smtClean="0"/>
              <a:t>“not known”</a:t>
            </a:r>
          </a:p>
          <a:p>
            <a:pPr lvl="1" eaLnBrk="1" hangingPunct="1">
              <a:lnSpc>
                <a:spcPct val="90000"/>
              </a:lnSpc>
            </a:pPr>
            <a:r>
              <a:rPr lang="en-US" sz="2400" dirty="0" smtClean="0"/>
              <a:t>If none of the terms listed is appropriate or sufficiently specific, record an appropriate term or phrase</a:t>
            </a:r>
          </a:p>
          <a:p>
            <a:pPr lvl="2" eaLnBrk="1" hangingPunct="1">
              <a:lnSpc>
                <a:spcPct val="90000"/>
              </a:lnSpc>
            </a:pPr>
            <a:r>
              <a:rPr lang="en-US" sz="2400" dirty="0" smtClean="0"/>
              <a:t>“intersex”</a:t>
            </a:r>
          </a:p>
          <a:p>
            <a:pPr lvl="1" eaLnBrk="1" hangingPunct="1">
              <a:lnSpc>
                <a:spcPct val="90000"/>
              </a:lnSpc>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3002CDD-1C3D-4450-AC2F-CA90609542F2}" type="slidenum">
              <a:rPr lang="en-US"/>
              <a:pPr>
                <a:defRPr/>
              </a:pPr>
              <a:t>65</a:t>
            </a:fld>
            <a:endParaRPr lang="en-US"/>
          </a:p>
        </p:txBody>
      </p:sp>
      <p:sp>
        <p:nvSpPr>
          <p:cNvPr id="37891" name="Rectangle 2"/>
          <p:cNvSpPr>
            <a:spLocks noGrp="1" noChangeArrowheads="1"/>
          </p:cNvSpPr>
          <p:nvPr>
            <p:ph type="title" idx="4294967295"/>
          </p:nvPr>
        </p:nvSpPr>
        <p:spPr>
          <a:xfrm>
            <a:off x="609600" y="277813"/>
            <a:ext cx="8077200" cy="1143000"/>
          </a:xfrm>
        </p:spPr>
        <p:txBody>
          <a:bodyPr/>
          <a:lstStyle/>
          <a:p>
            <a:pPr algn="ctr" eaLnBrk="1" hangingPunct="1"/>
            <a:r>
              <a:rPr lang="en-US" dirty="0" smtClean="0"/>
              <a:t>New field: 378: Fuller Form of Personal Name (R)</a:t>
            </a:r>
          </a:p>
        </p:txBody>
      </p:sp>
      <p:sp>
        <p:nvSpPr>
          <p:cNvPr id="37892" name="Rectangle 3"/>
          <p:cNvSpPr>
            <a:spLocks noGrp="1" noChangeArrowheads="1"/>
          </p:cNvSpPr>
          <p:nvPr>
            <p:ph type="body" idx="4294967295"/>
          </p:nvPr>
        </p:nvSpPr>
        <p:spPr>
          <a:xfrm>
            <a:off x="1600200" y="1600200"/>
            <a:ext cx="6629400" cy="4525963"/>
          </a:xfrm>
        </p:spPr>
        <p:txBody>
          <a:bodyPr/>
          <a:lstStyle/>
          <a:p>
            <a:pPr eaLnBrk="1" hangingPunct="1"/>
            <a:r>
              <a:rPr lang="en-US" sz="2800" dirty="0" smtClean="0"/>
              <a:t>No indicators</a:t>
            </a:r>
          </a:p>
          <a:p>
            <a:pPr eaLnBrk="1" hangingPunct="1"/>
            <a:r>
              <a:rPr lang="en-US" sz="2800" dirty="0" smtClean="0"/>
              <a:t>Subfields:</a:t>
            </a:r>
          </a:p>
          <a:p>
            <a:pPr lvl="1" eaLnBrk="1" hangingPunct="1"/>
            <a:r>
              <a:rPr lang="en-US" sz="2400" dirty="0" smtClean="0"/>
              <a:t>$q      Fuller form of personal name (NR)</a:t>
            </a:r>
          </a:p>
          <a:p>
            <a:pPr lvl="1" eaLnBrk="1" hangingPunct="1"/>
            <a:r>
              <a:rPr lang="en-US" sz="2400" dirty="0" smtClean="0"/>
              <a:t>$u      Uniform Resource Identifier (R)</a:t>
            </a:r>
          </a:p>
          <a:p>
            <a:pPr lvl="1" eaLnBrk="1" hangingPunct="1"/>
            <a:r>
              <a:rPr lang="en-US" sz="2400" dirty="0" smtClean="0"/>
              <a:t>$v      Source of information (R) </a:t>
            </a:r>
          </a:p>
          <a:p>
            <a:pPr eaLnBrk="1" hangingPunct="1"/>
            <a:endParaRPr lang="en-US" sz="2800" dirty="0" smtClean="0"/>
          </a:p>
        </p:txBody>
      </p:sp>
      <p:sp>
        <p:nvSpPr>
          <p:cNvPr id="113668"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9.5</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0279ED-3E0B-41AF-BB61-9DCB7D400B41}" type="slidenum">
              <a:rPr lang="en-US"/>
              <a:pPr>
                <a:defRPr/>
              </a:pPr>
              <a:t>66</a:t>
            </a:fld>
            <a:endParaRPr lang="en-US"/>
          </a:p>
        </p:txBody>
      </p:sp>
      <p:sp>
        <p:nvSpPr>
          <p:cNvPr id="38915" name="Rectangle 2"/>
          <p:cNvSpPr>
            <a:spLocks noGrp="1" noChangeArrowheads="1"/>
          </p:cNvSpPr>
          <p:nvPr>
            <p:ph type="title" idx="4294967295"/>
          </p:nvPr>
        </p:nvSpPr>
        <p:spPr>
          <a:xfrm>
            <a:off x="533400" y="309563"/>
            <a:ext cx="8305800" cy="1143000"/>
          </a:xfrm>
        </p:spPr>
        <p:txBody>
          <a:bodyPr/>
          <a:lstStyle/>
          <a:p>
            <a:pPr algn="ctr" eaLnBrk="1" hangingPunct="1"/>
            <a:r>
              <a:rPr lang="en-US" dirty="0" smtClean="0"/>
              <a:t>New field: 378: Fuller Form of Personal Name (R)</a:t>
            </a:r>
          </a:p>
        </p:txBody>
      </p:sp>
      <p:sp>
        <p:nvSpPr>
          <p:cNvPr id="38916" name="Rectangle 3"/>
          <p:cNvSpPr>
            <a:spLocks noGrp="1" noChangeArrowheads="1"/>
          </p:cNvSpPr>
          <p:nvPr>
            <p:ph type="body" idx="4294967295"/>
          </p:nvPr>
        </p:nvSpPr>
        <p:spPr>
          <a:xfrm>
            <a:off x="1066800" y="1752600"/>
            <a:ext cx="7696200" cy="4525963"/>
          </a:xfrm>
        </p:spPr>
        <p:txBody>
          <a:bodyPr/>
          <a:lstStyle/>
          <a:p>
            <a:pPr eaLnBrk="1" hangingPunct="1">
              <a:lnSpc>
                <a:spcPct val="90000"/>
              </a:lnSpc>
            </a:pPr>
            <a:r>
              <a:rPr lang="en-US" sz="2400" dirty="0" smtClean="0"/>
              <a:t>Only for personal names, not corporate body </a:t>
            </a:r>
            <a:r>
              <a:rPr lang="en-US" sz="2400" dirty="0" err="1" smtClean="0"/>
              <a:t>initialisms</a:t>
            </a:r>
            <a:r>
              <a:rPr lang="en-US" sz="2400" dirty="0" smtClean="0"/>
              <a:t/>
            </a:r>
            <a:br>
              <a:rPr lang="en-US" sz="2400" dirty="0" smtClean="0"/>
            </a:br>
            <a:endParaRPr lang="en-US" sz="2400" dirty="0" smtClean="0"/>
          </a:p>
          <a:p>
            <a:pPr eaLnBrk="1" hangingPunct="1">
              <a:lnSpc>
                <a:spcPct val="90000"/>
              </a:lnSpc>
            </a:pPr>
            <a:r>
              <a:rPr lang="en-US" sz="2400" dirty="0" smtClean="0"/>
              <a:t>What would go in the $q subfield of the 100</a:t>
            </a:r>
            <a:r>
              <a:rPr lang="en-US" sz="2400" i="1" dirty="0" smtClean="0"/>
              <a:t> </a:t>
            </a:r>
            <a:br>
              <a:rPr lang="en-US" sz="2400" i="1" dirty="0" smtClean="0"/>
            </a:br>
            <a:endParaRPr lang="en-US" sz="2400" dirty="0" smtClean="0"/>
          </a:p>
          <a:p>
            <a:pPr eaLnBrk="1" hangingPunct="1">
              <a:lnSpc>
                <a:spcPct val="90000"/>
              </a:lnSpc>
            </a:pPr>
            <a:r>
              <a:rPr lang="en-US" sz="2400" dirty="0" smtClean="0"/>
              <a:t>RDA 9.5 -- A fuller form of name is the full form of a part of a name represented only by an initial or abbreviation in the form chosen as the preferred name, or a part of the name not included in the form chosen as the preferred name.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42FB340-C72E-4192-A834-39ABA3AFE090}" type="slidenum">
              <a:rPr lang="en-US"/>
              <a:pPr>
                <a:defRPr/>
              </a:pPr>
              <a:t>67</a:t>
            </a:fld>
            <a:endParaRPr lang="en-US"/>
          </a:p>
        </p:txBody>
      </p:sp>
      <p:sp>
        <p:nvSpPr>
          <p:cNvPr id="39939" name="Rectangle 3"/>
          <p:cNvSpPr>
            <a:spLocks noGrp="1" noChangeArrowheads="1"/>
          </p:cNvSpPr>
          <p:nvPr>
            <p:ph type="subTitle" idx="4294967295"/>
          </p:nvPr>
        </p:nvSpPr>
        <p:spPr>
          <a:xfrm>
            <a:off x="685800" y="228600"/>
            <a:ext cx="8077200" cy="1593850"/>
          </a:xfrm>
        </p:spPr>
        <p:txBody>
          <a:bodyPr/>
          <a:lstStyle/>
          <a:p>
            <a:pPr marL="0" indent="0" algn="ctr" eaLnBrk="1" hangingPunct="1">
              <a:lnSpc>
                <a:spcPct val="90000"/>
              </a:lnSpc>
              <a:buFont typeface="Wingdings" pitchFamily="2" charset="2"/>
              <a:buNone/>
            </a:pPr>
            <a:r>
              <a:rPr lang="en-US" sz="3600" dirty="0" smtClean="0">
                <a:solidFill>
                  <a:schemeClr val="tx2"/>
                </a:solidFill>
              </a:rPr>
              <a:t>MARC21 in NACO RDA Authority Records</a:t>
            </a: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r>
              <a:rPr lang="en-US" sz="3600" dirty="0" smtClean="0">
                <a:solidFill>
                  <a:schemeClr val="tx2"/>
                </a:solidFill>
              </a:rPr>
              <a:t> Corporate Bodies and Families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D3CC684-0C0B-4045-946A-4234056BD4B2}" type="slidenum">
              <a:rPr lang="en-US"/>
              <a:pPr>
                <a:defRPr/>
              </a:pPr>
              <a:t>68</a:t>
            </a:fld>
            <a:endParaRPr lang="en-US"/>
          </a:p>
        </p:txBody>
      </p:sp>
      <p:sp>
        <p:nvSpPr>
          <p:cNvPr id="40963" name="Rectangle 2"/>
          <p:cNvSpPr>
            <a:spLocks noGrp="1" noChangeArrowheads="1"/>
          </p:cNvSpPr>
          <p:nvPr>
            <p:ph type="title" idx="4294967295"/>
          </p:nvPr>
        </p:nvSpPr>
        <p:spPr>
          <a:xfrm>
            <a:off x="609600" y="304800"/>
            <a:ext cx="8229600" cy="1143000"/>
          </a:xfrm>
        </p:spPr>
        <p:txBody>
          <a:bodyPr/>
          <a:lstStyle/>
          <a:p>
            <a:pPr algn="ctr" eaLnBrk="1" hangingPunct="1"/>
            <a:r>
              <a:rPr lang="en-US" dirty="0" smtClean="0"/>
              <a:t>New field: 368: Other Corporate Body Attributes (R)</a:t>
            </a:r>
          </a:p>
        </p:txBody>
      </p:sp>
      <p:sp>
        <p:nvSpPr>
          <p:cNvPr id="40964" name="Rectangle 3"/>
          <p:cNvSpPr>
            <a:spLocks noGrp="1" noChangeArrowheads="1"/>
          </p:cNvSpPr>
          <p:nvPr>
            <p:ph type="body" idx="4294967295"/>
          </p:nvPr>
        </p:nvSpPr>
        <p:spPr>
          <a:xfrm>
            <a:off x="1066800" y="1600200"/>
            <a:ext cx="7543800" cy="4525963"/>
          </a:xfrm>
        </p:spPr>
        <p:txBody>
          <a:bodyPr/>
          <a:lstStyle/>
          <a:p>
            <a:pPr eaLnBrk="1" hangingPunct="1"/>
            <a:r>
              <a:rPr lang="en-US" sz="2800" dirty="0" smtClean="0"/>
              <a:t>No indicators</a:t>
            </a:r>
          </a:p>
          <a:p>
            <a:pPr eaLnBrk="1" hangingPunct="1"/>
            <a:r>
              <a:rPr lang="en-US" sz="2800" dirty="0" smtClean="0"/>
              <a:t>Subfields:</a:t>
            </a:r>
          </a:p>
          <a:p>
            <a:pPr lvl="1" eaLnBrk="1" hangingPunct="1"/>
            <a:r>
              <a:rPr lang="en-US" sz="2400" dirty="0" smtClean="0"/>
              <a:t>$a      Type of corporate body (R)</a:t>
            </a:r>
          </a:p>
          <a:p>
            <a:pPr lvl="1" eaLnBrk="1" hangingPunct="1"/>
            <a:r>
              <a:rPr lang="en-US" sz="2400" dirty="0" smtClean="0"/>
              <a:t>$b      Type of jurisdiction (R)</a:t>
            </a:r>
          </a:p>
          <a:p>
            <a:pPr lvl="1" eaLnBrk="1" hangingPunct="1"/>
            <a:r>
              <a:rPr lang="en-US" sz="2400" dirty="0" smtClean="0"/>
              <a:t>$c      Other designation (R)</a:t>
            </a:r>
          </a:p>
          <a:p>
            <a:pPr lvl="1" eaLnBrk="1" hangingPunct="1"/>
            <a:r>
              <a:rPr lang="en-US" sz="2400" dirty="0" smtClean="0"/>
              <a:t>$0      Authority record control number or 		        standard number (R)</a:t>
            </a:r>
          </a:p>
          <a:p>
            <a:pPr lvl="1" eaLnBrk="1" hangingPunct="1"/>
            <a:r>
              <a:rPr lang="en-US" sz="2400" dirty="0" smtClean="0"/>
              <a:t>$2      Source (NR) </a:t>
            </a:r>
          </a:p>
          <a:p>
            <a:pPr eaLnBrk="1" hangingPunct="1"/>
            <a:endParaRPr lang="en-US" sz="2800" dirty="0" smtClean="0"/>
          </a:p>
        </p:txBody>
      </p:sp>
      <p:sp>
        <p:nvSpPr>
          <p:cNvPr id="117764"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11.7</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63FA19-9CE5-44EB-BEA3-3FB3CE853F72}" type="slidenum">
              <a:rPr lang="en-US"/>
              <a:pPr>
                <a:defRPr/>
              </a:pPr>
              <a:t>69</a:t>
            </a:fld>
            <a:endParaRPr lang="en-US"/>
          </a:p>
        </p:txBody>
      </p:sp>
      <p:sp>
        <p:nvSpPr>
          <p:cNvPr id="41987" name="Rectangle 2"/>
          <p:cNvSpPr>
            <a:spLocks noGrp="1" noChangeArrowheads="1"/>
          </p:cNvSpPr>
          <p:nvPr>
            <p:ph type="title" idx="4294967295"/>
          </p:nvPr>
        </p:nvSpPr>
        <p:spPr>
          <a:xfrm>
            <a:off x="457200" y="304800"/>
            <a:ext cx="8229600" cy="1143000"/>
          </a:xfrm>
        </p:spPr>
        <p:txBody>
          <a:bodyPr/>
          <a:lstStyle/>
          <a:p>
            <a:pPr algn="ctr" eaLnBrk="1" hangingPunct="1"/>
            <a:r>
              <a:rPr lang="en-US" dirty="0" smtClean="0"/>
              <a:t>New field: 368: Other Corporate Body Attributes (R)</a:t>
            </a:r>
          </a:p>
        </p:txBody>
      </p:sp>
      <p:sp>
        <p:nvSpPr>
          <p:cNvPr id="41988" name="Rectangle 3"/>
          <p:cNvSpPr>
            <a:spLocks noGrp="1" noChangeArrowheads="1"/>
          </p:cNvSpPr>
          <p:nvPr>
            <p:ph type="body" idx="4294967295"/>
          </p:nvPr>
        </p:nvSpPr>
        <p:spPr>
          <a:xfrm>
            <a:off x="1066800" y="1752600"/>
            <a:ext cx="7239000" cy="4525963"/>
          </a:xfrm>
        </p:spPr>
        <p:txBody>
          <a:bodyPr/>
          <a:lstStyle/>
          <a:p>
            <a:pPr eaLnBrk="1" hangingPunct="1"/>
            <a:r>
              <a:rPr lang="en-US" sz="2800" dirty="0" smtClean="0"/>
              <a:t>Qualifiers for a corporate body name under three circumstances:</a:t>
            </a:r>
            <a:br>
              <a:rPr lang="en-US" sz="2800" dirty="0" smtClean="0"/>
            </a:br>
            <a:endParaRPr lang="en-US" sz="2800" dirty="0" smtClean="0"/>
          </a:p>
          <a:p>
            <a:pPr lvl="1" eaLnBrk="1" hangingPunct="1"/>
            <a:r>
              <a:rPr lang="en-US" sz="2400" dirty="0" smtClean="0"/>
              <a:t>($a) Names not conveying the idea of a corporate body</a:t>
            </a:r>
          </a:p>
          <a:p>
            <a:pPr lvl="1" eaLnBrk="1" hangingPunct="1"/>
            <a:r>
              <a:rPr lang="en-US" sz="2400" dirty="0" smtClean="0"/>
              <a:t>($b) Type of jurisdiction</a:t>
            </a:r>
          </a:p>
          <a:p>
            <a:pPr lvl="1" eaLnBrk="1" hangingPunct="1"/>
            <a:r>
              <a:rPr lang="en-US" sz="2400" dirty="0" smtClean="0"/>
              <a:t>($c) Other designation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3C7275EB-5988-4A82-8BEE-1197BBC17017}" type="slidenum">
              <a:rPr lang="en-US" smtClean="0"/>
              <a:pPr eaLnBrk="1" hangingPunct="1"/>
              <a:t>7</a:t>
            </a:fld>
            <a:endParaRPr lang="en-US" smtClean="0"/>
          </a:p>
        </p:txBody>
      </p:sp>
      <p:sp>
        <p:nvSpPr>
          <p:cNvPr id="8195" name="Title 1"/>
          <p:cNvSpPr>
            <a:spLocks noGrp="1"/>
          </p:cNvSpPr>
          <p:nvPr>
            <p:ph type="title"/>
          </p:nvPr>
        </p:nvSpPr>
        <p:spPr>
          <a:xfrm>
            <a:off x="1295400" y="381000"/>
            <a:ext cx="7313613" cy="1143000"/>
          </a:xfrm>
        </p:spPr>
        <p:txBody>
          <a:bodyPr bIns="91440"/>
          <a:lstStyle/>
          <a:p>
            <a:pPr eaLnBrk="1" hangingPunct="1"/>
            <a:r>
              <a:rPr lang="en-US" dirty="0" smtClean="0"/>
              <a:t>FRAD</a:t>
            </a:r>
          </a:p>
        </p:txBody>
      </p:sp>
      <p:sp>
        <p:nvSpPr>
          <p:cNvPr id="8196" name="Content Placeholder 2"/>
          <p:cNvSpPr>
            <a:spLocks noGrp="1"/>
          </p:cNvSpPr>
          <p:nvPr>
            <p:ph type="body" idx="1"/>
          </p:nvPr>
        </p:nvSpPr>
        <p:spPr>
          <a:xfrm>
            <a:off x="1143000" y="1600200"/>
            <a:ext cx="7616825" cy="4114800"/>
          </a:xfrm>
        </p:spPr>
        <p:txBody>
          <a:bodyPr/>
          <a:lstStyle/>
          <a:p>
            <a:pPr marL="273050" indent="-273050" eaLnBrk="1" hangingPunct="1">
              <a:lnSpc>
                <a:spcPct val="80000"/>
              </a:lnSpc>
            </a:pPr>
            <a:r>
              <a:rPr lang="en-US" sz="3600" dirty="0" smtClean="0"/>
              <a:t> Functional Requirements for                                                                Authority Data</a:t>
            </a:r>
          </a:p>
          <a:p>
            <a:pPr marL="273050" indent="-273050" eaLnBrk="1" hangingPunct="1">
              <a:lnSpc>
                <a:spcPct val="80000"/>
              </a:lnSpc>
            </a:pPr>
            <a:r>
              <a:rPr lang="en-US" sz="3600" dirty="0" smtClean="0"/>
              <a:t> User tasks</a:t>
            </a:r>
          </a:p>
          <a:p>
            <a:pPr marL="547688" lvl="1" indent="-228600" eaLnBrk="1" hangingPunct="1">
              <a:lnSpc>
                <a:spcPct val="80000"/>
              </a:lnSpc>
            </a:pPr>
            <a:r>
              <a:rPr lang="en-US" sz="2400" dirty="0" smtClean="0">
                <a:solidFill>
                  <a:srgbClr val="0070C0"/>
                </a:solidFill>
              </a:rPr>
              <a:t>Find</a:t>
            </a:r>
            <a:r>
              <a:rPr lang="en-US" sz="2400" dirty="0" smtClean="0"/>
              <a:t>: Find an entity or set of entities corresponding to stated criteria</a:t>
            </a:r>
          </a:p>
          <a:p>
            <a:pPr marL="547688" lvl="1" indent="-228600" eaLnBrk="1" hangingPunct="1">
              <a:lnSpc>
                <a:spcPct val="80000"/>
              </a:lnSpc>
            </a:pPr>
            <a:r>
              <a:rPr lang="en-US" sz="2400" dirty="0" smtClean="0">
                <a:solidFill>
                  <a:srgbClr val="0070C0"/>
                </a:solidFill>
              </a:rPr>
              <a:t>Identify</a:t>
            </a:r>
            <a:r>
              <a:rPr lang="en-US" sz="2400" dirty="0" smtClean="0"/>
              <a:t>: Identify an entity</a:t>
            </a:r>
          </a:p>
          <a:p>
            <a:pPr marL="547688" lvl="1" indent="-228600" eaLnBrk="1" hangingPunct="1">
              <a:lnSpc>
                <a:spcPct val="80000"/>
              </a:lnSpc>
            </a:pPr>
            <a:r>
              <a:rPr lang="en-US" sz="2400" dirty="0" smtClean="0">
                <a:solidFill>
                  <a:srgbClr val="0070C0"/>
                </a:solidFill>
              </a:rPr>
              <a:t>Clarify (Justify)</a:t>
            </a:r>
            <a:r>
              <a:rPr lang="en-US" sz="2400" dirty="0" smtClean="0"/>
              <a:t>: Document the authority record creator’s reason for choosing the name or form of name on which an access point is based. </a:t>
            </a:r>
          </a:p>
          <a:p>
            <a:pPr marL="547688" lvl="1" indent="-228600" eaLnBrk="1" hangingPunct="1">
              <a:lnSpc>
                <a:spcPct val="80000"/>
              </a:lnSpc>
            </a:pPr>
            <a:r>
              <a:rPr lang="en-US" sz="2400" dirty="0" smtClean="0">
                <a:solidFill>
                  <a:srgbClr val="0070C0"/>
                </a:solidFill>
              </a:rPr>
              <a:t>Contextualize (Understand)</a:t>
            </a:r>
            <a:r>
              <a:rPr lang="en-US" sz="2400" dirty="0" smtClean="0"/>
              <a:t>: Place a person, corporate body, work, etc. in context</a:t>
            </a:r>
          </a:p>
          <a:p>
            <a:pPr marL="822325" lvl="2" eaLnBrk="1" hangingPunct="1">
              <a:lnSpc>
                <a:spcPct val="80000"/>
              </a:lnSpc>
            </a:pPr>
            <a:r>
              <a:rPr lang="en-US" sz="2400" dirty="0" smtClean="0"/>
              <a:t>Example: WorldCat Identities:  </a:t>
            </a:r>
            <a:r>
              <a:rPr lang="en-US" sz="2400" dirty="0" smtClean="0">
                <a:hlinkClick r:id="rId3"/>
              </a:rPr>
              <a:t>http://worldcat.org/identities/</a:t>
            </a: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B84B30A-781C-46EE-AEEB-B005EEF6CA76}" type="slidenum">
              <a:rPr lang="en-US"/>
              <a:pPr>
                <a:defRPr/>
              </a:pPr>
              <a:t>70</a:t>
            </a:fld>
            <a:endParaRPr lang="en-US"/>
          </a:p>
        </p:txBody>
      </p:sp>
      <p:sp>
        <p:nvSpPr>
          <p:cNvPr id="43011" name="Rectangle 2"/>
          <p:cNvSpPr>
            <a:spLocks noGrp="1" noChangeArrowheads="1"/>
          </p:cNvSpPr>
          <p:nvPr>
            <p:ph type="title" idx="4294967295"/>
          </p:nvPr>
        </p:nvSpPr>
        <p:spPr>
          <a:xfrm>
            <a:off x="609600" y="228600"/>
            <a:ext cx="8229600" cy="1143000"/>
          </a:xfrm>
        </p:spPr>
        <p:txBody>
          <a:bodyPr/>
          <a:lstStyle/>
          <a:p>
            <a:pPr algn="ctr" eaLnBrk="1" hangingPunct="1"/>
            <a:r>
              <a:rPr lang="en-US" dirty="0" smtClean="0"/>
              <a:t>New field: 376: Family Information (R)</a:t>
            </a:r>
          </a:p>
        </p:txBody>
      </p:sp>
      <p:sp>
        <p:nvSpPr>
          <p:cNvPr id="43012" name="Rectangle 3"/>
          <p:cNvSpPr>
            <a:spLocks noGrp="1" noChangeArrowheads="1"/>
          </p:cNvSpPr>
          <p:nvPr>
            <p:ph type="body" idx="4294967295"/>
          </p:nvPr>
        </p:nvSpPr>
        <p:spPr>
          <a:xfrm>
            <a:off x="1295400" y="1530350"/>
            <a:ext cx="7315200" cy="4800600"/>
          </a:xfrm>
        </p:spPr>
        <p:txBody>
          <a:bodyPr/>
          <a:lstStyle/>
          <a:p>
            <a:pPr eaLnBrk="1" hangingPunct="1">
              <a:lnSpc>
                <a:spcPct val="90000"/>
              </a:lnSpc>
            </a:pPr>
            <a:r>
              <a:rPr lang="en-US" sz="2800" dirty="0" smtClean="0"/>
              <a:t>No indicators</a:t>
            </a:r>
          </a:p>
          <a:p>
            <a:pPr eaLnBrk="1" hangingPunct="1">
              <a:lnSpc>
                <a:spcPct val="90000"/>
              </a:lnSpc>
            </a:pPr>
            <a:r>
              <a:rPr lang="en-US" sz="2800" dirty="0" smtClean="0"/>
              <a:t>Subfields:</a:t>
            </a:r>
          </a:p>
          <a:p>
            <a:pPr lvl="1" eaLnBrk="1" hangingPunct="1">
              <a:lnSpc>
                <a:spcPct val="90000"/>
              </a:lnSpc>
            </a:pPr>
            <a:r>
              <a:rPr lang="en-US" sz="2400" dirty="0" smtClean="0"/>
              <a:t>$a      Type of family (R)</a:t>
            </a:r>
          </a:p>
          <a:p>
            <a:pPr lvl="1" eaLnBrk="1" hangingPunct="1">
              <a:lnSpc>
                <a:spcPct val="90000"/>
              </a:lnSpc>
            </a:pPr>
            <a:r>
              <a:rPr lang="en-US" sz="2400" dirty="0" smtClean="0"/>
              <a:t>$b      Name of prominent member (R)</a:t>
            </a:r>
          </a:p>
          <a:p>
            <a:pPr lvl="1" eaLnBrk="1" hangingPunct="1">
              <a:lnSpc>
                <a:spcPct val="90000"/>
              </a:lnSpc>
            </a:pPr>
            <a:r>
              <a:rPr lang="en-US" sz="2400" dirty="0" smtClean="0"/>
              <a:t>$c      Hereditary title (R)</a:t>
            </a:r>
          </a:p>
          <a:p>
            <a:pPr lvl="1" eaLnBrk="1" hangingPunct="1">
              <a:lnSpc>
                <a:spcPct val="90000"/>
              </a:lnSpc>
            </a:pPr>
            <a:r>
              <a:rPr lang="en-US" sz="2400" dirty="0" smtClean="0"/>
              <a:t>$s      Start period (NR)</a:t>
            </a:r>
          </a:p>
          <a:p>
            <a:pPr lvl="1" eaLnBrk="1" hangingPunct="1">
              <a:lnSpc>
                <a:spcPct val="90000"/>
              </a:lnSpc>
            </a:pPr>
            <a:r>
              <a:rPr lang="en-US" sz="2400" dirty="0" smtClean="0"/>
              <a:t>$t      End period (NR)</a:t>
            </a:r>
          </a:p>
          <a:p>
            <a:pPr lvl="1" eaLnBrk="1" hangingPunct="1">
              <a:lnSpc>
                <a:spcPct val="90000"/>
              </a:lnSpc>
            </a:pPr>
            <a:r>
              <a:rPr lang="en-US" sz="2400" dirty="0" smtClean="0"/>
              <a:t>$u      Uniform Resource Identifier (R)</a:t>
            </a:r>
          </a:p>
          <a:p>
            <a:pPr lvl="1" eaLnBrk="1" hangingPunct="1">
              <a:lnSpc>
                <a:spcPct val="90000"/>
              </a:lnSpc>
            </a:pPr>
            <a:r>
              <a:rPr lang="en-US" sz="2400" dirty="0" smtClean="0"/>
              <a:t>$v      Source of information (R)</a:t>
            </a:r>
          </a:p>
          <a:p>
            <a:pPr lvl="1" eaLnBrk="1" hangingPunct="1">
              <a:lnSpc>
                <a:spcPct val="90000"/>
              </a:lnSpc>
            </a:pPr>
            <a:r>
              <a:rPr lang="en-US" sz="2400" dirty="0" smtClean="0"/>
              <a:t>$0      Record control number (R)</a:t>
            </a:r>
          </a:p>
          <a:p>
            <a:pPr lvl="1" eaLnBrk="1" hangingPunct="1">
              <a:lnSpc>
                <a:spcPct val="90000"/>
              </a:lnSpc>
            </a:pPr>
            <a:r>
              <a:rPr lang="en-US" sz="2400" dirty="0" smtClean="0"/>
              <a:t>$2      Source of term (NR) </a:t>
            </a:r>
          </a:p>
        </p:txBody>
      </p:sp>
      <p:sp>
        <p:nvSpPr>
          <p:cNvPr id="120836" name="Text Box 4"/>
          <p:cNvSpPr txBox="1">
            <a:spLocks noChangeArrowheads="1"/>
          </p:cNvSpPr>
          <p:nvPr/>
        </p:nvSpPr>
        <p:spPr bwMode="auto">
          <a:xfrm>
            <a:off x="6019800" y="1752600"/>
            <a:ext cx="2438400" cy="8302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10.3, 10.6, 10.7</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73A289-2121-4B15-AF3E-96F9BCC2DDCF}" type="slidenum">
              <a:rPr lang="en-US"/>
              <a:pPr>
                <a:defRPr/>
              </a:pPr>
              <a:t>71</a:t>
            </a:fld>
            <a:endParaRPr lang="en-US"/>
          </a:p>
        </p:txBody>
      </p:sp>
      <p:sp>
        <p:nvSpPr>
          <p:cNvPr id="44035" name="Rectangle 2"/>
          <p:cNvSpPr>
            <a:spLocks noGrp="1" noChangeArrowheads="1"/>
          </p:cNvSpPr>
          <p:nvPr>
            <p:ph type="title" idx="4294967295"/>
          </p:nvPr>
        </p:nvSpPr>
        <p:spPr>
          <a:xfrm>
            <a:off x="533400" y="228600"/>
            <a:ext cx="8229600" cy="1143000"/>
          </a:xfrm>
        </p:spPr>
        <p:txBody>
          <a:bodyPr/>
          <a:lstStyle/>
          <a:p>
            <a:pPr algn="ctr" eaLnBrk="1" hangingPunct="1"/>
            <a:r>
              <a:rPr lang="en-US" dirty="0" smtClean="0"/>
              <a:t>New field: 376: Family Information (R)</a:t>
            </a:r>
          </a:p>
        </p:txBody>
      </p:sp>
      <p:sp>
        <p:nvSpPr>
          <p:cNvPr id="44036" name="Rectangle 3"/>
          <p:cNvSpPr>
            <a:spLocks noGrp="1" noChangeArrowheads="1"/>
          </p:cNvSpPr>
          <p:nvPr>
            <p:ph type="body" idx="4294967295"/>
          </p:nvPr>
        </p:nvSpPr>
        <p:spPr>
          <a:xfrm>
            <a:off x="1219200" y="1600200"/>
            <a:ext cx="7467600" cy="4525963"/>
          </a:xfrm>
        </p:spPr>
        <p:txBody>
          <a:bodyPr/>
          <a:lstStyle/>
          <a:p>
            <a:pPr eaLnBrk="1" hangingPunct="1"/>
            <a:r>
              <a:rPr lang="en-US" sz="2400" dirty="0" smtClean="0"/>
              <a:t>Specific to Family Name NAR’s</a:t>
            </a:r>
            <a:br>
              <a:rPr lang="en-US" sz="2400" dirty="0" smtClean="0"/>
            </a:br>
            <a:endParaRPr lang="en-US" sz="2400" dirty="0" smtClean="0"/>
          </a:p>
          <a:p>
            <a:pPr eaLnBrk="1" hangingPunct="1"/>
            <a:r>
              <a:rPr lang="en-US" sz="2400" dirty="0" smtClean="0"/>
              <a:t>No authorized list of terms for Type of Family</a:t>
            </a:r>
            <a:br>
              <a:rPr lang="en-US" sz="2400" dirty="0" smtClean="0"/>
            </a:br>
            <a:endParaRPr lang="en-US" sz="2400" dirty="0" smtClean="0"/>
          </a:p>
          <a:p>
            <a:pPr eaLnBrk="1" hangingPunct="1"/>
            <a:r>
              <a:rPr lang="en-US" sz="2400" dirty="0" smtClean="0"/>
              <a:t>The generic, default term is Family</a:t>
            </a:r>
            <a:br>
              <a:rPr lang="en-US" sz="2400" dirty="0" smtClean="0"/>
            </a:br>
            <a:endParaRPr lang="en-US" sz="2400" dirty="0" smtClean="0"/>
          </a:p>
          <a:p>
            <a:pPr eaLnBrk="1" hangingPunct="1"/>
            <a:r>
              <a:rPr lang="en-US" sz="2400" dirty="0" smtClean="0"/>
              <a:t>This is one that you cannot use in AACR2 NAR’s, as AACR2 does not establish family names</a:t>
            </a:r>
            <a:br>
              <a:rPr lang="en-US" sz="2400" dirty="0" smtClean="0"/>
            </a:br>
            <a:endParaRPr lang="en-US" sz="2400" dirty="0" smtClean="0"/>
          </a:p>
          <a:p>
            <a:pPr eaLnBrk="1" hangingPunct="1"/>
            <a:r>
              <a:rPr lang="en-US" sz="2400" dirty="0" smtClean="0"/>
              <a:t>Only establish these when the family is a creator, contributor, etc. to the resource</a:t>
            </a:r>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56C834B-CE60-45B5-97CD-AD624192B1C7}" type="slidenum">
              <a:rPr lang="en-US"/>
              <a:pPr>
                <a:defRPr/>
              </a:pPr>
              <a:t>72</a:t>
            </a:fld>
            <a:endParaRPr lang="en-US"/>
          </a:p>
        </p:txBody>
      </p:sp>
      <p:sp>
        <p:nvSpPr>
          <p:cNvPr id="45059" name="Rectangle 3"/>
          <p:cNvSpPr>
            <a:spLocks noGrp="1" noChangeArrowheads="1"/>
          </p:cNvSpPr>
          <p:nvPr>
            <p:ph type="subTitle" idx="4294967295"/>
          </p:nvPr>
        </p:nvSpPr>
        <p:spPr>
          <a:xfrm>
            <a:off x="838200" y="228600"/>
            <a:ext cx="7924800" cy="1593850"/>
          </a:xfrm>
        </p:spPr>
        <p:txBody>
          <a:bodyPr/>
          <a:lstStyle/>
          <a:p>
            <a:pPr marL="0" indent="0" algn="ctr" eaLnBrk="1" hangingPunct="1">
              <a:lnSpc>
                <a:spcPct val="90000"/>
              </a:lnSpc>
              <a:buFont typeface="Wingdings" pitchFamily="2" charset="2"/>
              <a:buNone/>
            </a:pPr>
            <a:r>
              <a:rPr lang="en-US" sz="3600" dirty="0" smtClean="0">
                <a:solidFill>
                  <a:schemeClr val="tx2"/>
                </a:solidFill>
              </a:rPr>
              <a:t>MARC21 in NACO RDA Authority Records</a:t>
            </a: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r>
              <a:rPr lang="en-US" sz="3600" dirty="0" smtClean="0">
                <a:solidFill>
                  <a:schemeClr val="tx2"/>
                </a:solidFill>
              </a:rPr>
              <a:t> </a:t>
            </a:r>
          </a:p>
          <a:p>
            <a:pPr marL="0" indent="0" algn="ctr" eaLnBrk="1" hangingPunct="1">
              <a:lnSpc>
                <a:spcPct val="90000"/>
              </a:lnSpc>
              <a:buFont typeface="Wingdings" pitchFamily="2" charset="2"/>
              <a:buNone/>
            </a:pPr>
            <a:r>
              <a:rPr lang="en-US" sz="3600" dirty="0" smtClean="0">
                <a:solidFill>
                  <a:schemeClr val="tx2"/>
                </a:solidFill>
              </a:rPr>
              <a:t>Works and Expressions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FB063C7-D52C-449B-A8C6-4B82FECFF5B4}" type="slidenum">
              <a:rPr lang="en-US"/>
              <a:pPr>
                <a:defRPr/>
              </a:pPr>
              <a:t>73</a:t>
            </a:fld>
            <a:endParaRPr lang="en-US"/>
          </a:p>
        </p:txBody>
      </p:sp>
      <p:sp>
        <p:nvSpPr>
          <p:cNvPr id="46083" name="Rectangle 2"/>
          <p:cNvSpPr>
            <a:spLocks noGrp="1" noChangeArrowheads="1"/>
          </p:cNvSpPr>
          <p:nvPr>
            <p:ph type="title" idx="4294967295"/>
          </p:nvPr>
        </p:nvSpPr>
        <p:spPr>
          <a:xfrm>
            <a:off x="381000" y="304800"/>
            <a:ext cx="8229600" cy="1143000"/>
          </a:xfrm>
        </p:spPr>
        <p:txBody>
          <a:bodyPr/>
          <a:lstStyle/>
          <a:p>
            <a:pPr algn="ctr" eaLnBrk="1" hangingPunct="1"/>
            <a:r>
              <a:rPr lang="en-US" dirty="0" smtClean="0"/>
              <a:t>New field: 336: Content Type (R)</a:t>
            </a:r>
          </a:p>
        </p:txBody>
      </p:sp>
      <p:sp>
        <p:nvSpPr>
          <p:cNvPr id="46084" name="Rectangle 3"/>
          <p:cNvSpPr>
            <a:spLocks noGrp="1" noChangeArrowheads="1"/>
          </p:cNvSpPr>
          <p:nvPr>
            <p:ph type="body" idx="4294967295"/>
          </p:nvPr>
        </p:nvSpPr>
        <p:spPr>
          <a:xfrm>
            <a:off x="1219200" y="1752600"/>
            <a:ext cx="7391400" cy="4525963"/>
          </a:xfrm>
        </p:spPr>
        <p:txBody>
          <a:bodyPr/>
          <a:lstStyle/>
          <a:p>
            <a:pPr eaLnBrk="1" hangingPunct="1"/>
            <a:r>
              <a:rPr lang="en-US" sz="2800" dirty="0" smtClean="0"/>
              <a:t>No indicators</a:t>
            </a:r>
          </a:p>
          <a:p>
            <a:pPr eaLnBrk="1" hangingPunct="1"/>
            <a:r>
              <a:rPr lang="en-US" sz="2800" dirty="0" smtClean="0"/>
              <a:t>Subfields:</a:t>
            </a:r>
          </a:p>
          <a:p>
            <a:pPr lvl="1" eaLnBrk="1" hangingPunct="1"/>
            <a:r>
              <a:rPr lang="en-US" sz="2400" dirty="0" smtClean="0"/>
              <a:t>$a      Content type term (R)</a:t>
            </a:r>
          </a:p>
          <a:p>
            <a:pPr lvl="1" eaLnBrk="1" hangingPunct="1"/>
            <a:r>
              <a:rPr lang="en-US" sz="2400" dirty="0" smtClean="0"/>
              <a:t>$b      Content type code (R)</a:t>
            </a:r>
          </a:p>
          <a:p>
            <a:pPr lvl="1" eaLnBrk="1" hangingPunct="1"/>
            <a:r>
              <a:rPr lang="en-US" sz="2400" dirty="0" smtClean="0"/>
              <a:t>$2      Source (NR)</a:t>
            </a:r>
          </a:p>
          <a:p>
            <a:pPr lvl="1" eaLnBrk="1" hangingPunct="1"/>
            <a:r>
              <a:rPr lang="en-US" sz="2400" dirty="0" smtClean="0"/>
              <a:t>$3      Materials specified (NR)</a:t>
            </a:r>
          </a:p>
          <a:p>
            <a:pPr lvl="1" eaLnBrk="1" hangingPunct="1"/>
            <a:r>
              <a:rPr lang="en-US" sz="2400" dirty="0" smtClean="0"/>
              <a:t>$6      Linkage (NR) </a:t>
            </a:r>
          </a:p>
        </p:txBody>
      </p:sp>
      <p:sp>
        <p:nvSpPr>
          <p:cNvPr id="132100"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n-lt"/>
              </a:rPr>
              <a:t>RDA 6.9</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2050A14-2BB6-424C-96DA-D83225C7D3EC}" type="slidenum">
              <a:rPr lang="en-US"/>
              <a:pPr>
                <a:defRPr/>
              </a:pPr>
              <a:t>74</a:t>
            </a:fld>
            <a:endParaRPr lang="en-US"/>
          </a:p>
        </p:txBody>
      </p:sp>
      <p:sp>
        <p:nvSpPr>
          <p:cNvPr id="47107" name="Rectangle 2"/>
          <p:cNvSpPr>
            <a:spLocks noGrp="1" noChangeArrowheads="1"/>
          </p:cNvSpPr>
          <p:nvPr>
            <p:ph type="title" idx="4294967295"/>
          </p:nvPr>
        </p:nvSpPr>
        <p:spPr>
          <a:xfrm>
            <a:off x="609600" y="304800"/>
            <a:ext cx="8229600" cy="1143000"/>
          </a:xfrm>
        </p:spPr>
        <p:txBody>
          <a:bodyPr/>
          <a:lstStyle/>
          <a:p>
            <a:pPr algn="ctr" eaLnBrk="1" hangingPunct="1"/>
            <a:r>
              <a:rPr lang="en-US" dirty="0" smtClean="0"/>
              <a:t>New field: 336: Content Type (R)</a:t>
            </a:r>
          </a:p>
        </p:txBody>
      </p:sp>
      <p:sp>
        <p:nvSpPr>
          <p:cNvPr id="47108" name="Rectangle 3"/>
          <p:cNvSpPr>
            <a:spLocks noGrp="1" noChangeArrowheads="1"/>
          </p:cNvSpPr>
          <p:nvPr>
            <p:ph type="body" idx="4294967295"/>
          </p:nvPr>
        </p:nvSpPr>
        <p:spPr>
          <a:xfrm>
            <a:off x="1447800" y="1676400"/>
            <a:ext cx="7391400" cy="4525963"/>
          </a:xfrm>
        </p:spPr>
        <p:txBody>
          <a:bodyPr/>
          <a:lstStyle/>
          <a:p>
            <a:pPr eaLnBrk="1" hangingPunct="1"/>
            <a:r>
              <a:rPr lang="en-US" sz="2400" dirty="0" smtClean="0"/>
              <a:t>Same list of terms as the 336 in the bibliographic record – found in RDA 6.9</a:t>
            </a:r>
            <a:br>
              <a:rPr lang="en-US" sz="2400" dirty="0" smtClean="0"/>
            </a:br>
            <a:endParaRPr lang="en-US" sz="2400" dirty="0" smtClean="0"/>
          </a:p>
          <a:p>
            <a:pPr eaLnBrk="1" hangingPunct="1"/>
            <a:r>
              <a:rPr lang="en-US" sz="2400" dirty="0" smtClean="0"/>
              <a:t>Applicable for NAR’s for Expressions only</a:t>
            </a:r>
            <a:br>
              <a:rPr lang="en-US" sz="2400" dirty="0" smtClean="0"/>
            </a:br>
            <a:endParaRPr lang="en-US" sz="2400" dirty="0" smtClean="0"/>
          </a:p>
          <a:p>
            <a:pPr eaLnBrk="1" hangingPunct="1"/>
            <a:r>
              <a:rPr lang="en-US" sz="2400" dirty="0" smtClean="0"/>
              <a:t>Term ($a) required; code ($b) optional</a:t>
            </a:r>
            <a:br>
              <a:rPr lang="en-US" sz="2400" dirty="0" smtClean="0"/>
            </a:br>
            <a:endParaRPr lang="en-US" sz="2400" dirty="0" smtClean="0"/>
          </a:p>
          <a:p>
            <a:pPr eaLnBrk="1" hangingPunct="1"/>
            <a:r>
              <a:rPr lang="en-US" sz="2400" dirty="0" smtClean="0"/>
              <a:t>Needs </a:t>
            </a:r>
            <a:r>
              <a:rPr lang="en-US" sz="2400" i="1" dirty="0" smtClean="0"/>
              <a:t>$2 </a:t>
            </a:r>
            <a:r>
              <a:rPr lang="en-US" sz="2400" i="1" dirty="0" err="1" smtClean="0"/>
              <a:t>rdacontent</a:t>
            </a:r>
            <a:r>
              <a:rPr lang="en-US" sz="2400" dirty="0" smtClean="0"/>
              <a:t> for both $a and $b subfield</a:t>
            </a:r>
            <a:br>
              <a:rPr lang="en-US" sz="2400" dirty="0" smtClean="0"/>
            </a:br>
            <a:endParaRPr lang="en-US" sz="2400" dirty="0" smtClean="0"/>
          </a:p>
          <a:p>
            <a:pPr eaLnBrk="1" hangingPunct="1"/>
            <a:r>
              <a:rPr lang="en-US" sz="2400" dirty="0" smtClean="0"/>
              <a:t>Supply the term in English</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CD44912-A0F5-485F-8E6D-73B2267181E5}" type="slidenum">
              <a:rPr lang="en-US"/>
              <a:pPr>
                <a:defRPr/>
              </a:pPr>
              <a:t>75</a:t>
            </a:fld>
            <a:endParaRPr lang="en-US"/>
          </a:p>
        </p:txBody>
      </p:sp>
      <p:sp>
        <p:nvSpPr>
          <p:cNvPr id="48131" name="Rectangle 2"/>
          <p:cNvSpPr>
            <a:spLocks noGrp="1" noChangeArrowheads="1"/>
          </p:cNvSpPr>
          <p:nvPr>
            <p:ph type="title" idx="4294967295"/>
          </p:nvPr>
        </p:nvSpPr>
        <p:spPr>
          <a:xfrm>
            <a:off x="1295400" y="274638"/>
            <a:ext cx="7467600" cy="1143000"/>
          </a:xfrm>
        </p:spPr>
        <p:txBody>
          <a:bodyPr/>
          <a:lstStyle/>
          <a:p>
            <a:pPr algn="ctr" eaLnBrk="1" hangingPunct="1"/>
            <a:r>
              <a:rPr lang="en-US" dirty="0" smtClean="0"/>
              <a:t>New field: 336: Content Type (R)</a:t>
            </a:r>
          </a:p>
        </p:txBody>
      </p:sp>
      <p:sp>
        <p:nvSpPr>
          <p:cNvPr id="48132" name="Rectangle 3"/>
          <p:cNvSpPr>
            <a:spLocks noGrp="1" noChangeArrowheads="1"/>
          </p:cNvSpPr>
          <p:nvPr>
            <p:ph type="body" idx="4294967295"/>
          </p:nvPr>
        </p:nvSpPr>
        <p:spPr>
          <a:xfrm>
            <a:off x="1447800" y="1600200"/>
            <a:ext cx="6781800" cy="4525963"/>
          </a:xfrm>
        </p:spPr>
        <p:txBody>
          <a:bodyPr/>
          <a:lstStyle/>
          <a:p>
            <a:pPr eaLnBrk="1" hangingPunct="1"/>
            <a:r>
              <a:rPr lang="en-US" sz="2400" dirty="0" smtClean="0"/>
              <a:t>May use multiple fields</a:t>
            </a:r>
          </a:p>
          <a:p>
            <a:pPr eaLnBrk="1" hangingPunct="1">
              <a:buFontTx/>
              <a:buNone/>
            </a:pPr>
            <a:endParaRPr lang="en-US" sz="2400" dirty="0" smtClean="0"/>
          </a:p>
          <a:p>
            <a:pPr eaLnBrk="1" hangingPunct="1">
              <a:buFontTx/>
              <a:buNone/>
            </a:pPr>
            <a:r>
              <a:rPr lang="en-US" sz="2400" dirty="0" smtClean="0"/>
              <a:t>Example:</a:t>
            </a:r>
          </a:p>
          <a:p>
            <a:pPr eaLnBrk="1" hangingPunct="1">
              <a:buFontTx/>
              <a:buNone/>
            </a:pPr>
            <a:r>
              <a:rPr lang="en-US" sz="2400" dirty="0" smtClean="0"/>
              <a:t>		</a:t>
            </a:r>
            <a:r>
              <a:rPr lang="en-US" sz="2000" dirty="0" smtClean="0"/>
              <a:t>336 _ _ still image $2 </a:t>
            </a:r>
            <a:r>
              <a:rPr lang="en-US" sz="2000" dirty="0" err="1" smtClean="0"/>
              <a:t>rdacontent</a:t>
            </a:r>
            <a:endParaRPr lang="en-US" sz="2000" dirty="0" smtClean="0"/>
          </a:p>
          <a:p>
            <a:pPr eaLnBrk="1" hangingPunct="1">
              <a:buFontTx/>
              <a:buNone/>
            </a:pPr>
            <a:r>
              <a:rPr lang="en-US" sz="2000" dirty="0" smtClean="0"/>
              <a:t>		336 _ _ text $2 </a:t>
            </a:r>
            <a:r>
              <a:rPr lang="en-US" sz="2000" dirty="0" err="1" smtClean="0"/>
              <a:t>rdacontent</a:t>
            </a:r>
            <a:endParaRPr lang="en-US" sz="20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EA9A16D-E5F0-4268-9C2F-6908FA33470B}" type="slidenum">
              <a:rPr lang="en-US"/>
              <a:pPr>
                <a:defRPr/>
              </a:pPr>
              <a:t>76</a:t>
            </a:fld>
            <a:endParaRPr lang="en-US"/>
          </a:p>
        </p:txBody>
      </p:sp>
      <p:sp>
        <p:nvSpPr>
          <p:cNvPr id="49155" name="Rectangle 2"/>
          <p:cNvSpPr>
            <a:spLocks noGrp="1" noChangeArrowheads="1"/>
          </p:cNvSpPr>
          <p:nvPr>
            <p:ph type="title" idx="4294967295"/>
          </p:nvPr>
        </p:nvSpPr>
        <p:spPr>
          <a:xfrm>
            <a:off x="1295400" y="274638"/>
            <a:ext cx="7467600" cy="1143000"/>
          </a:xfrm>
        </p:spPr>
        <p:txBody>
          <a:bodyPr/>
          <a:lstStyle/>
          <a:p>
            <a:pPr algn="ctr" eaLnBrk="1" hangingPunct="1"/>
            <a:r>
              <a:rPr lang="en-US" dirty="0" smtClean="0"/>
              <a:t>New field: 336: Content Type (R)</a:t>
            </a: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8464550" cy="30480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62E4EE7-72E4-4F31-90C2-CB0094068F7C}" type="slidenum">
              <a:rPr lang="en-US"/>
              <a:pPr>
                <a:defRPr/>
              </a:pPr>
              <a:t>77</a:t>
            </a:fld>
            <a:endParaRPr lang="en-US"/>
          </a:p>
        </p:txBody>
      </p:sp>
      <p:sp>
        <p:nvSpPr>
          <p:cNvPr id="50179" name="Rectangle 2"/>
          <p:cNvSpPr>
            <a:spLocks noGrp="1" noChangeArrowheads="1"/>
          </p:cNvSpPr>
          <p:nvPr>
            <p:ph type="title" idx="4294967295"/>
          </p:nvPr>
        </p:nvSpPr>
        <p:spPr>
          <a:xfrm>
            <a:off x="609600" y="304800"/>
            <a:ext cx="8229600" cy="1143000"/>
          </a:xfrm>
        </p:spPr>
        <p:txBody>
          <a:bodyPr/>
          <a:lstStyle/>
          <a:p>
            <a:pPr algn="ctr" eaLnBrk="1" hangingPunct="1"/>
            <a:r>
              <a:rPr lang="en-US" dirty="0" smtClean="0"/>
              <a:t>New field: 380: Form of Work (R)</a:t>
            </a:r>
          </a:p>
        </p:txBody>
      </p:sp>
      <p:sp>
        <p:nvSpPr>
          <p:cNvPr id="50180" name="Rectangle 3"/>
          <p:cNvSpPr>
            <a:spLocks noGrp="1" noChangeArrowheads="1"/>
          </p:cNvSpPr>
          <p:nvPr>
            <p:ph type="body" idx="4294967295"/>
          </p:nvPr>
        </p:nvSpPr>
        <p:spPr>
          <a:xfrm>
            <a:off x="1600200" y="1600200"/>
            <a:ext cx="6629400" cy="4525963"/>
          </a:xfrm>
        </p:spPr>
        <p:txBody>
          <a:bodyPr/>
          <a:lstStyle/>
          <a:p>
            <a:pPr eaLnBrk="1" hangingPunct="1"/>
            <a:r>
              <a:rPr lang="en-US" sz="2800" dirty="0" smtClean="0"/>
              <a:t>No indicators</a:t>
            </a:r>
          </a:p>
          <a:p>
            <a:pPr eaLnBrk="1" hangingPunct="1"/>
            <a:r>
              <a:rPr lang="en-US" sz="2800" dirty="0" smtClean="0"/>
              <a:t>Subfields:</a:t>
            </a:r>
          </a:p>
          <a:p>
            <a:pPr lvl="1" eaLnBrk="1" hangingPunct="1"/>
            <a:r>
              <a:rPr lang="en-US" sz="2400" dirty="0" smtClean="0"/>
              <a:t>$a      Form of work (R)</a:t>
            </a:r>
          </a:p>
          <a:p>
            <a:pPr lvl="1" eaLnBrk="1" hangingPunct="1"/>
            <a:r>
              <a:rPr lang="en-US" sz="2400" dirty="0" smtClean="0"/>
              <a:t>$0      Record control number (R)</a:t>
            </a:r>
          </a:p>
          <a:p>
            <a:pPr lvl="1" eaLnBrk="1" hangingPunct="1"/>
            <a:r>
              <a:rPr lang="en-US" sz="2400" dirty="0" smtClean="0"/>
              <a:t>$2      Source of term (NR) </a:t>
            </a:r>
          </a:p>
          <a:p>
            <a:pPr eaLnBrk="1" hangingPunct="1"/>
            <a:endParaRPr lang="en-US" sz="2800" dirty="0" smtClean="0"/>
          </a:p>
        </p:txBody>
      </p:sp>
      <p:sp>
        <p:nvSpPr>
          <p:cNvPr id="138244"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j-lt"/>
              </a:rPr>
              <a:t>RDA 6.3</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BEEB844-145E-48A2-8E4D-416125BAF3BF}" type="slidenum">
              <a:rPr lang="en-US"/>
              <a:pPr>
                <a:defRPr/>
              </a:pPr>
              <a:t>78</a:t>
            </a:fld>
            <a:endParaRPr lang="en-US"/>
          </a:p>
        </p:txBody>
      </p:sp>
      <p:sp>
        <p:nvSpPr>
          <p:cNvPr id="51203" name="Rectangle 2"/>
          <p:cNvSpPr>
            <a:spLocks noGrp="1" noChangeArrowheads="1"/>
          </p:cNvSpPr>
          <p:nvPr>
            <p:ph type="title" idx="4294967295"/>
          </p:nvPr>
        </p:nvSpPr>
        <p:spPr>
          <a:xfrm>
            <a:off x="609600" y="228600"/>
            <a:ext cx="8229600" cy="1143000"/>
          </a:xfrm>
        </p:spPr>
        <p:txBody>
          <a:bodyPr/>
          <a:lstStyle/>
          <a:p>
            <a:pPr algn="ctr" eaLnBrk="1" hangingPunct="1"/>
            <a:r>
              <a:rPr lang="en-US" dirty="0" smtClean="0"/>
              <a:t>New field: 380: Form of Work (R)</a:t>
            </a:r>
          </a:p>
        </p:txBody>
      </p:sp>
      <p:sp>
        <p:nvSpPr>
          <p:cNvPr id="51204" name="Rectangle 3"/>
          <p:cNvSpPr>
            <a:spLocks noGrp="1" noChangeArrowheads="1"/>
          </p:cNvSpPr>
          <p:nvPr>
            <p:ph type="body" idx="4294967295"/>
          </p:nvPr>
        </p:nvSpPr>
        <p:spPr>
          <a:xfrm>
            <a:off x="1219200" y="1600200"/>
            <a:ext cx="7010400" cy="4525963"/>
          </a:xfrm>
        </p:spPr>
        <p:txBody>
          <a:bodyPr/>
          <a:lstStyle/>
          <a:p>
            <a:pPr eaLnBrk="1" hangingPunct="1"/>
            <a:r>
              <a:rPr lang="en-US" sz="2400" dirty="0" smtClean="0"/>
              <a:t>Only applicable to Work level NAR’s</a:t>
            </a:r>
            <a:br>
              <a:rPr lang="en-US" sz="2400" dirty="0" smtClean="0"/>
            </a:br>
            <a:endParaRPr lang="en-US" sz="2400" dirty="0" smtClean="0"/>
          </a:p>
          <a:p>
            <a:pPr eaLnBrk="1" hangingPunct="1"/>
            <a:r>
              <a:rPr lang="en-US" sz="2400" dirty="0" smtClean="0"/>
              <a:t>No authorized vocabulary required</a:t>
            </a:r>
            <a:br>
              <a:rPr lang="en-US" sz="2400" dirty="0" smtClean="0"/>
            </a:br>
            <a:endParaRPr lang="en-US" sz="2400" dirty="0" smtClean="0"/>
          </a:p>
          <a:p>
            <a:pPr eaLnBrk="1" hangingPunct="1"/>
            <a:r>
              <a:rPr lang="en-US" sz="2400" dirty="0" smtClean="0"/>
              <a:t>First letter of term capitalized</a:t>
            </a:r>
            <a:br>
              <a:rPr lang="en-US" sz="2400" dirty="0" smtClean="0"/>
            </a:br>
            <a:endParaRPr lang="en-US" sz="2400" dirty="0" smtClean="0"/>
          </a:p>
          <a:p>
            <a:pPr eaLnBrk="1" hangingPunct="1"/>
            <a:r>
              <a:rPr lang="en-US" sz="2400" dirty="0" smtClean="0"/>
              <a:t>Describes class or genre of Work. May be used to differentiate from another Work with the same title</a:t>
            </a:r>
          </a:p>
          <a:p>
            <a:pPr lvl="1" eaLnBrk="1" hangingPunct="1"/>
            <a:r>
              <a:rPr lang="en-US" sz="2400" dirty="0" smtClean="0"/>
              <a:t>e.g. Play, Novel, Essay, Conference proceedings, Board book, etc.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100426-103F-41DE-A6BF-3281DCCA5627}" type="slidenum">
              <a:rPr lang="en-US"/>
              <a:pPr>
                <a:defRPr/>
              </a:pPr>
              <a:t>79</a:t>
            </a:fld>
            <a:endParaRPr lang="en-US"/>
          </a:p>
        </p:txBody>
      </p:sp>
      <p:sp>
        <p:nvSpPr>
          <p:cNvPr id="52227" name="Rectangle 2"/>
          <p:cNvSpPr>
            <a:spLocks noGrp="1" noChangeArrowheads="1"/>
          </p:cNvSpPr>
          <p:nvPr>
            <p:ph type="title" idx="4294967295"/>
          </p:nvPr>
        </p:nvSpPr>
        <p:spPr>
          <a:xfrm>
            <a:off x="609600" y="228600"/>
            <a:ext cx="8229600" cy="1143000"/>
          </a:xfrm>
        </p:spPr>
        <p:txBody>
          <a:bodyPr/>
          <a:lstStyle/>
          <a:p>
            <a:pPr algn="ctr" eaLnBrk="1" hangingPunct="1"/>
            <a:r>
              <a:rPr lang="en-US" dirty="0" smtClean="0"/>
              <a:t>New field: 380: Form of Work (R)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57450"/>
            <a:ext cx="6783762"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C6FB3FE5-0653-4E48-8026-087B65D31A55}" type="slidenum">
              <a:rPr lang="en-US" smtClean="0"/>
              <a:pPr eaLnBrk="1" hangingPunct="1"/>
              <a:t>8</a:t>
            </a:fld>
            <a:endParaRPr lang="en-US" smtClean="0"/>
          </a:p>
        </p:txBody>
      </p:sp>
      <p:sp>
        <p:nvSpPr>
          <p:cNvPr id="26626" name="Rectangle 8"/>
          <p:cNvSpPr txBox="1">
            <a:spLocks noGrp="1" noChangeArrowheads="1"/>
          </p:cNvSpPr>
          <p:nvPr/>
        </p:nvSpPr>
        <p:spPr>
          <a:xfrm>
            <a:off x="146050" y="6210300"/>
            <a:ext cx="457200" cy="457200"/>
          </a:xfrm>
          <a:prstGeom prst="ellipse">
            <a:avLst/>
          </a:prstGeom>
          <a:noFill/>
        </p:spPr>
        <p:txBody>
          <a:bodyPr wrap="none" lIns="0" tIns="0" rIns="0" bIns="0" anchor="ctr" anchorCtr="1"/>
          <a:lstStyle/>
          <a:p>
            <a:pPr algn="ctr" fontAlgn="auto">
              <a:spcBef>
                <a:spcPts val="0"/>
              </a:spcBef>
              <a:spcAft>
                <a:spcPts val="0"/>
              </a:spcAft>
              <a:defRPr/>
            </a:pPr>
            <a:fld id="{57BF9E38-A4A4-49C5-AF5A-A944050C1E00}" type="slidenum">
              <a:rPr lang="en-US" sz="1400">
                <a:solidFill>
                  <a:srgbClr val="FFFFFF"/>
                </a:solidFill>
                <a:latin typeface="+mj-lt"/>
                <a:ea typeface="+mj-ea"/>
                <a:cs typeface="+mj-cs"/>
              </a:rPr>
              <a:pPr algn="ctr" fontAlgn="auto">
                <a:spcBef>
                  <a:spcPts val="0"/>
                </a:spcBef>
                <a:spcAft>
                  <a:spcPts val="0"/>
                </a:spcAft>
                <a:defRPr/>
              </a:pPr>
              <a:t>8</a:t>
            </a:fld>
            <a:endParaRPr lang="en-US" sz="1400">
              <a:solidFill>
                <a:srgbClr val="FFFFFF"/>
              </a:solidFill>
              <a:latin typeface="+mj-lt"/>
              <a:ea typeface="+mj-ea"/>
              <a:cs typeface="+mj-cs"/>
            </a:endParaRPr>
          </a:p>
        </p:txBody>
      </p:sp>
      <p:sp>
        <p:nvSpPr>
          <p:cNvPr id="9220" name="Rectangle 2"/>
          <p:cNvSpPr>
            <a:spLocks noGrp="1" noChangeArrowheads="1"/>
          </p:cNvSpPr>
          <p:nvPr>
            <p:ph type="title"/>
          </p:nvPr>
        </p:nvSpPr>
        <p:spPr>
          <a:xfrm>
            <a:off x="685800" y="228600"/>
            <a:ext cx="7313613" cy="838200"/>
          </a:xfrm>
        </p:spPr>
        <p:txBody>
          <a:bodyPr bIns="91440" anchor="ctr"/>
          <a:lstStyle/>
          <a:p>
            <a:pPr eaLnBrk="1" hangingPunct="1"/>
            <a:r>
              <a:rPr lang="en-US" dirty="0" smtClean="0"/>
              <a:t>FRBR → FRAD</a:t>
            </a:r>
          </a:p>
        </p:txBody>
      </p:sp>
      <p:sp>
        <p:nvSpPr>
          <p:cNvPr id="22533" name="Text Box 4"/>
          <p:cNvSpPr txBox="1">
            <a:spLocks noChangeArrowheads="1"/>
          </p:cNvSpPr>
          <p:nvPr/>
        </p:nvSpPr>
        <p:spPr bwMode="auto">
          <a:xfrm>
            <a:off x="6264275" y="1143000"/>
            <a:ext cx="2879725" cy="989013"/>
          </a:xfrm>
          <a:prstGeom prst="rect">
            <a:avLst/>
          </a:prstGeom>
          <a:solidFill>
            <a:srgbClr val="CCECFF"/>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n-US" sz="4000" b="1">
                <a:latin typeface="Calibri" pitchFamily="34" charset="0"/>
              </a:rPr>
              <a:t>Person</a:t>
            </a:r>
          </a:p>
          <a:p>
            <a:pPr algn="ctr" eaLnBrk="1" hangingPunct="1"/>
            <a:r>
              <a:rPr lang="en-US" b="1">
                <a:latin typeface="Calibri" pitchFamily="34" charset="0"/>
              </a:rPr>
              <a:t>Wagner, Richard, 1813-1883</a:t>
            </a:r>
          </a:p>
        </p:txBody>
      </p:sp>
      <p:cxnSp>
        <p:nvCxnSpPr>
          <p:cNvPr id="17414" name="AutoShape 5"/>
          <p:cNvCxnSpPr>
            <a:cxnSpLocks noChangeShapeType="1"/>
          </p:cNvCxnSpPr>
          <p:nvPr/>
        </p:nvCxnSpPr>
        <p:spPr bwMode="auto">
          <a:xfrm>
            <a:off x="2366963" y="2132013"/>
            <a:ext cx="2497137" cy="1677987"/>
          </a:xfrm>
          <a:prstGeom prst="straightConnector1">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cxnSp>
      <p:sp>
        <p:nvSpPr>
          <p:cNvPr id="22535" name="Text Box 6"/>
          <p:cNvSpPr txBox="1">
            <a:spLocks noChangeArrowheads="1"/>
          </p:cNvSpPr>
          <p:nvPr/>
        </p:nvSpPr>
        <p:spPr bwMode="auto">
          <a:xfrm rot="2199853">
            <a:off x="2141538" y="2682875"/>
            <a:ext cx="233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a:latin typeface="Calibri" pitchFamily="34" charset="0"/>
              </a:rPr>
              <a:t>Is published by</a:t>
            </a:r>
          </a:p>
        </p:txBody>
      </p:sp>
      <p:sp>
        <p:nvSpPr>
          <p:cNvPr id="22536" name="Text Box 7"/>
          <p:cNvSpPr txBox="1">
            <a:spLocks noChangeArrowheads="1"/>
          </p:cNvSpPr>
          <p:nvPr/>
        </p:nvSpPr>
        <p:spPr bwMode="auto">
          <a:xfrm rot="2176082">
            <a:off x="2887663" y="2438400"/>
            <a:ext cx="18367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a:latin typeface="Calibri" pitchFamily="34" charset="0"/>
              </a:rPr>
              <a:t>Publishes</a:t>
            </a:r>
          </a:p>
        </p:txBody>
      </p:sp>
      <p:sp>
        <p:nvSpPr>
          <p:cNvPr id="22537" name="Text Box 3"/>
          <p:cNvSpPr txBox="1">
            <a:spLocks noChangeArrowheads="1"/>
          </p:cNvSpPr>
          <p:nvPr/>
        </p:nvSpPr>
        <p:spPr bwMode="auto">
          <a:xfrm>
            <a:off x="4876800" y="5105400"/>
            <a:ext cx="4087813" cy="989013"/>
          </a:xfrm>
          <a:prstGeom prst="rect">
            <a:avLst/>
          </a:prstGeom>
          <a:solidFill>
            <a:srgbClr val="FFCCFF"/>
          </a:solidFill>
          <a:ln w="12700">
            <a:solidFill>
              <a:schemeClr val="tx1"/>
            </a:solidFill>
            <a:miter lim="800000"/>
            <a:headEnd type="none" w="sm" len="sm"/>
            <a:tailEnd type="none" w="sm" len="sm"/>
          </a:ln>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n-US" sz="4000" b="1">
                <a:latin typeface="Calibri" pitchFamily="34" charset="0"/>
              </a:rPr>
              <a:t>Work</a:t>
            </a:r>
          </a:p>
          <a:p>
            <a:pPr algn="ctr" eaLnBrk="1" hangingPunct="1"/>
            <a:r>
              <a:rPr lang="en-US" b="1">
                <a:latin typeface="Calibri" pitchFamily="34" charset="0"/>
              </a:rPr>
              <a:t>Die Meistersinger von Nürnberg</a:t>
            </a:r>
            <a:r>
              <a:rPr lang="en-US" b="1"/>
              <a:t> </a:t>
            </a:r>
            <a:endParaRPr lang="en-US" b="1">
              <a:latin typeface="Calibri" pitchFamily="34" charset="0"/>
            </a:endParaRPr>
          </a:p>
        </p:txBody>
      </p:sp>
      <p:cxnSp>
        <p:nvCxnSpPr>
          <p:cNvPr id="17418" name="AutoShape 5"/>
          <p:cNvCxnSpPr>
            <a:cxnSpLocks noChangeShapeType="1"/>
            <a:stCxn id="22533" idx="2"/>
            <a:endCxn id="22537" idx="0"/>
          </p:cNvCxnSpPr>
          <p:nvPr/>
        </p:nvCxnSpPr>
        <p:spPr bwMode="auto">
          <a:xfrm flipH="1">
            <a:off x="6921500" y="2132013"/>
            <a:ext cx="782638" cy="2973387"/>
          </a:xfrm>
          <a:prstGeom prst="straightConnector1">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cxnSp>
      <p:sp>
        <p:nvSpPr>
          <p:cNvPr id="22539" name="Text Box 6"/>
          <p:cNvSpPr txBox="1">
            <a:spLocks noChangeArrowheads="1"/>
          </p:cNvSpPr>
          <p:nvPr/>
        </p:nvSpPr>
        <p:spPr bwMode="auto">
          <a:xfrm rot="-4524038">
            <a:off x="6163469" y="3056731"/>
            <a:ext cx="1755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a:latin typeface="Calibri" pitchFamily="34" charset="0"/>
              </a:rPr>
              <a:t>Created by</a:t>
            </a:r>
          </a:p>
        </p:txBody>
      </p:sp>
      <p:sp>
        <p:nvSpPr>
          <p:cNvPr id="22540" name="Text Box 7"/>
          <p:cNvSpPr txBox="1">
            <a:spLocks noChangeArrowheads="1"/>
          </p:cNvSpPr>
          <p:nvPr/>
        </p:nvSpPr>
        <p:spPr bwMode="auto">
          <a:xfrm rot="-4508818">
            <a:off x="7026275" y="3108325"/>
            <a:ext cx="1554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a:latin typeface="Calibri" pitchFamily="34" charset="0"/>
              </a:rPr>
              <a:t>Creates</a:t>
            </a:r>
          </a:p>
        </p:txBody>
      </p:sp>
      <p:sp>
        <p:nvSpPr>
          <p:cNvPr id="2" name="Text Box 4"/>
          <p:cNvSpPr txBox="1">
            <a:spLocks noChangeArrowheads="1"/>
          </p:cNvSpPr>
          <p:nvPr/>
        </p:nvSpPr>
        <p:spPr bwMode="auto">
          <a:xfrm>
            <a:off x="609600" y="1143000"/>
            <a:ext cx="3514725" cy="989013"/>
          </a:xfrm>
          <a:prstGeom prst="rect">
            <a:avLst/>
          </a:prstGeom>
          <a:solidFill>
            <a:srgbClr val="CCECFF"/>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n-US" sz="4000" b="1">
                <a:latin typeface="Calibri" pitchFamily="34" charset="0"/>
              </a:rPr>
              <a:t>Corporate Body</a:t>
            </a:r>
          </a:p>
          <a:p>
            <a:pPr algn="ctr" eaLnBrk="1" hangingPunct="1"/>
            <a:r>
              <a:rPr lang="en-US" b="1">
                <a:latin typeface="Calibri" pitchFamily="34" charset="0"/>
              </a:rPr>
              <a:t>Schott</a:t>
            </a:r>
          </a:p>
        </p:txBody>
      </p:sp>
      <p:sp>
        <p:nvSpPr>
          <p:cNvPr id="3" name="Text Box 3"/>
          <p:cNvSpPr txBox="1">
            <a:spLocks noChangeArrowheads="1"/>
          </p:cNvSpPr>
          <p:nvPr/>
        </p:nvSpPr>
        <p:spPr bwMode="auto">
          <a:xfrm>
            <a:off x="3581400" y="3810000"/>
            <a:ext cx="2563813" cy="714375"/>
          </a:xfrm>
          <a:prstGeom prst="rect">
            <a:avLst/>
          </a:prstGeom>
          <a:solidFill>
            <a:srgbClr val="FF99CC">
              <a:alpha val="50195"/>
            </a:srgbClr>
          </a:solidFill>
          <a:ln w="12700">
            <a:solidFill>
              <a:schemeClr val="tx1"/>
            </a:solidFill>
            <a:miter lim="800000"/>
            <a:headEnd type="none" w="sm" len="sm"/>
            <a:tailEnd type="none" w="sm" len="sm"/>
          </a:ln>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n-US" sz="2800" b="1">
                <a:latin typeface="Calibri" pitchFamily="34" charset="0"/>
              </a:rPr>
              <a:t>Manifestation</a:t>
            </a:r>
          </a:p>
          <a:p>
            <a:pPr algn="ctr" eaLnBrk="1" hangingPunct="1"/>
            <a:r>
              <a:rPr lang="en-US" sz="1200" b="1">
                <a:latin typeface="Calibri" pitchFamily="34" charset="0"/>
              </a:rPr>
              <a:t>Die Meistersinger von Nürnberg</a:t>
            </a:r>
          </a:p>
        </p:txBody>
      </p:sp>
      <p:cxnSp>
        <p:nvCxnSpPr>
          <p:cNvPr id="17423" name="AutoShape 5"/>
          <p:cNvCxnSpPr>
            <a:cxnSpLocks noChangeShapeType="1"/>
            <a:endCxn id="22537" idx="0"/>
          </p:cNvCxnSpPr>
          <p:nvPr/>
        </p:nvCxnSpPr>
        <p:spPr bwMode="auto">
          <a:xfrm>
            <a:off x="4864100" y="4524375"/>
            <a:ext cx="2057400" cy="581025"/>
          </a:xfrm>
          <a:prstGeom prst="straightConnector1">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cxnSp>
      <p:sp>
        <p:nvSpPr>
          <p:cNvPr id="4" name="Text Box 3"/>
          <p:cNvSpPr txBox="1">
            <a:spLocks noChangeArrowheads="1"/>
          </p:cNvSpPr>
          <p:nvPr/>
        </p:nvSpPr>
        <p:spPr bwMode="auto">
          <a:xfrm>
            <a:off x="609600" y="5732463"/>
            <a:ext cx="1905000" cy="896937"/>
          </a:xfrm>
          <a:prstGeom prst="rect">
            <a:avLst/>
          </a:prstGeom>
          <a:solidFill>
            <a:srgbClr val="FF99CC">
              <a:alpha val="50195"/>
            </a:srgbClr>
          </a:solidFill>
          <a:ln w="12700">
            <a:solidFill>
              <a:schemeClr val="tx1"/>
            </a:solidFill>
            <a:miter lim="800000"/>
            <a:headEnd type="none" w="sm" len="sm"/>
            <a:tailEnd type="none" w="sm" len="sm"/>
          </a:ln>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n-US" sz="2800" b="1">
                <a:latin typeface="Calibri" pitchFamily="34" charset="0"/>
              </a:rPr>
              <a:t>Item</a:t>
            </a:r>
          </a:p>
          <a:p>
            <a:pPr algn="ctr" eaLnBrk="1" hangingPunct="1"/>
            <a:r>
              <a:rPr lang="en-US" sz="1200" b="1">
                <a:latin typeface="Calibri" pitchFamily="34" charset="0"/>
              </a:rPr>
              <a:t>Die Meistersinger von Nürnberg</a:t>
            </a:r>
          </a:p>
        </p:txBody>
      </p:sp>
      <p:cxnSp>
        <p:nvCxnSpPr>
          <p:cNvPr id="17425" name="AutoShape 5"/>
          <p:cNvCxnSpPr>
            <a:cxnSpLocks noChangeShapeType="1"/>
          </p:cNvCxnSpPr>
          <p:nvPr/>
        </p:nvCxnSpPr>
        <p:spPr bwMode="auto">
          <a:xfrm flipV="1">
            <a:off x="1562100" y="4167188"/>
            <a:ext cx="2019300" cy="1565275"/>
          </a:xfrm>
          <a:prstGeom prst="straightConnector1">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cxnSp>
      <p:cxnSp>
        <p:nvCxnSpPr>
          <p:cNvPr id="17426" name="AutoShape 5"/>
          <p:cNvCxnSpPr>
            <a:cxnSpLocks noChangeShapeType="1"/>
          </p:cNvCxnSpPr>
          <p:nvPr/>
        </p:nvCxnSpPr>
        <p:spPr bwMode="auto">
          <a:xfrm>
            <a:off x="1555750" y="3732213"/>
            <a:ext cx="6350" cy="2000250"/>
          </a:xfrm>
          <a:prstGeom prst="straightConnector1">
            <a:avLst/>
          </a:prstGeom>
          <a:noFill/>
          <a:ln w="38100">
            <a:solidFill>
              <a:schemeClr val="tx1"/>
            </a:solidFill>
            <a:round/>
            <a:headEnd type="arrow" w="lg" len="lg"/>
            <a:tailEnd type="arrow" w="lg" len="lg"/>
          </a:ln>
          <a:extLst>
            <a:ext uri="{909E8E84-426E-40DD-AFC4-6F175D3DCCD1}">
              <a14:hiddenFill xmlns:a14="http://schemas.microsoft.com/office/drawing/2010/main">
                <a:noFill/>
              </a14:hiddenFill>
            </a:ext>
          </a:extLst>
        </p:spPr>
      </p:cxnSp>
      <p:sp>
        <p:nvSpPr>
          <p:cNvPr id="5" name="Text Box 6"/>
          <p:cNvSpPr txBox="1">
            <a:spLocks noChangeArrowheads="1"/>
          </p:cNvSpPr>
          <p:nvPr/>
        </p:nvSpPr>
        <p:spPr bwMode="auto">
          <a:xfrm rot="-5400000">
            <a:off x="404813" y="4379913"/>
            <a:ext cx="16938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a:latin typeface="Calibri" pitchFamily="34" charset="0"/>
              </a:rPr>
              <a:t>Is given by</a:t>
            </a:r>
          </a:p>
        </p:txBody>
      </p:sp>
      <p:sp>
        <p:nvSpPr>
          <p:cNvPr id="6" name="Text Box 7"/>
          <p:cNvSpPr txBox="1">
            <a:spLocks noChangeArrowheads="1"/>
          </p:cNvSpPr>
          <p:nvPr/>
        </p:nvSpPr>
        <p:spPr bwMode="auto">
          <a:xfrm rot="-5400000">
            <a:off x="1345407" y="4445793"/>
            <a:ext cx="1028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r>
              <a:rPr lang="en-US" sz="2800">
                <a:latin typeface="Calibri" pitchFamily="34" charset="0"/>
              </a:rPr>
              <a:t>Gives</a:t>
            </a:r>
          </a:p>
        </p:txBody>
      </p:sp>
      <p:sp>
        <p:nvSpPr>
          <p:cNvPr id="7" name="Text Box 4"/>
          <p:cNvSpPr txBox="1">
            <a:spLocks noChangeArrowheads="1"/>
          </p:cNvSpPr>
          <p:nvPr/>
        </p:nvSpPr>
        <p:spPr bwMode="auto">
          <a:xfrm>
            <a:off x="762000" y="2743200"/>
            <a:ext cx="1585913" cy="989013"/>
          </a:xfrm>
          <a:prstGeom prst="rect">
            <a:avLst/>
          </a:prstGeom>
          <a:solidFill>
            <a:srgbClr val="CCECFF"/>
          </a:solidFill>
          <a:ln w="12700">
            <a:solidFill>
              <a:schemeClr val="tx1"/>
            </a:solidFill>
            <a:miter lim="800000"/>
            <a:headEnd type="none" w="sm" len="sm"/>
            <a:tailEnd type="none" w="sm" len="sm"/>
          </a:ln>
        </p:spPr>
        <p:txBody>
          <a:bodyPr wrap="non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r>
              <a:rPr lang="en-US" sz="4000" b="1">
                <a:latin typeface="Calibri" pitchFamily="34" charset="0"/>
              </a:rPr>
              <a:t>Family</a:t>
            </a:r>
          </a:p>
          <a:p>
            <a:pPr algn="ctr" eaLnBrk="1" hangingPunct="1"/>
            <a:r>
              <a:rPr lang="en-US" b="1">
                <a:latin typeface="Calibri" pitchFamily="34" charset="0"/>
              </a:rPr>
              <a:t>Smythe</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74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54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742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742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74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5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53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742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5" grpId="0"/>
      <p:bldP spid="22536" grpId="0"/>
      <p:bldP spid="22537" grpId="0" animBg="1"/>
      <p:bldP spid="22539" grpId="0"/>
      <p:bldP spid="22540" grpId="0"/>
      <p:bldP spid="2" grpId="0" animBg="1"/>
      <p:bldP spid="3" grpId="0" animBg="1"/>
      <p:bldP spid="4" grpId="0" animBg="1"/>
      <p:bldP spid="5" grpId="0"/>
      <p:bldP spid="6" grpId="0"/>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6EBF0FB-80F5-4483-8516-C414D91D3398}" type="slidenum">
              <a:rPr lang="en-US"/>
              <a:pPr>
                <a:defRPr/>
              </a:pPr>
              <a:t>80</a:t>
            </a:fld>
            <a:endParaRPr lang="en-US"/>
          </a:p>
        </p:txBody>
      </p:sp>
      <p:sp>
        <p:nvSpPr>
          <p:cNvPr id="53251" name="Rectangle 2"/>
          <p:cNvSpPr>
            <a:spLocks noGrp="1" noChangeArrowheads="1"/>
          </p:cNvSpPr>
          <p:nvPr>
            <p:ph type="title" idx="4294967295"/>
          </p:nvPr>
        </p:nvSpPr>
        <p:spPr>
          <a:xfrm>
            <a:off x="533400" y="304800"/>
            <a:ext cx="7696200" cy="1143000"/>
          </a:xfrm>
        </p:spPr>
        <p:txBody>
          <a:bodyPr/>
          <a:lstStyle/>
          <a:p>
            <a:pPr algn="ctr" eaLnBrk="1" hangingPunct="1"/>
            <a:r>
              <a:rPr lang="en-US" dirty="0" smtClean="0"/>
              <a:t>New field: 381: Other Distinguishing Characteristic (R)</a:t>
            </a:r>
          </a:p>
        </p:txBody>
      </p:sp>
      <p:sp>
        <p:nvSpPr>
          <p:cNvPr id="53252" name="Rectangle 3"/>
          <p:cNvSpPr>
            <a:spLocks noGrp="1" noChangeArrowheads="1"/>
          </p:cNvSpPr>
          <p:nvPr>
            <p:ph type="body" idx="4294967295"/>
          </p:nvPr>
        </p:nvSpPr>
        <p:spPr>
          <a:xfrm>
            <a:off x="1143000" y="1600200"/>
            <a:ext cx="7391400" cy="4525963"/>
          </a:xfrm>
        </p:spPr>
        <p:txBody>
          <a:bodyPr/>
          <a:lstStyle/>
          <a:p>
            <a:pPr eaLnBrk="1" hangingPunct="1"/>
            <a:r>
              <a:rPr lang="en-US" sz="2800" dirty="0" smtClean="0"/>
              <a:t>No indicators</a:t>
            </a:r>
          </a:p>
          <a:p>
            <a:pPr eaLnBrk="1" hangingPunct="1"/>
            <a:r>
              <a:rPr lang="en-US" sz="2800" dirty="0" smtClean="0"/>
              <a:t>Subfields:</a:t>
            </a:r>
          </a:p>
          <a:p>
            <a:pPr lvl="1" eaLnBrk="1" hangingPunct="1"/>
            <a:r>
              <a:rPr lang="en-US" sz="2400" dirty="0" smtClean="0"/>
              <a:t>$a      Other distinguishing characteristic (R)</a:t>
            </a:r>
          </a:p>
          <a:p>
            <a:pPr lvl="1" eaLnBrk="1" hangingPunct="1"/>
            <a:r>
              <a:rPr lang="en-US" sz="2400" dirty="0" smtClean="0"/>
              <a:t>$u      Uniform Resource Identifier (R)</a:t>
            </a:r>
          </a:p>
          <a:p>
            <a:pPr lvl="1" eaLnBrk="1" hangingPunct="1"/>
            <a:r>
              <a:rPr lang="en-US" sz="2400" dirty="0" smtClean="0"/>
              <a:t>$v      Source of information (R)</a:t>
            </a:r>
          </a:p>
          <a:p>
            <a:pPr lvl="1" eaLnBrk="1" hangingPunct="1"/>
            <a:r>
              <a:rPr lang="en-US" sz="2400" dirty="0" smtClean="0"/>
              <a:t>$0      Record control number (R)</a:t>
            </a:r>
          </a:p>
          <a:p>
            <a:pPr lvl="1" eaLnBrk="1" hangingPunct="1"/>
            <a:r>
              <a:rPr lang="en-US" sz="2400" dirty="0" smtClean="0"/>
              <a:t>$2      Source of term (NR) </a:t>
            </a:r>
          </a:p>
          <a:p>
            <a:pPr eaLnBrk="1" hangingPunct="1"/>
            <a:endParaRPr lang="en-US" sz="2800" dirty="0" smtClean="0"/>
          </a:p>
        </p:txBody>
      </p:sp>
      <p:sp>
        <p:nvSpPr>
          <p:cNvPr id="141316"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j-lt"/>
              </a:rPr>
              <a:t>RDA 6.6, 6.12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3A30680-DBE2-4DBB-B71F-7E03560C0809}" type="slidenum">
              <a:rPr lang="en-US"/>
              <a:pPr>
                <a:defRPr/>
              </a:pPr>
              <a:t>81</a:t>
            </a:fld>
            <a:endParaRPr lang="en-US"/>
          </a:p>
        </p:txBody>
      </p:sp>
      <p:sp>
        <p:nvSpPr>
          <p:cNvPr id="54275" name="Rectangle 2"/>
          <p:cNvSpPr>
            <a:spLocks noGrp="1" noChangeArrowheads="1"/>
          </p:cNvSpPr>
          <p:nvPr>
            <p:ph type="title" idx="4294967295"/>
          </p:nvPr>
        </p:nvSpPr>
        <p:spPr>
          <a:xfrm>
            <a:off x="609600" y="304800"/>
            <a:ext cx="8229600" cy="1143000"/>
          </a:xfrm>
        </p:spPr>
        <p:txBody>
          <a:bodyPr/>
          <a:lstStyle/>
          <a:p>
            <a:pPr algn="ctr" eaLnBrk="1" hangingPunct="1"/>
            <a:r>
              <a:rPr lang="en-US" dirty="0" smtClean="0"/>
              <a:t>New field: 381: Other Distinguishing Characteristic (R)</a:t>
            </a:r>
          </a:p>
        </p:txBody>
      </p:sp>
      <p:sp>
        <p:nvSpPr>
          <p:cNvPr id="54276" name="Rectangle 3"/>
          <p:cNvSpPr>
            <a:spLocks noGrp="1" noChangeArrowheads="1"/>
          </p:cNvSpPr>
          <p:nvPr>
            <p:ph type="body" idx="4294967295"/>
          </p:nvPr>
        </p:nvSpPr>
        <p:spPr>
          <a:xfrm>
            <a:off x="1066800" y="1600200"/>
            <a:ext cx="7162800" cy="4525963"/>
          </a:xfrm>
        </p:spPr>
        <p:txBody>
          <a:bodyPr/>
          <a:lstStyle/>
          <a:p>
            <a:pPr eaLnBrk="1" hangingPunct="1"/>
            <a:r>
              <a:rPr lang="en-US" sz="2400" dirty="0" smtClean="0"/>
              <a:t>Only applicable to Work or Expression NAR’s</a:t>
            </a:r>
            <a:br>
              <a:rPr lang="en-US" sz="2400" dirty="0" smtClean="0"/>
            </a:br>
            <a:endParaRPr lang="en-US" sz="2400" dirty="0" smtClean="0"/>
          </a:p>
          <a:p>
            <a:pPr eaLnBrk="1" hangingPunct="1"/>
            <a:r>
              <a:rPr lang="en-US" sz="2400" dirty="0" smtClean="0"/>
              <a:t>Any defining characteristic other than those already existing as attributes</a:t>
            </a:r>
          </a:p>
          <a:p>
            <a:pPr lvl="1" eaLnBrk="1" hangingPunct="1"/>
            <a:r>
              <a:rPr lang="en-US" sz="2400" dirty="0" smtClean="0"/>
              <a:t>Date, Language, or Content Type already exist, so:</a:t>
            </a:r>
          </a:p>
          <a:p>
            <a:pPr lvl="1" eaLnBrk="1" hangingPunct="1"/>
            <a:r>
              <a:rPr lang="en-US" sz="2400" dirty="0" smtClean="0"/>
              <a:t>e.g. Edition, version, publisher name, translator name, arranged statement of music, etc.</a:t>
            </a:r>
            <a:br>
              <a:rPr lang="en-US" sz="2400" dirty="0" smtClean="0"/>
            </a:br>
            <a:endParaRPr lang="en-US" sz="2400" dirty="0" smtClean="0"/>
          </a:p>
          <a:p>
            <a:pPr eaLnBrk="1" hangingPunct="1"/>
            <a:r>
              <a:rPr lang="en-US" sz="2400" dirty="0" smtClean="0"/>
              <a:t>Capitalize first letter </a:t>
            </a:r>
            <a:r>
              <a:rPr lang="en-US" sz="2400" i="1" dirty="0" smtClean="0"/>
              <a:t>if appropriate</a:t>
            </a:r>
            <a:endParaRPr lang="en-US" sz="2400" dirty="0" smtClean="0"/>
          </a:p>
          <a:p>
            <a:pPr eaLnBrk="1" hangingPunct="1"/>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2D5F24E-E690-432F-9ABD-9864387077C6}" type="slidenum">
              <a:rPr lang="en-US"/>
              <a:pPr>
                <a:defRPr/>
              </a:pPr>
              <a:t>82</a:t>
            </a:fld>
            <a:endParaRPr lang="en-US"/>
          </a:p>
        </p:txBody>
      </p:sp>
      <p:sp>
        <p:nvSpPr>
          <p:cNvPr id="55299" name="Rectangle 3"/>
          <p:cNvSpPr>
            <a:spLocks noGrp="1" noChangeArrowheads="1"/>
          </p:cNvSpPr>
          <p:nvPr>
            <p:ph type="subTitle" idx="4294967295"/>
          </p:nvPr>
        </p:nvSpPr>
        <p:spPr>
          <a:xfrm>
            <a:off x="685800" y="609600"/>
            <a:ext cx="8077200" cy="1593850"/>
          </a:xfrm>
        </p:spPr>
        <p:txBody>
          <a:bodyPr/>
          <a:lstStyle/>
          <a:p>
            <a:pPr marL="0" indent="0" algn="ctr" eaLnBrk="1" hangingPunct="1">
              <a:lnSpc>
                <a:spcPct val="90000"/>
              </a:lnSpc>
              <a:buFont typeface="Wingdings" pitchFamily="2" charset="2"/>
              <a:buNone/>
            </a:pPr>
            <a:r>
              <a:rPr lang="en-US" sz="3600" dirty="0" smtClean="0">
                <a:solidFill>
                  <a:schemeClr val="tx2"/>
                </a:solidFill>
              </a:rPr>
              <a:t>MARC21 in NACO RDA Authority Records</a:t>
            </a: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endParaRPr lang="en-US" sz="3600" dirty="0" smtClean="0">
              <a:solidFill>
                <a:schemeClr val="tx2"/>
              </a:solidFill>
            </a:endParaRPr>
          </a:p>
          <a:p>
            <a:pPr marL="0" indent="0" algn="ctr" eaLnBrk="1" hangingPunct="1">
              <a:lnSpc>
                <a:spcPct val="90000"/>
              </a:lnSpc>
              <a:buFont typeface="Wingdings" pitchFamily="2" charset="2"/>
              <a:buNone/>
            </a:pPr>
            <a:r>
              <a:rPr lang="en-US" sz="3600" dirty="0" smtClean="0">
                <a:solidFill>
                  <a:schemeClr val="tx2"/>
                </a:solidFill>
              </a:rPr>
              <a:t>Music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484C214-19E2-4BC9-8F46-5EBDC5056F67}" type="slidenum">
              <a:rPr lang="en-US"/>
              <a:pPr>
                <a:defRPr/>
              </a:pPr>
              <a:t>83</a:t>
            </a:fld>
            <a:endParaRPr lang="en-US"/>
          </a:p>
        </p:txBody>
      </p:sp>
      <p:sp>
        <p:nvSpPr>
          <p:cNvPr id="56323" name="Rectangle 2"/>
          <p:cNvSpPr>
            <a:spLocks noGrp="1" noChangeArrowheads="1"/>
          </p:cNvSpPr>
          <p:nvPr>
            <p:ph type="title" idx="4294967295"/>
          </p:nvPr>
        </p:nvSpPr>
        <p:spPr>
          <a:xfrm>
            <a:off x="1447800" y="274638"/>
            <a:ext cx="7391400" cy="1143000"/>
          </a:xfrm>
        </p:spPr>
        <p:txBody>
          <a:bodyPr/>
          <a:lstStyle/>
          <a:p>
            <a:pPr algn="ctr" eaLnBrk="1" hangingPunct="1"/>
            <a:r>
              <a:rPr lang="en-US" dirty="0" smtClean="0"/>
              <a:t>New field: 382: Medium of Performance (R)</a:t>
            </a:r>
          </a:p>
        </p:txBody>
      </p:sp>
      <p:sp>
        <p:nvSpPr>
          <p:cNvPr id="56324" name="Rectangle 3"/>
          <p:cNvSpPr>
            <a:spLocks noGrp="1" noChangeArrowheads="1"/>
          </p:cNvSpPr>
          <p:nvPr>
            <p:ph type="body" idx="4294967295"/>
          </p:nvPr>
        </p:nvSpPr>
        <p:spPr>
          <a:xfrm>
            <a:off x="1371600" y="1600200"/>
            <a:ext cx="6858000" cy="4525963"/>
          </a:xfrm>
        </p:spPr>
        <p:txBody>
          <a:bodyPr/>
          <a:lstStyle/>
          <a:p>
            <a:pPr eaLnBrk="1" hangingPunct="1"/>
            <a:r>
              <a:rPr lang="en-US" sz="2800" dirty="0" smtClean="0"/>
              <a:t>No indicators</a:t>
            </a:r>
          </a:p>
          <a:p>
            <a:pPr eaLnBrk="1" hangingPunct="1"/>
            <a:r>
              <a:rPr lang="en-US" sz="2800" dirty="0" smtClean="0"/>
              <a:t>Subfields:</a:t>
            </a:r>
          </a:p>
          <a:p>
            <a:pPr lvl="1" eaLnBrk="1" hangingPunct="1"/>
            <a:r>
              <a:rPr lang="en-US" sz="2400" dirty="0" smtClean="0"/>
              <a:t>$a      Medium of performance (R)</a:t>
            </a:r>
          </a:p>
          <a:p>
            <a:pPr lvl="1" eaLnBrk="1" hangingPunct="1"/>
            <a:r>
              <a:rPr lang="en-US" sz="2400" dirty="0" smtClean="0"/>
              <a:t>$0      Record control number (R)</a:t>
            </a:r>
          </a:p>
          <a:p>
            <a:pPr lvl="1" eaLnBrk="1" hangingPunct="1"/>
            <a:r>
              <a:rPr lang="en-US" sz="2400" dirty="0" smtClean="0"/>
              <a:t>$2      Source of term (NR) </a:t>
            </a:r>
          </a:p>
          <a:p>
            <a:pPr eaLnBrk="1" hangingPunct="1"/>
            <a:endParaRPr lang="en-US" sz="2800" dirty="0" smtClean="0"/>
          </a:p>
        </p:txBody>
      </p:sp>
      <p:sp>
        <p:nvSpPr>
          <p:cNvPr id="144388"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j-lt"/>
              </a:rPr>
              <a:t>RDA 6.15</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EB6A9C4-2C74-415B-B179-0A69C0A025AB}" type="slidenum">
              <a:rPr lang="en-US"/>
              <a:pPr>
                <a:defRPr/>
              </a:pPr>
              <a:t>84</a:t>
            </a:fld>
            <a:endParaRPr lang="en-US"/>
          </a:p>
        </p:txBody>
      </p:sp>
      <p:sp>
        <p:nvSpPr>
          <p:cNvPr id="57347" name="Rectangle 2"/>
          <p:cNvSpPr>
            <a:spLocks noGrp="1" noChangeArrowheads="1"/>
          </p:cNvSpPr>
          <p:nvPr>
            <p:ph type="title" idx="4294967295"/>
          </p:nvPr>
        </p:nvSpPr>
        <p:spPr>
          <a:xfrm>
            <a:off x="457200" y="228600"/>
            <a:ext cx="8229600" cy="1143000"/>
          </a:xfrm>
        </p:spPr>
        <p:txBody>
          <a:bodyPr/>
          <a:lstStyle/>
          <a:p>
            <a:pPr algn="ctr" eaLnBrk="1" hangingPunct="1"/>
            <a:r>
              <a:rPr lang="en-US" dirty="0" smtClean="0"/>
              <a:t>New Field: 383: Numeric Designation of Music Work</a:t>
            </a:r>
          </a:p>
        </p:txBody>
      </p:sp>
      <p:sp>
        <p:nvSpPr>
          <p:cNvPr id="57348" name="Rectangle 3"/>
          <p:cNvSpPr>
            <a:spLocks noGrp="1" noChangeArrowheads="1"/>
          </p:cNvSpPr>
          <p:nvPr>
            <p:ph type="body" idx="4294967295"/>
          </p:nvPr>
        </p:nvSpPr>
        <p:spPr>
          <a:xfrm>
            <a:off x="1219200" y="1600200"/>
            <a:ext cx="7010400" cy="4525963"/>
          </a:xfrm>
        </p:spPr>
        <p:txBody>
          <a:bodyPr/>
          <a:lstStyle/>
          <a:p>
            <a:pPr eaLnBrk="1" hangingPunct="1">
              <a:lnSpc>
                <a:spcPct val="90000"/>
              </a:lnSpc>
            </a:pPr>
            <a:r>
              <a:rPr lang="en-US" sz="2400" dirty="0" smtClean="0"/>
              <a:t>No indicators</a:t>
            </a:r>
          </a:p>
          <a:p>
            <a:pPr eaLnBrk="1" hangingPunct="1">
              <a:lnSpc>
                <a:spcPct val="90000"/>
              </a:lnSpc>
            </a:pPr>
            <a:r>
              <a:rPr lang="en-US" sz="2400" dirty="0" smtClean="0"/>
              <a:t>Subfields:</a:t>
            </a:r>
          </a:p>
          <a:p>
            <a:pPr lvl="1" eaLnBrk="1" hangingPunct="1">
              <a:lnSpc>
                <a:spcPct val="90000"/>
              </a:lnSpc>
            </a:pPr>
            <a:r>
              <a:rPr lang="en-US" sz="2400" dirty="0" smtClean="0"/>
              <a:t>$a      Serial number (R)</a:t>
            </a:r>
          </a:p>
          <a:p>
            <a:pPr lvl="1" eaLnBrk="1" hangingPunct="1">
              <a:lnSpc>
                <a:spcPct val="90000"/>
              </a:lnSpc>
            </a:pPr>
            <a:r>
              <a:rPr lang="en-US" sz="2400" dirty="0" smtClean="0"/>
              <a:t>$b      Opus number (R)</a:t>
            </a:r>
          </a:p>
          <a:p>
            <a:pPr lvl="1" eaLnBrk="1" hangingPunct="1">
              <a:lnSpc>
                <a:spcPct val="90000"/>
              </a:lnSpc>
            </a:pPr>
            <a:r>
              <a:rPr lang="en-US" sz="2400" dirty="0" smtClean="0"/>
              <a:t>$c      Thematic index number (R)</a:t>
            </a:r>
          </a:p>
          <a:p>
            <a:pPr lvl="1" eaLnBrk="1" hangingPunct="1">
              <a:lnSpc>
                <a:spcPct val="90000"/>
              </a:lnSpc>
            </a:pPr>
            <a:r>
              <a:rPr lang="en-US" sz="2400" dirty="0" smtClean="0"/>
              <a:t>$d      Thematic index code (NR)</a:t>
            </a:r>
          </a:p>
          <a:p>
            <a:pPr lvl="1" eaLnBrk="1" hangingPunct="1">
              <a:lnSpc>
                <a:spcPct val="90000"/>
              </a:lnSpc>
            </a:pPr>
            <a:r>
              <a:rPr lang="en-US" sz="2400" dirty="0" smtClean="0"/>
              <a:t>$e      Publisher associated with opus 		        number (NR) 	</a:t>
            </a:r>
          </a:p>
          <a:p>
            <a:pPr lvl="1" eaLnBrk="1" hangingPunct="1">
              <a:lnSpc>
                <a:spcPct val="90000"/>
              </a:lnSpc>
            </a:pPr>
            <a:r>
              <a:rPr lang="en-US" sz="2400" dirty="0" smtClean="0"/>
              <a:t>$2      Source (NR)</a:t>
            </a:r>
          </a:p>
        </p:txBody>
      </p:sp>
      <p:sp>
        <p:nvSpPr>
          <p:cNvPr id="145412" name="Text Box 4"/>
          <p:cNvSpPr txBox="1">
            <a:spLocks noChangeArrowheads="1"/>
          </p:cNvSpPr>
          <p:nvPr/>
        </p:nvSpPr>
        <p:spPr bwMode="auto">
          <a:xfrm>
            <a:off x="6019800" y="17526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j-lt"/>
              </a:rPr>
              <a:t>RDA 6.16</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BE41E7C-B292-4BAD-A3E9-E0EF54AAE237}" type="slidenum">
              <a:rPr lang="en-US"/>
              <a:pPr>
                <a:defRPr/>
              </a:pPr>
              <a:t>85</a:t>
            </a:fld>
            <a:endParaRPr lang="en-US"/>
          </a:p>
        </p:txBody>
      </p:sp>
      <p:sp>
        <p:nvSpPr>
          <p:cNvPr id="58371" name="Rectangle 2"/>
          <p:cNvSpPr>
            <a:spLocks noGrp="1" noChangeArrowheads="1"/>
          </p:cNvSpPr>
          <p:nvPr>
            <p:ph type="title" idx="4294967295"/>
          </p:nvPr>
        </p:nvSpPr>
        <p:spPr>
          <a:xfrm>
            <a:off x="0" y="274638"/>
            <a:ext cx="8229600" cy="1143000"/>
          </a:xfrm>
        </p:spPr>
        <p:txBody>
          <a:bodyPr/>
          <a:lstStyle/>
          <a:p>
            <a:pPr algn="ctr" eaLnBrk="1" hangingPunct="1"/>
            <a:r>
              <a:rPr lang="en-US" dirty="0" smtClean="0"/>
              <a:t>New field: 384: Key (R)</a:t>
            </a:r>
          </a:p>
        </p:txBody>
      </p:sp>
      <p:sp>
        <p:nvSpPr>
          <p:cNvPr id="58372" name="Rectangle 3"/>
          <p:cNvSpPr>
            <a:spLocks noGrp="1" noChangeArrowheads="1"/>
          </p:cNvSpPr>
          <p:nvPr>
            <p:ph type="body" idx="4294967295"/>
          </p:nvPr>
        </p:nvSpPr>
        <p:spPr>
          <a:xfrm>
            <a:off x="1371600" y="1828800"/>
            <a:ext cx="6934200" cy="4525963"/>
          </a:xfrm>
        </p:spPr>
        <p:txBody>
          <a:bodyPr/>
          <a:lstStyle/>
          <a:p>
            <a:pPr eaLnBrk="1" hangingPunct="1"/>
            <a:r>
              <a:rPr lang="en-US" sz="2800" dirty="0" smtClean="0"/>
              <a:t>1</a:t>
            </a:r>
            <a:r>
              <a:rPr lang="en-US" sz="2800" baseline="30000" dirty="0" smtClean="0"/>
              <a:t>st</a:t>
            </a:r>
            <a:r>
              <a:rPr lang="en-US" sz="2800" dirty="0" smtClean="0"/>
              <a:t> Indicator indicates original (0) or transposed (1) key, or unknown (_)</a:t>
            </a:r>
            <a:br>
              <a:rPr lang="en-US" sz="2800" dirty="0" smtClean="0"/>
            </a:br>
            <a:endParaRPr lang="en-US" sz="2800" dirty="0" smtClean="0"/>
          </a:p>
          <a:p>
            <a:pPr eaLnBrk="1" hangingPunct="1"/>
            <a:r>
              <a:rPr lang="en-US" sz="2800" dirty="0" smtClean="0"/>
              <a:t>Subfields:</a:t>
            </a:r>
          </a:p>
          <a:p>
            <a:pPr lvl="1" eaLnBrk="1" hangingPunct="1"/>
            <a:r>
              <a:rPr lang="en-US" sz="2400" dirty="0" smtClean="0"/>
              <a:t>$a      Key (NR) </a:t>
            </a:r>
          </a:p>
          <a:p>
            <a:pPr eaLnBrk="1" hangingPunct="1"/>
            <a:endParaRPr lang="en-US" sz="2800" dirty="0" smtClean="0"/>
          </a:p>
        </p:txBody>
      </p:sp>
      <p:sp>
        <p:nvSpPr>
          <p:cNvPr id="147460" name="Text Box 4"/>
          <p:cNvSpPr txBox="1">
            <a:spLocks noChangeArrowheads="1"/>
          </p:cNvSpPr>
          <p:nvPr/>
        </p:nvSpPr>
        <p:spPr bwMode="auto">
          <a:xfrm>
            <a:off x="5943600" y="3200400"/>
            <a:ext cx="2438400" cy="461963"/>
          </a:xfrm>
          <a:prstGeom prst="rect">
            <a:avLst/>
          </a:prstGeom>
          <a:noFill/>
          <a:ln w="9525">
            <a:noFill/>
            <a:miter lim="800000"/>
            <a:headEnd/>
            <a:tailEnd/>
          </a:ln>
        </p:spPr>
        <p:txBody>
          <a:bodyPr>
            <a:spAutoFit/>
          </a:bodyPr>
          <a:lstStyle/>
          <a:p>
            <a:pPr>
              <a:spcBef>
                <a:spcPct val="50000"/>
              </a:spcBef>
              <a:buClrTx/>
              <a:defRPr/>
            </a:pPr>
            <a:r>
              <a:rPr lang="en-US" sz="2400" b="1" dirty="0">
                <a:solidFill>
                  <a:schemeClr val="tx2"/>
                </a:solidFill>
                <a:latin typeface="+mj-lt"/>
              </a:rPr>
              <a:t>RDA 6.17</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840AAC6-6049-4DBA-BCAA-39F8F7F27A96}" type="slidenum">
              <a:rPr lang="en-US"/>
              <a:pPr>
                <a:defRPr/>
              </a:pPr>
              <a:t>86</a:t>
            </a:fld>
            <a:endParaRPr lang="en-US"/>
          </a:p>
        </p:txBody>
      </p:sp>
      <p:sp>
        <p:nvSpPr>
          <p:cNvPr id="59395" name="Rectangle 2"/>
          <p:cNvSpPr>
            <a:spLocks noGrp="1" noChangeArrowheads="1"/>
          </p:cNvSpPr>
          <p:nvPr>
            <p:ph type="title" idx="4294967295"/>
          </p:nvPr>
        </p:nvSpPr>
        <p:spPr>
          <a:xfrm>
            <a:off x="0" y="274638"/>
            <a:ext cx="8229600" cy="1143000"/>
          </a:xfrm>
        </p:spPr>
        <p:txBody>
          <a:bodyPr/>
          <a:lstStyle/>
          <a:p>
            <a:pPr algn="ctr" eaLnBrk="1" hangingPunct="1"/>
            <a:r>
              <a:rPr lang="en-US" dirty="0" smtClean="0"/>
              <a:t>New field: 384: Key (R)</a:t>
            </a:r>
          </a:p>
        </p:txBody>
      </p:sp>
      <p:sp>
        <p:nvSpPr>
          <p:cNvPr id="59396" name="Rectangle 3"/>
          <p:cNvSpPr>
            <a:spLocks noGrp="1" noChangeArrowheads="1"/>
          </p:cNvSpPr>
          <p:nvPr>
            <p:ph type="body" idx="4294967295"/>
          </p:nvPr>
        </p:nvSpPr>
        <p:spPr>
          <a:xfrm>
            <a:off x="1295400" y="1828800"/>
            <a:ext cx="7010400" cy="4525963"/>
          </a:xfrm>
        </p:spPr>
        <p:txBody>
          <a:bodyPr/>
          <a:lstStyle/>
          <a:p>
            <a:pPr eaLnBrk="1" hangingPunct="1"/>
            <a:r>
              <a:rPr lang="en-US" sz="2400" dirty="0" smtClean="0"/>
              <a:t>Work level attribute </a:t>
            </a:r>
            <a:br>
              <a:rPr lang="en-US" sz="2400" dirty="0" smtClean="0"/>
            </a:br>
            <a:endParaRPr lang="en-US" sz="2400" dirty="0" smtClean="0"/>
          </a:p>
          <a:p>
            <a:pPr eaLnBrk="1" hangingPunct="1"/>
            <a:r>
              <a:rPr lang="en-US" sz="2400" dirty="0" smtClean="0"/>
              <a:t>Spell out major or minor; use </a:t>
            </a:r>
            <a:r>
              <a:rPr lang="en-GB" altLang="zh-CN" sz="2400" dirty="0" smtClean="0"/>
              <a:t>♯</a:t>
            </a:r>
            <a:r>
              <a:rPr lang="en-US" altLang="zh-CN" sz="2400" dirty="0" smtClean="0"/>
              <a:t> </a:t>
            </a:r>
            <a:r>
              <a:rPr lang="en-US" sz="2400" dirty="0" smtClean="0"/>
              <a:t>or </a:t>
            </a:r>
            <a:r>
              <a:rPr lang="en-GB" altLang="zh-CN" sz="2400" dirty="0" smtClean="0"/>
              <a:t>♭</a:t>
            </a:r>
            <a:r>
              <a:rPr lang="en-US" sz="2400" dirty="0" smtClean="0"/>
              <a:t>for sharp or flat</a:t>
            </a:r>
            <a:endParaRPr lang="en-US" sz="2400" dirty="0" smtClean="0">
              <a:ea typeface="宋体"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28600"/>
            <a:ext cx="8072438" cy="1444625"/>
          </a:xfrm>
          <a:solidFill>
            <a:schemeClr val="bg1"/>
          </a:solidFill>
        </p:spPr>
        <p:txBody>
          <a:bodyPr/>
          <a:lstStyle/>
          <a:p>
            <a:pPr algn="ctr"/>
            <a:r>
              <a:rPr lang="en-US" b="1" dirty="0" smtClean="0"/>
              <a:t>LC Training for RDA:</a:t>
            </a:r>
            <a:br>
              <a:rPr lang="en-US" b="1" dirty="0" smtClean="0"/>
            </a:br>
            <a:r>
              <a:rPr lang="en-US" b="1" dirty="0" smtClean="0"/>
              <a:t>Resource Description &amp; Access</a:t>
            </a:r>
          </a:p>
        </p:txBody>
      </p:sp>
      <p:sp>
        <p:nvSpPr>
          <p:cNvPr id="3075" name="Rectangle 3"/>
          <p:cNvSpPr>
            <a:spLocks noGrp="1" noChangeArrowheads="1"/>
          </p:cNvSpPr>
          <p:nvPr>
            <p:ph type="subTitle" idx="1"/>
          </p:nvPr>
        </p:nvSpPr>
        <p:spPr>
          <a:xfrm>
            <a:off x="1295400" y="2438400"/>
            <a:ext cx="7086600" cy="1905000"/>
          </a:xfrm>
          <a:noFill/>
        </p:spPr>
        <p:txBody>
          <a:bodyPr/>
          <a:lstStyle/>
          <a:p>
            <a:r>
              <a:rPr lang="en-US" sz="3600" b="1" dirty="0" smtClean="0">
                <a:solidFill>
                  <a:schemeClr val="tx2"/>
                </a:solidFill>
              </a:rPr>
              <a:t>Part 4:  RDA Toolkit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301625"/>
            <a:ext cx="7845425" cy="1143000"/>
          </a:xfrm>
        </p:spPr>
        <p:txBody>
          <a:bodyPr/>
          <a:lstStyle/>
          <a:p>
            <a:pPr algn="ctr" eaLnBrk="1" hangingPunct="1"/>
            <a:r>
              <a:rPr lang="en-US" dirty="0" smtClean="0"/>
              <a:t>FRBR/FRAD → RDA organization</a:t>
            </a:r>
          </a:p>
        </p:txBody>
      </p:sp>
      <p:sp>
        <p:nvSpPr>
          <p:cNvPr id="4099" name="Rectangle 3"/>
          <p:cNvSpPr>
            <a:spLocks noGrp="1" noChangeArrowheads="1"/>
          </p:cNvSpPr>
          <p:nvPr>
            <p:ph idx="1"/>
          </p:nvPr>
        </p:nvSpPr>
        <p:spPr>
          <a:xfrm>
            <a:off x="1371600" y="1676400"/>
            <a:ext cx="7313613" cy="4114800"/>
          </a:xfrm>
        </p:spPr>
        <p:txBody>
          <a:bodyPr/>
          <a:lstStyle/>
          <a:p>
            <a:pPr eaLnBrk="1" hangingPunct="1"/>
            <a:r>
              <a:rPr lang="en-US" sz="2400" dirty="0" smtClean="0"/>
              <a:t>Remember that the organization of RDA is based on the organization of the FRBR models and tasks, which includes FRAD</a:t>
            </a:r>
            <a:br>
              <a:rPr lang="en-US" sz="2400" dirty="0" smtClean="0"/>
            </a:br>
            <a:endParaRPr lang="en-US" sz="2400" dirty="0" smtClean="0"/>
          </a:p>
          <a:p>
            <a:pPr eaLnBrk="1" hangingPunct="1"/>
            <a:r>
              <a:rPr lang="en-US" sz="2400" dirty="0" smtClean="0"/>
              <a:t>Entities: Persons, Corporate Bodies, Families</a:t>
            </a:r>
            <a:br>
              <a:rPr lang="en-US" sz="2400" dirty="0" smtClean="0"/>
            </a:br>
            <a:endParaRPr lang="en-US" sz="2400" dirty="0" smtClean="0"/>
          </a:p>
          <a:p>
            <a:pPr eaLnBrk="1" hangingPunct="1"/>
            <a:r>
              <a:rPr lang="en-US" sz="2400" dirty="0" smtClean="0"/>
              <a:t>Each entity has attributes</a:t>
            </a:r>
          </a:p>
          <a:p>
            <a:pPr lvl="1" eaLnBrk="1" hangingPunct="1"/>
            <a:r>
              <a:rPr lang="en-US" sz="2400" dirty="0" smtClean="0"/>
              <a:t>Person has Name, date, gender, etc.</a:t>
            </a:r>
            <a:br>
              <a:rPr lang="en-US" sz="2400" dirty="0" smtClean="0"/>
            </a:br>
            <a:endParaRPr lang="en-US" sz="2400" dirty="0" smtClean="0"/>
          </a:p>
          <a:p>
            <a:pPr eaLnBrk="1" hangingPunct="1"/>
            <a:r>
              <a:rPr lang="en-US" sz="2400" dirty="0" smtClean="0"/>
              <a:t>Attributes are to serve the user tasks of:</a:t>
            </a:r>
          </a:p>
          <a:p>
            <a:pPr lvl="1" eaLnBrk="1" hangingPunct="1"/>
            <a:r>
              <a:rPr lang="en-US" sz="2400" dirty="0" smtClean="0"/>
              <a:t>Find, Identify, Contextualize, and Justify</a:t>
            </a:r>
          </a:p>
        </p:txBody>
      </p:sp>
      <p:sp>
        <p:nvSpPr>
          <p:cNvPr id="4" name="Rectangle 6"/>
          <p:cNvSpPr>
            <a:spLocks noGrp="1" noChangeArrowheads="1"/>
          </p:cNvSpPr>
          <p:nvPr>
            <p:ph type="sldNum" sz="quarter" idx="12"/>
          </p:nvPr>
        </p:nvSpPr>
        <p:spPr/>
        <p:txBody>
          <a:bodyPr/>
          <a:lstStyle/>
          <a:p>
            <a:pPr>
              <a:defRPr/>
            </a:pPr>
            <a:fld id="{85B59FF5-6AA5-4C51-8B3F-4D55200A983B}" type="slidenum">
              <a:rPr lang="en-US"/>
              <a:pPr>
                <a:defRPr/>
              </a:pPr>
              <a:t>88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301625"/>
            <a:ext cx="7845425" cy="1143000"/>
          </a:xfrm>
        </p:spPr>
        <p:txBody>
          <a:bodyPr/>
          <a:lstStyle/>
          <a:p>
            <a:pPr algn="ctr" eaLnBrk="1" hangingPunct="1"/>
            <a:r>
              <a:rPr lang="en-US" dirty="0" smtClean="0"/>
              <a:t>FRBR/FRAD → RDA organization</a:t>
            </a:r>
          </a:p>
        </p:txBody>
      </p:sp>
      <p:sp>
        <p:nvSpPr>
          <p:cNvPr id="5123" name="Rectangle 3"/>
          <p:cNvSpPr>
            <a:spLocks noGrp="1" noChangeArrowheads="1"/>
          </p:cNvSpPr>
          <p:nvPr>
            <p:ph idx="1"/>
          </p:nvPr>
        </p:nvSpPr>
        <p:spPr/>
        <p:txBody>
          <a:bodyPr/>
          <a:lstStyle/>
          <a:p>
            <a:pPr eaLnBrk="1" hangingPunct="1"/>
            <a:r>
              <a:rPr lang="en-US" sz="2400" dirty="0" smtClean="0"/>
              <a:t>A Work, Expression, etc., can be represented by an authority record</a:t>
            </a:r>
          </a:p>
          <a:p>
            <a:pPr lvl="1" eaLnBrk="1" hangingPunct="1"/>
            <a:r>
              <a:rPr lang="en-US" sz="2400" dirty="0" smtClean="0"/>
              <a:t>e.g. establishing an authorized access point for a translation is an Expression NAR</a:t>
            </a:r>
            <a:br>
              <a:rPr lang="en-US" sz="2400" dirty="0" smtClean="0"/>
            </a:br>
            <a:endParaRPr lang="en-US" sz="2400" dirty="0" smtClean="0"/>
          </a:p>
          <a:p>
            <a:pPr lvl="1" eaLnBrk="1" hangingPunct="1"/>
            <a:r>
              <a:rPr lang="en-US" sz="2400" dirty="0" smtClean="0"/>
              <a:t>e.g. establishing an authorized access point for the story of Cinderella is a Work NAR</a:t>
            </a:r>
          </a:p>
          <a:p>
            <a:pPr lvl="1" eaLnBrk="1" hangingPunct="1"/>
            <a:endParaRPr lang="en-US" sz="2400" dirty="0" smtClean="0"/>
          </a:p>
        </p:txBody>
      </p:sp>
      <p:sp>
        <p:nvSpPr>
          <p:cNvPr id="4" name="Rectangle 6"/>
          <p:cNvSpPr>
            <a:spLocks noGrp="1" noChangeArrowheads="1"/>
          </p:cNvSpPr>
          <p:nvPr>
            <p:ph type="sldNum" sz="quarter" idx="12"/>
          </p:nvPr>
        </p:nvSpPr>
        <p:spPr/>
        <p:txBody>
          <a:bodyPr/>
          <a:lstStyle/>
          <a:p>
            <a:pPr>
              <a:defRPr/>
            </a:pPr>
            <a:fld id="{1AC9F065-98D0-46EC-8016-AFA10F86950B}" type="slidenum">
              <a:rPr lang="en-US"/>
              <a:pPr>
                <a:defRPr/>
              </a:pPr>
              <a:t>89</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14E258C4-4EDA-4FDC-9D33-CC059B1720C2}" type="slidenum">
              <a:rPr lang="en-US" smtClean="0"/>
              <a:pPr eaLnBrk="1" hangingPunct="1"/>
              <a:t>9</a:t>
            </a:fld>
            <a:endParaRPr lang="en-US" smtClean="0"/>
          </a:p>
        </p:txBody>
      </p:sp>
      <p:sp>
        <p:nvSpPr>
          <p:cNvPr id="10243" name="Rectangle 5"/>
          <p:cNvSpPr>
            <a:spLocks noGrp="1" noChangeArrowheads="1"/>
          </p:cNvSpPr>
          <p:nvPr>
            <p:ph type="title"/>
          </p:nvPr>
        </p:nvSpPr>
        <p:spPr/>
        <p:txBody>
          <a:bodyPr/>
          <a:lstStyle/>
          <a:p>
            <a:pPr eaLnBrk="1" hangingPunct="1"/>
            <a:r>
              <a:rPr lang="en-US" dirty="0" smtClean="0"/>
              <a:t>     FRAD : Group 2 Entities</a:t>
            </a:r>
          </a:p>
        </p:txBody>
      </p:sp>
      <p:sp>
        <p:nvSpPr>
          <p:cNvPr id="10244" name="Rectangle 6"/>
          <p:cNvSpPr>
            <a:spLocks noGrp="1" noChangeArrowheads="1"/>
          </p:cNvSpPr>
          <p:nvPr>
            <p:ph type="body" sz="half" idx="1"/>
          </p:nvPr>
        </p:nvSpPr>
        <p:spPr>
          <a:xfrm>
            <a:off x="1370013" y="1827213"/>
            <a:ext cx="6859587" cy="4114800"/>
          </a:xfrm>
        </p:spPr>
        <p:txBody>
          <a:bodyPr/>
          <a:lstStyle/>
          <a:p>
            <a:pPr eaLnBrk="1" hangingPunct="1"/>
            <a:r>
              <a:rPr lang="en-US" sz="2400" dirty="0" smtClean="0"/>
              <a:t>Persons, corporate bodies, and families responsible for </a:t>
            </a:r>
            <a:br>
              <a:rPr lang="en-US" sz="2400" dirty="0" smtClean="0"/>
            </a:br>
            <a:endParaRPr lang="en-US" sz="2400" dirty="0" smtClean="0"/>
          </a:p>
          <a:p>
            <a:pPr lvl="1" eaLnBrk="1" hangingPunct="1"/>
            <a:r>
              <a:rPr lang="en-US" sz="2400" dirty="0" smtClean="0"/>
              <a:t>the intellectual or artistic content,</a:t>
            </a:r>
            <a:br>
              <a:rPr lang="en-US" sz="2400" dirty="0" smtClean="0"/>
            </a:br>
            <a:endParaRPr lang="en-US" sz="2400" dirty="0" smtClean="0"/>
          </a:p>
          <a:p>
            <a:pPr lvl="1" eaLnBrk="1" hangingPunct="1"/>
            <a:r>
              <a:rPr lang="en-US" sz="2400" dirty="0" smtClean="0"/>
              <a:t>the physical production and dissemination, or </a:t>
            </a:r>
            <a:br>
              <a:rPr lang="en-US" sz="2400" dirty="0" smtClean="0"/>
            </a:br>
            <a:endParaRPr lang="en-US" sz="2400" dirty="0" smtClean="0"/>
          </a:p>
          <a:p>
            <a:pPr lvl="1" eaLnBrk="1" hangingPunct="1"/>
            <a:r>
              <a:rPr lang="en-US" sz="2400" dirty="0" smtClean="0"/>
              <a:t>the custodianship of the entities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t>General Guidelines</a:t>
            </a:r>
          </a:p>
        </p:txBody>
      </p:sp>
      <p:sp>
        <p:nvSpPr>
          <p:cNvPr id="6147" name="Rectangle 3"/>
          <p:cNvSpPr>
            <a:spLocks noGrp="1" noChangeArrowheads="1"/>
          </p:cNvSpPr>
          <p:nvPr>
            <p:ph idx="1"/>
          </p:nvPr>
        </p:nvSpPr>
        <p:spPr/>
        <p:txBody>
          <a:bodyPr/>
          <a:lstStyle/>
          <a:p>
            <a:pPr eaLnBrk="1" hangingPunct="1"/>
            <a:r>
              <a:rPr lang="en-US" sz="2400" dirty="0" smtClean="0"/>
              <a:t>RDA Chapter 8</a:t>
            </a:r>
            <a:br>
              <a:rPr lang="en-US" sz="2400" dirty="0" smtClean="0"/>
            </a:br>
            <a:endParaRPr lang="en-US" sz="2400" dirty="0" smtClean="0"/>
          </a:p>
          <a:p>
            <a:pPr eaLnBrk="1" hangingPunct="1"/>
            <a:r>
              <a:rPr lang="en-US" sz="2400" dirty="0" smtClean="0"/>
              <a:t>Purpose and definitions</a:t>
            </a:r>
            <a:br>
              <a:rPr lang="en-US" sz="2400" dirty="0" smtClean="0"/>
            </a:br>
            <a:endParaRPr lang="en-US" sz="2400" dirty="0" smtClean="0"/>
          </a:p>
          <a:p>
            <a:pPr eaLnBrk="1" hangingPunct="1"/>
            <a:r>
              <a:rPr lang="en-US" sz="2400" dirty="0" smtClean="0"/>
              <a:t>Generalities:</a:t>
            </a:r>
          </a:p>
          <a:p>
            <a:pPr lvl="1" eaLnBrk="1" hangingPunct="1"/>
            <a:r>
              <a:rPr lang="en-US" sz="2400" dirty="0" smtClean="0"/>
              <a:t>Capitalization, numerals as words, punctuation, initials, acronyms, etc.</a:t>
            </a:r>
          </a:p>
          <a:p>
            <a:pPr lvl="1" eaLnBrk="1" hangingPunct="1"/>
            <a:r>
              <a:rPr lang="en-US" sz="2400" dirty="0" smtClean="0"/>
              <a:t>Undifferentiated name category</a:t>
            </a:r>
          </a:p>
          <a:p>
            <a:pPr lvl="1" eaLnBrk="1" hangingPunct="1"/>
            <a:r>
              <a:rPr lang="en-US" sz="2400" dirty="0" smtClean="0"/>
              <a:t>Status of identification</a:t>
            </a:r>
          </a:p>
        </p:txBody>
      </p:sp>
      <p:sp>
        <p:nvSpPr>
          <p:cNvPr id="4" name="Rectangle 6"/>
          <p:cNvSpPr>
            <a:spLocks noGrp="1" noChangeArrowheads="1"/>
          </p:cNvSpPr>
          <p:nvPr>
            <p:ph type="sldNum" sz="quarter" idx="12"/>
          </p:nvPr>
        </p:nvSpPr>
        <p:spPr/>
        <p:txBody>
          <a:bodyPr/>
          <a:lstStyle/>
          <a:p>
            <a:pPr>
              <a:defRPr/>
            </a:pPr>
            <a:fld id="{A7F9A90A-2DF8-423C-8D4D-6464FEF35E56}" type="slidenum">
              <a:rPr lang="en-US"/>
              <a:pPr>
                <a:defRPr/>
              </a:pPr>
              <a:t>90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Personal Names</a:t>
            </a:r>
          </a:p>
        </p:txBody>
      </p:sp>
      <p:sp>
        <p:nvSpPr>
          <p:cNvPr id="7171" name="Rectangle 3"/>
          <p:cNvSpPr>
            <a:spLocks noGrp="1" noChangeArrowheads="1"/>
          </p:cNvSpPr>
          <p:nvPr>
            <p:ph idx="1"/>
          </p:nvPr>
        </p:nvSpPr>
        <p:spPr/>
        <p:txBody>
          <a:bodyPr/>
          <a:lstStyle/>
          <a:p>
            <a:pPr eaLnBrk="1" hangingPunct="1"/>
            <a:r>
              <a:rPr lang="en-US" sz="2400" dirty="0" smtClean="0"/>
              <a:t>Look at RDA Chapter 9 for Personal Names</a:t>
            </a:r>
          </a:p>
          <a:p>
            <a:pPr lvl="1" eaLnBrk="1" hangingPunct="1"/>
            <a:r>
              <a:rPr lang="en-US" sz="2400" dirty="0" smtClean="0"/>
              <a:t>Element list</a:t>
            </a:r>
          </a:p>
          <a:p>
            <a:pPr lvl="1" eaLnBrk="1" hangingPunct="1"/>
            <a:r>
              <a:rPr lang="en-US" sz="2400" dirty="0" smtClean="0"/>
              <a:t>Authorized access point instruction</a:t>
            </a:r>
          </a:p>
          <a:p>
            <a:pPr lvl="1" eaLnBrk="1" hangingPunct="1"/>
            <a:r>
              <a:rPr lang="en-US" sz="2400" dirty="0" smtClean="0"/>
              <a:t>Variant access point instruction</a:t>
            </a:r>
          </a:p>
        </p:txBody>
      </p:sp>
      <p:sp>
        <p:nvSpPr>
          <p:cNvPr id="4" name="Rectangle 6"/>
          <p:cNvSpPr>
            <a:spLocks noGrp="1" noChangeArrowheads="1"/>
          </p:cNvSpPr>
          <p:nvPr>
            <p:ph type="sldNum" sz="quarter" idx="12"/>
          </p:nvPr>
        </p:nvSpPr>
        <p:spPr/>
        <p:txBody>
          <a:bodyPr/>
          <a:lstStyle/>
          <a:p>
            <a:pPr>
              <a:defRPr/>
            </a:pPr>
            <a:fld id="{460F965E-C697-421E-8BD0-6F750CF52395}" type="slidenum">
              <a:rPr lang="en-US"/>
              <a:pPr>
                <a:defRPr/>
              </a:pPr>
              <a:t>91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Family Names</a:t>
            </a:r>
          </a:p>
        </p:txBody>
      </p:sp>
      <p:sp>
        <p:nvSpPr>
          <p:cNvPr id="8195" name="Rectangle 3"/>
          <p:cNvSpPr>
            <a:spLocks noGrp="1" noChangeArrowheads="1"/>
          </p:cNvSpPr>
          <p:nvPr>
            <p:ph idx="1"/>
          </p:nvPr>
        </p:nvSpPr>
        <p:spPr/>
        <p:txBody>
          <a:bodyPr/>
          <a:lstStyle/>
          <a:p>
            <a:pPr eaLnBrk="1" hangingPunct="1"/>
            <a:r>
              <a:rPr lang="en-US" sz="2400" dirty="0" smtClean="0"/>
              <a:t>RDA Chapter 10 for Family names</a:t>
            </a:r>
          </a:p>
          <a:p>
            <a:pPr lvl="1" eaLnBrk="1" hangingPunct="1"/>
            <a:r>
              <a:rPr lang="en-US" sz="2400" dirty="0" smtClean="0"/>
              <a:t>Same pattern of Element list</a:t>
            </a:r>
          </a:p>
          <a:p>
            <a:pPr lvl="1" eaLnBrk="1" hangingPunct="1"/>
            <a:r>
              <a:rPr lang="en-US" sz="2400" dirty="0" smtClean="0"/>
              <a:t>Followed by how to construct authorized access point</a:t>
            </a:r>
          </a:p>
          <a:p>
            <a:pPr lvl="1" eaLnBrk="1" hangingPunct="1"/>
            <a:r>
              <a:rPr lang="en-US" sz="2400" dirty="0" smtClean="0"/>
              <a:t>And variant access point</a:t>
            </a:r>
          </a:p>
        </p:txBody>
      </p:sp>
      <p:sp>
        <p:nvSpPr>
          <p:cNvPr id="4" name="Rectangle 6"/>
          <p:cNvSpPr>
            <a:spLocks noGrp="1" noChangeArrowheads="1"/>
          </p:cNvSpPr>
          <p:nvPr>
            <p:ph type="sldNum" sz="quarter" idx="12"/>
          </p:nvPr>
        </p:nvSpPr>
        <p:spPr/>
        <p:txBody>
          <a:bodyPr/>
          <a:lstStyle/>
          <a:p>
            <a:pPr>
              <a:defRPr/>
            </a:pPr>
            <a:fld id="{65D1EB2F-3F04-46F5-B76E-B321E2ED2B74}" type="slidenum">
              <a:rPr lang="en-US"/>
              <a:pPr>
                <a:defRPr/>
              </a:pPr>
              <a:t>92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Corporate Bodies</a:t>
            </a:r>
          </a:p>
        </p:txBody>
      </p:sp>
      <p:sp>
        <p:nvSpPr>
          <p:cNvPr id="9219" name="Rectangle 3"/>
          <p:cNvSpPr>
            <a:spLocks noGrp="1" noChangeArrowheads="1"/>
          </p:cNvSpPr>
          <p:nvPr>
            <p:ph idx="1"/>
          </p:nvPr>
        </p:nvSpPr>
        <p:spPr/>
        <p:txBody>
          <a:bodyPr/>
          <a:lstStyle/>
          <a:p>
            <a:pPr eaLnBrk="1" hangingPunct="1"/>
            <a:r>
              <a:rPr lang="en-US" sz="2400" dirty="0" smtClean="0"/>
              <a:t>Last in the Group 2 entities is RDA Chapter 11 for Corporate Bodies</a:t>
            </a:r>
            <a:br>
              <a:rPr lang="en-US" sz="2400" dirty="0" smtClean="0"/>
            </a:br>
            <a:endParaRPr lang="en-US" sz="2400" dirty="0" smtClean="0"/>
          </a:p>
          <a:p>
            <a:pPr eaLnBrk="1" hangingPunct="1"/>
            <a:r>
              <a:rPr lang="en-US" sz="2400" dirty="0" smtClean="0"/>
              <a:t>Entry element decisions of parent/subordinate entry still exists: see RDA 11.2.2.13-31</a:t>
            </a:r>
          </a:p>
          <a:p>
            <a:pPr lvl="1" eaLnBrk="1" hangingPunct="1"/>
            <a:r>
              <a:rPr lang="en-US" sz="2400" dirty="0" smtClean="0"/>
              <a:t>Under the choice of preferred name</a:t>
            </a:r>
            <a:br>
              <a:rPr lang="en-US" sz="2400" dirty="0" smtClean="0"/>
            </a:br>
            <a:endParaRPr lang="en-US" sz="2400" dirty="0" smtClean="0"/>
          </a:p>
          <a:p>
            <a:pPr eaLnBrk="1" hangingPunct="1"/>
            <a:r>
              <a:rPr lang="en-US" sz="2400" dirty="0" smtClean="0"/>
              <a:t>List of elements, followed by authorized access point construction, same as before</a:t>
            </a:r>
          </a:p>
        </p:txBody>
      </p:sp>
      <p:sp>
        <p:nvSpPr>
          <p:cNvPr id="4" name="Rectangle 6"/>
          <p:cNvSpPr>
            <a:spLocks noGrp="1" noChangeArrowheads="1"/>
          </p:cNvSpPr>
          <p:nvPr>
            <p:ph type="sldNum" sz="quarter" idx="12"/>
          </p:nvPr>
        </p:nvSpPr>
        <p:spPr/>
        <p:txBody>
          <a:bodyPr/>
          <a:lstStyle/>
          <a:p>
            <a:pPr>
              <a:defRPr/>
            </a:pPr>
            <a:fld id="{59FB2C4F-F997-43BD-8924-2FE53316BE23}" type="slidenum">
              <a:rPr lang="en-US"/>
              <a:pPr>
                <a:defRPr/>
              </a:pPr>
              <a:t>93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Geographic Names</a:t>
            </a:r>
          </a:p>
        </p:txBody>
      </p:sp>
      <p:sp>
        <p:nvSpPr>
          <p:cNvPr id="10243" name="Rectangle 3"/>
          <p:cNvSpPr>
            <a:spLocks noGrp="1" noChangeArrowheads="1"/>
          </p:cNvSpPr>
          <p:nvPr>
            <p:ph idx="1"/>
          </p:nvPr>
        </p:nvSpPr>
        <p:spPr/>
        <p:txBody>
          <a:bodyPr/>
          <a:lstStyle/>
          <a:p>
            <a:pPr eaLnBrk="1" hangingPunct="1">
              <a:lnSpc>
                <a:spcPct val="90000"/>
              </a:lnSpc>
            </a:pPr>
            <a:r>
              <a:rPr lang="en-US" sz="2400" dirty="0" smtClean="0"/>
              <a:t>Important: Geographic Names are a Group 3 entity, and therefore are also a part of FRSAD, as well as FRBR and FRAD</a:t>
            </a:r>
            <a:br>
              <a:rPr lang="en-US" sz="2400" dirty="0" smtClean="0"/>
            </a:br>
            <a:endParaRPr lang="en-US" sz="2400" dirty="0" smtClean="0"/>
          </a:p>
          <a:p>
            <a:pPr eaLnBrk="1" hangingPunct="1">
              <a:lnSpc>
                <a:spcPct val="90000"/>
              </a:lnSpc>
            </a:pPr>
            <a:r>
              <a:rPr lang="en-US" sz="2400" dirty="0" smtClean="0"/>
              <a:t>That information is found in RDA Chapter 16, part of the Group 3 entities section</a:t>
            </a:r>
            <a:br>
              <a:rPr lang="en-US" sz="2400" dirty="0" smtClean="0"/>
            </a:br>
            <a:endParaRPr lang="en-US" sz="2400" dirty="0" smtClean="0"/>
          </a:p>
          <a:p>
            <a:pPr eaLnBrk="1" hangingPunct="1">
              <a:lnSpc>
                <a:spcPct val="90000"/>
              </a:lnSpc>
            </a:pPr>
            <a:r>
              <a:rPr lang="en-US" sz="2400" dirty="0" smtClean="0"/>
              <a:t>Those instructions apply only to Geographic Names used as jurisdictions </a:t>
            </a:r>
            <a:r>
              <a:rPr lang="en-US" sz="2400" i="1" dirty="0" smtClean="0"/>
              <a:t>at this time</a:t>
            </a:r>
            <a:r>
              <a:rPr lang="en-US" sz="2400" dirty="0" smtClean="0"/>
              <a:t>, not general geographic features such as mountain ranges</a:t>
            </a:r>
          </a:p>
        </p:txBody>
      </p:sp>
      <p:sp>
        <p:nvSpPr>
          <p:cNvPr id="4" name="Rectangle 6"/>
          <p:cNvSpPr>
            <a:spLocks noGrp="1" noChangeArrowheads="1"/>
          </p:cNvSpPr>
          <p:nvPr>
            <p:ph type="sldNum" sz="quarter" idx="12"/>
          </p:nvPr>
        </p:nvSpPr>
        <p:spPr/>
        <p:txBody>
          <a:bodyPr/>
          <a:lstStyle/>
          <a:p>
            <a:pPr>
              <a:defRPr/>
            </a:pPr>
            <a:fld id="{7F2827C2-105D-4037-A3E8-55AC45B22225}" type="slidenum">
              <a:rPr lang="en-US"/>
              <a:pPr>
                <a:defRPr/>
              </a:pPr>
              <a:t>94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Works, Expressions, etc.</a:t>
            </a:r>
          </a:p>
        </p:txBody>
      </p:sp>
      <p:sp>
        <p:nvSpPr>
          <p:cNvPr id="11267" name="Rectangle 3"/>
          <p:cNvSpPr>
            <a:spLocks noGrp="1" noChangeArrowheads="1"/>
          </p:cNvSpPr>
          <p:nvPr>
            <p:ph idx="1"/>
          </p:nvPr>
        </p:nvSpPr>
        <p:spPr>
          <a:xfrm>
            <a:off x="1370013" y="1827213"/>
            <a:ext cx="7313612" cy="4268787"/>
          </a:xfrm>
        </p:spPr>
        <p:txBody>
          <a:bodyPr/>
          <a:lstStyle/>
          <a:p>
            <a:pPr eaLnBrk="1" hangingPunct="1"/>
            <a:r>
              <a:rPr lang="en-US" sz="2400" dirty="0" smtClean="0"/>
              <a:t>FRBR Group 1 entities, so use RDA Chapter 6 for Works and Expressions</a:t>
            </a:r>
            <a:br>
              <a:rPr lang="en-US" sz="2400" dirty="0" smtClean="0"/>
            </a:br>
            <a:endParaRPr lang="en-US" sz="2400" dirty="0" smtClean="0"/>
          </a:p>
          <a:p>
            <a:pPr eaLnBrk="1" hangingPunct="1"/>
            <a:r>
              <a:rPr lang="en-US" sz="2400" dirty="0" smtClean="0"/>
              <a:t>Record enough information, as allowed by the MARC 21 guidelines</a:t>
            </a:r>
            <a:br>
              <a:rPr lang="en-US" sz="2400" dirty="0" smtClean="0"/>
            </a:br>
            <a:endParaRPr lang="en-US" sz="2400" dirty="0" smtClean="0"/>
          </a:p>
          <a:p>
            <a:pPr eaLnBrk="1" hangingPunct="1"/>
            <a:r>
              <a:rPr lang="en-US" sz="2400" dirty="0" smtClean="0"/>
              <a:t>Do NOT recreate the bib record</a:t>
            </a:r>
            <a:br>
              <a:rPr lang="en-US" sz="2400" dirty="0" smtClean="0"/>
            </a:br>
            <a:endParaRPr lang="en-US" sz="2400" dirty="0" smtClean="0"/>
          </a:p>
          <a:p>
            <a:pPr eaLnBrk="1" hangingPunct="1"/>
            <a:r>
              <a:rPr lang="en-US" sz="2400" dirty="0" smtClean="0"/>
              <a:t>Forming the authorized access point for FRBR Works and Expressions is in RDA 6.27</a:t>
            </a:r>
          </a:p>
        </p:txBody>
      </p:sp>
      <p:sp>
        <p:nvSpPr>
          <p:cNvPr id="4" name="Rectangle 6"/>
          <p:cNvSpPr>
            <a:spLocks noGrp="1" noChangeArrowheads="1"/>
          </p:cNvSpPr>
          <p:nvPr>
            <p:ph type="sldNum" sz="quarter" idx="12"/>
          </p:nvPr>
        </p:nvSpPr>
        <p:spPr/>
        <p:txBody>
          <a:bodyPr/>
          <a:lstStyle/>
          <a:p>
            <a:pPr>
              <a:defRPr/>
            </a:pPr>
            <a:fld id="{C38BA2CD-5A7E-47F7-8B87-9EF6FB2DEECE}" type="slidenum">
              <a:rPr lang="en-US"/>
              <a:pPr>
                <a:defRPr/>
              </a:pPr>
              <a:t>95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RDA ≠AACR2</a:t>
            </a:r>
          </a:p>
        </p:txBody>
      </p:sp>
      <p:sp>
        <p:nvSpPr>
          <p:cNvPr id="12291" name="Rectangle 3"/>
          <p:cNvSpPr>
            <a:spLocks noGrp="1" noChangeArrowheads="1"/>
          </p:cNvSpPr>
          <p:nvPr>
            <p:ph idx="1"/>
          </p:nvPr>
        </p:nvSpPr>
        <p:spPr/>
        <p:txBody>
          <a:bodyPr/>
          <a:lstStyle/>
          <a:p>
            <a:pPr eaLnBrk="1" hangingPunct="1"/>
            <a:r>
              <a:rPr lang="en-US" sz="2400" dirty="0" smtClean="0"/>
              <a:t>While many of the actual rules will be the same, the underlying structure is different</a:t>
            </a:r>
            <a:br>
              <a:rPr lang="en-US" sz="2400" dirty="0" smtClean="0"/>
            </a:br>
            <a:endParaRPr lang="en-US" sz="2400" dirty="0" smtClean="0"/>
          </a:p>
          <a:p>
            <a:pPr eaLnBrk="1" hangingPunct="1"/>
            <a:r>
              <a:rPr lang="en-US" sz="2400" dirty="0" smtClean="0"/>
              <a:t>Don’t look for the descriptive cataloging vs. authority heading and cross-references division of AACR2 in RDA</a:t>
            </a:r>
          </a:p>
          <a:p>
            <a:pPr lvl="1" eaLnBrk="1" hangingPunct="1"/>
            <a:r>
              <a:rPr lang="en-US" sz="2400" dirty="0" smtClean="0"/>
              <a:t>All entities are equal</a:t>
            </a:r>
          </a:p>
        </p:txBody>
      </p:sp>
      <p:sp>
        <p:nvSpPr>
          <p:cNvPr id="4" name="Rectangle 6"/>
          <p:cNvSpPr>
            <a:spLocks noGrp="1" noChangeArrowheads="1"/>
          </p:cNvSpPr>
          <p:nvPr>
            <p:ph type="sldNum" sz="quarter" idx="12"/>
          </p:nvPr>
        </p:nvSpPr>
        <p:spPr/>
        <p:txBody>
          <a:bodyPr/>
          <a:lstStyle/>
          <a:p>
            <a:pPr>
              <a:defRPr/>
            </a:pPr>
            <a:fld id="{7E9C0F8D-329F-4780-9AD3-2F999CE2AD52}" type="slidenum">
              <a:rPr lang="en-US"/>
              <a:pPr>
                <a:defRPr/>
              </a:pPr>
              <a:t>96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762000" y="228600"/>
            <a:ext cx="8072438" cy="1444625"/>
          </a:xfrm>
          <a:solidFill>
            <a:schemeClr val="bg1"/>
          </a:solidFill>
        </p:spPr>
        <p:txBody>
          <a:bodyPr/>
          <a:lstStyle/>
          <a:p>
            <a:pPr algn="ctr"/>
            <a:r>
              <a:rPr lang="en-US" b="1" dirty="0" smtClean="0"/>
              <a:t>LC Training for RDA:</a:t>
            </a:r>
            <a:br>
              <a:rPr lang="en-US" b="1" dirty="0" smtClean="0"/>
            </a:br>
            <a:r>
              <a:rPr lang="en-US" b="1" dirty="0" smtClean="0"/>
              <a:t>Resource Description &amp; Access</a:t>
            </a:r>
          </a:p>
        </p:txBody>
      </p:sp>
      <p:sp>
        <p:nvSpPr>
          <p:cNvPr id="3075" name="Rectangle 3"/>
          <p:cNvSpPr>
            <a:spLocks noGrp="1" noChangeArrowheads="1"/>
          </p:cNvSpPr>
          <p:nvPr>
            <p:ph type="subTitle" idx="4294967295"/>
          </p:nvPr>
        </p:nvSpPr>
        <p:spPr>
          <a:xfrm>
            <a:off x="1295400" y="2743200"/>
            <a:ext cx="7086600" cy="1905000"/>
          </a:xfrm>
          <a:noFill/>
        </p:spPr>
        <p:txBody>
          <a:bodyPr/>
          <a:lstStyle/>
          <a:p>
            <a:pPr marL="0" indent="0" algn="ctr">
              <a:buFont typeface="Wingdings" pitchFamily="2" charset="2"/>
              <a:buNone/>
            </a:pPr>
            <a:r>
              <a:rPr lang="en-US" sz="3600" b="1" dirty="0" smtClean="0">
                <a:solidFill>
                  <a:schemeClr val="tx2"/>
                </a:solidFill>
              </a:rPr>
              <a:t>Part 5:  Identifying Persons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A7079C0F-E33E-4934-A2DA-E7B1BA475134}" type="slidenum">
              <a:rPr lang="en-US" smtClean="0"/>
              <a:pPr eaLnBrk="1" hangingPunct="1"/>
              <a:t>98</a:t>
            </a:fld>
            <a:endParaRPr lang="en-US" smtClean="0"/>
          </a:p>
        </p:txBody>
      </p:sp>
      <p:sp>
        <p:nvSpPr>
          <p:cNvPr id="4099" name="Rectangle 2"/>
          <p:cNvSpPr>
            <a:spLocks noGrp="1" noChangeArrowheads="1"/>
          </p:cNvSpPr>
          <p:nvPr>
            <p:ph type="title"/>
          </p:nvPr>
        </p:nvSpPr>
        <p:spPr/>
        <p:txBody>
          <a:bodyPr/>
          <a:lstStyle/>
          <a:p>
            <a:pPr eaLnBrk="1" hangingPunct="1"/>
            <a:r>
              <a:rPr lang="en-US" dirty="0" smtClean="0"/>
              <a:t>Vocabulary</a:t>
            </a:r>
          </a:p>
        </p:txBody>
      </p:sp>
      <p:sp>
        <p:nvSpPr>
          <p:cNvPr id="83971" name="Rectangle 3"/>
          <p:cNvSpPr>
            <a:spLocks noChangeArrowheads="1"/>
          </p:cNvSpPr>
          <p:nvPr/>
        </p:nvSpPr>
        <p:spPr bwMode="auto">
          <a:xfrm>
            <a:off x="838200" y="1905000"/>
            <a:ext cx="8305800" cy="4343400"/>
          </a:xfrm>
          <a:prstGeom prst="rect">
            <a:avLst/>
          </a:prstGeom>
          <a:noFill/>
          <a:ln w="9525">
            <a:noFill/>
            <a:miter lim="800000"/>
            <a:headEnd/>
            <a:tailEnd/>
          </a:ln>
          <a:effectLst/>
        </p:spPr>
        <p:txBody>
          <a:bodyPr/>
          <a:lstStyle/>
          <a:p>
            <a:pPr marL="342900" indent="-342900">
              <a:spcBef>
                <a:spcPct val="20000"/>
              </a:spcBef>
              <a:buClr>
                <a:schemeClr val="tx1"/>
              </a:buClr>
              <a:buSzPct val="70000"/>
              <a:buFont typeface="Wingdings" pitchFamily="2" charset="2"/>
              <a:buChar char="¡"/>
              <a:defRPr/>
            </a:pPr>
            <a:r>
              <a:rPr lang="en-US" sz="2400" dirty="0">
                <a:latin typeface="+mj-lt"/>
              </a:rPr>
              <a:t>Name:  Word, character, or group of words and/or characters by which a person is </a:t>
            </a:r>
            <a:r>
              <a:rPr lang="en-US" sz="2400" dirty="0" smtClean="0">
                <a:latin typeface="+mj-lt"/>
              </a:rPr>
              <a:t>known</a:t>
            </a:r>
            <a:br>
              <a:rPr lang="en-US" sz="2400" dirty="0" smtClean="0">
                <a:latin typeface="+mj-lt"/>
              </a:rPr>
            </a:br>
            <a:endParaRPr lang="en-US" sz="2400" dirty="0">
              <a:latin typeface="+mj-lt"/>
            </a:endParaRPr>
          </a:p>
          <a:p>
            <a:pPr marL="342900" indent="-342900">
              <a:spcBef>
                <a:spcPct val="20000"/>
              </a:spcBef>
              <a:buClr>
                <a:schemeClr val="tx1"/>
              </a:buClr>
              <a:buSzPct val="70000"/>
              <a:buFont typeface="Wingdings" pitchFamily="2" charset="2"/>
              <a:buChar char="¡"/>
              <a:defRPr/>
            </a:pPr>
            <a:r>
              <a:rPr lang="en-US" sz="2400" dirty="0">
                <a:latin typeface="+mj-lt"/>
              </a:rPr>
              <a:t>Preferred Name:  Form to be used when constructing the authorized access point in bibliographic records and 1XX field of name authority </a:t>
            </a:r>
            <a:r>
              <a:rPr lang="en-US" sz="2400" dirty="0" smtClean="0">
                <a:latin typeface="+mj-lt"/>
              </a:rPr>
              <a:t>records</a:t>
            </a:r>
            <a:br>
              <a:rPr lang="en-US" sz="2400" dirty="0" smtClean="0">
                <a:latin typeface="+mj-lt"/>
              </a:rPr>
            </a:br>
            <a:endParaRPr lang="en-US" sz="2400" dirty="0">
              <a:latin typeface="+mj-lt"/>
            </a:endParaRPr>
          </a:p>
          <a:p>
            <a:pPr marL="342900" indent="-342900">
              <a:spcBef>
                <a:spcPct val="20000"/>
              </a:spcBef>
              <a:buClr>
                <a:schemeClr val="tx1"/>
              </a:buClr>
              <a:buSzPct val="70000"/>
              <a:buFont typeface="Wingdings" pitchFamily="2" charset="2"/>
              <a:buChar char="¡"/>
              <a:defRPr/>
            </a:pPr>
            <a:r>
              <a:rPr lang="en-US" sz="2400" dirty="0">
                <a:latin typeface="+mj-lt"/>
              </a:rPr>
              <a:t>Variant Name:  Form used in variant access points (4XX fields in name authority records)</a:t>
            </a:r>
          </a:p>
          <a:p>
            <a:pPr marL="342900" indent="-342900">
              <a:spcBef>
                <a:spcPct val="20000"/>
              </a:spcBef>
              <a:buClr>
                <a:schemeClr val="tx1"/>
              </a:buClr>
              <a:buSzPct val="70000"/>
              <a:buFont typeface="Wingdings" pitchFamily="2" charset="2"/>
              <a:buChar char="¡"/>
              <a:defRPr/>
            </a:pPr>
            <a:endParaRPr lang="en-US" sz="2400" dirty="0"/>
          </a:p>
          <a:p>
            <a:pPr marL="742950" lvl="1" indent="-285750">
              <a:spcBef>
                <a:spcPct val="20000"/>
              </a:spcBef>
              <a:buClr>
                <a:schemeClr val="tx1"/>
              </a:buClr>
              <a:buSzPct val="70000"/>
              <a:buFont typeface="Wingdings" pitchFamily="2" charset="2"/>
              <a:buNone/>
              <a:defRPr/>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fld id="{F6C7DF6F-A572-4EC4-95F2-C45E6B7D9940}" type="slidenum">
              <a:rPr lang="en-US" smtClean="0"/>
              <a:pPr eaLnBrk="1" hangingPunct="1"/>
              <a:t>99</a:t>
            </a:fld>
            <a:endParaRPr lang="en-US" smtClean="0"/>
          </a:p>
        </p:txBody>
      </p:sp>
      <p:sp>
        <p:nvSpPr>
          <p:cNvPr id="5123" name="Rectangle 2"/>
          <p:cNvSpPr>
            <a:spLocks noGrp="1" noChangeArrowheads="1"/>
          </p:cNvSpPr>
          <p:nvPr>
            <p:ph type="title"/>
          </p:nvPr>
        </p:nvSpPr>
        <p:spPr/>
        <p:txBody>
          <a:bodyPr/>
          <a:lstStyle/>
          <a:p>
            <a:pPr eaLnBrk="1" hangingPunct="1"/>
            <a:r>
              <a:rPr lang="en-US" dirty="0" smtClean="0"/>
              <a:t>Vocabulary</a:t>
            </a:r>
          </a:p>
        </p:txBody>
      </p:sp>
      <p:sp>
        <p:nvSpPr>
          <p:cNvPr id="5124" name="Rectangle 3"/>
          <p:cNvSpPr>
            <a:spLocks noChangeArrowheads="1"/>
          </p:cNvSpPr>
          <p:nvPr/>
        </p:nvSpPr>
        <p:spPr bwMode="auto">
          <a:xfrm>
            <a:off x="838200" y="1828800"/>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buSzPct val="70000"/>
              <a:buFont typeface="Wingdings" pitchFamily="2" charset="2"/>
              <a:buChar char="¡"/>
            </a:pPr>
            <a:r>
              <a:rPr lang="en-US" sz="2400" dirty="0"/>
              <a:t>Access Point:  Name, term, code, etc., representing a specific </a:t>
            </a:r>
            <a:r>
              <a:rPr lang="en-US" sz="2400" dirty="0" smtClean="0"/>
              <a:t>person</a:t>
            </a:r>
            <a:br>
              <a:rPr lang="en-US" sz="2400" dirty="0" smtClean="0"/>
            </a:br>
            <a:endParaRPr lang="en-US" sz="2400" dirty="0"/>
          </a:p>
          <a:p>
            <a:pPr marL="342900" indent="-342900">
              <a:spcBef>
                <a:spcPct val="20000"/>
              </a:spcBef>
              <a:buClr>
                <a:schemeClr val="tx1"/>
              </a:buClr>
              <a:buSzPct val="70000"/>
              <a:buFont typeface="Wingdings" pitchFamily="2" charset="2"/>
              <a:buChar char="¡"/>
            </a:pPr>
            <a:r>
              <a:rPr lang="en-US" sz="2400" dirty="0"/>
              <a:t>Authorized Access Point:  Standardized access point representing an entity; uses the preferred name for the </a:t>
            </a:r>
            <a:r>
              <a:rPr lang="en-US" sz="2400" dirty="0" smtClean="0"/>
              <a:t>person</a:t>
            </a:r>
            <a:br>
              <a:rPr lang="en-US" sz="2400" dirty="0" smtClean="0"/>
            </a:br>
            <a:endParaRPr lang="en-US" sz="2400" dirty="0"/>
          </a:p>
          <a:p>
            <a:pPr marL="342900" indent="-342900">
              <a:spcBef>
                <a:spcPct val="20000"/>
              </a:spcBef>
              <a:buClr>
                <a:schemeClr val="tx1"/>
              </a:buClr>
              <a:buSzPct val="70000"/>
              <a:buFont typeface="Wingdings" pitchFamily="2" charset="2"/>
              <a:buChar char="¡"/>
            </a:pPr>
            <a:r>
              <a:rPr lang="en-US" sz="2400" dirty="0"/>
              <a:t>Variant Access Point:  Alternative to the authorized access point representing an entity; constructed using a variant name for that person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Eclips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TotalTime>
  <Words>5821</Words>
  <Application>Microsoft Office PowerPoint</Application>
  <PresentationFormat>On-screen Show (4:3)</PresentationFormat>
  <Paragraphs>1258</Paragraphs>
  <Slides>139</Slides>
  <Notes>107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139</vt:i4>
      </vt:variant>
    </vt:vector>
  </HeadingPairs>
  <TitlesOfParts>
    <vt:vector size="148" baseType="lpstr">
      <vt:lpstr>MS PGothic</vt:lpstr>
      <vt:lpstr>宋体</vt:lpstr>
      <vt:lpstr>Arial</vt:lpstr>
      <vt:lpstr>Calibri</vt:lpstr>
      <vt:lpstr>Courier New</vt:lpstr>
      <vt:lpstr>Times New Roman</vt:lpstr>
      <vt:lpstr>Verdana</vt:lpstr>
      <vt:lpstr>Wingdings</vt:lpstr>
      <vt:lpstr>Eclipse</vt:lpstr>
      <vt:lpstr>LC Training for RDA: Resource Description &amp; Access</vt:lpstr>
      <vt:lpstr>LC Training for RDA: Resource Description &amp; Access</vt:lpstr>
      <vt:lpstr>The Realities</vt:lpstr>
      <vt:lpstr>FRBR</vt:lpstr>
      <vt:lpstr>FRBR Group 1 Entities</vt:lpstr>
      <vt:lpstr>FRBR Group 2/FRAD</vt:lpstr>
      <vt:lpstr>FRAD</vt:lpstr>
      <vt:lpstr>FRBR → FRAD</vt:lpstr>
      <vt:lpstr>     FRAD : Group 2 Entities</vt:lpstr>
      <vt:lpstr>FRAD : Attributes</vt:lpstr>
      <vt:lpstr>FRAD : Attributes</vt:lpstr>
      <vt:lpstr>FRAD : Attributes</vt:lpstr>
      <vt:lpstr>FRAD : Entities</vt:lpstr>
      <vt:lpstr>FRBR/FRAD</vt:lpstr>
      <vt:lpstr>LC Training for RDA: Resource Description &amp;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LC Training for RDA: Resource Description &amp; Access</vt:lpstr>
      <vt:lpstr>RDA authority record in MARC</vt:lpstr>
      <vt:lpstr>Old fields still in use without change</vt:lpstr>
      <vt:lpstr>Old fields in use with minor changes</vt:lpstr>
      <vt:lpstr>What changes? 1XX, 4XX, 5XX</vt:lpstr>
      <vt:lpstr>What changes? 5XX</vt:lpstr>
      <vt:lpstr>What changes? 5XX</vt:lpstr>
      <vt:lpstr>What changes? 5XX</vt:lpstr>
      <vt:lpstr>What changes? 667</vt:lpstr>
      <vt:lpstr>What changes? 678</vt:lpstr>
      <vt:lpstr>What are the new fields? </vt:lpstr>
      <vt:lpstr>Fields related to Entity Attributes</vt:lpstr>
      <vt:lpstr>PowerPoint Presentation</vt:lpstr>
      <vt:lpstr>New field: 046: Special Coded Dates (R)</vt:lpstr>
      <vt:lpstr>New field: 046: Special Coded Dates (R)</vt:lpstr>
      <vt:lpstr>New field: 046: Special Coded Dates (R)</vt:lpstr>
      <vt:lpstr>New field: 370: Associated Place (R)</vt:lpstr>
      <vt:lpstr>New field: 370: Associated Place (R)</vt:lpstr>
      <vt:lpstr>New field: 370: Associated Place (R)</vt:lpstr>
      <vt:lpstr>New field: 370: Associated Place (R)</vt:lpstr>
      <vt:lpstr>New field: 371: Address (R)</vt:lpstr>
      <vt:lpstr>New field: 371: Address (R)</vt:lpstr>
      <vt:lpstr>New field: 373: Associated Group (R)</vt:lpstr>
      <vt:lpstr>New field: 373: Associated Group (R)</vt:lpstr>
      <vt:lpstr>New field: 377: Associated Language (R)</vt:lpstr>
      <vt:lpstr>New field: 377: Associated Language (R)</vt:lpstr>
      <vt:lpstr>PowerPoint Presentation</vt:lpstr>
      <vt:lpstr>New field: 372: Field of Activity (R)</vt:lpstr>
      <vt:lpstr>New field: 372: Field of Activity (R)</vt:lpstr>
      <vt:lpstr>New field: 374: Occupation (R)</vt:lpstr>
      <vt:lpstr>New field: 374: Occupation (R)</vt:lpstr>
      <vt:lpstr>New field: 375: Gender (R)</vt:lpstr>
      <vt:lpstr>New field: 375: Gender (R)</vt:lpstr>
      <vt:lpstr>New field: 375: Gender (R)</vt:lpstr>
      <vt:lpstr>New field: 378: Fuller Form of Personal Name (R)</vt:lpstr>
      <vt:lpstr>New field: 378: Fuller Form of Personal Name (R)</vt:lpstr>
      <vt:lpstr>PowerPoint Presentation</vt:lpstr>
      <vt:lpstr>New field: 368: Other Corporate Body Attributes (R)</vt:lpstr>
      <vt:lpstr>New field: 368: Other Corporate Body Attributes (R)</vt:lpstr>
      <vt:lpstr>New field: 376: Family Information (R)</vt:lpstr>
      <vt:lpstr>New field: 376: Family Information (R)</vt:lpstr>
      <vt:lpstr>PowerPoint Presentation</vt:lpstr>
      <vt:lpstr>New field: 336: Content Type (R)</vt:lpstr>
      <vt:lpstr>New field: 336: Content Type (R)</vt:lpstr>
      <vt:lpstr>New field: 336: Content Type (R)</vt:lpstr>
      <vt:lpstr>New field: 336: Content Type (R)</vt:lpstr>
      <vt:lpstr>New field: 380: Form of Work (R)</vt:lpstr>
      <vt:lpstr>New field: 380: Form of Work (R)</vt:lpstr>
      <vt:lpstr>New field: 380: Form of Work (R)</vt:lpstr>
      <vt:lpstr>New field: 381: Other Distinguishing Characteristic (R)</vt:lpstr>
      <vt:lpstr>New field: 381: Other Distinguishing Characteristic (R)</vt:lpstr>
      <vt:lpstr>PowerPoint Presentation</vt:lpstr>
      <vt:lpstr>New field: 382: Medium of Performance (R)</vt:lpstr>
      <vt:lpstr>New Field: 383: Numeric Designation of Music Work</vt:lpstr>
      <vt:lpstr>New field: 384: Key (R)</vt:lpstr>
      <vt:lpstr>New field: 384: Key (R)</vt:lpstr>
      <vt:lpstr>LC Training for RDA: Resource Description &amp; Access</vt:lpstr>
      <vt:lpstr>FRBR/FRAD → RDA organization</vt:lpstr>
      <vt:lpstr>FRBR/FRAD → RDA organization</vt:lpstr>
      <vt:lpstr>General Guidelines</vt:lpstr>
      <vt:lpstr>Personal Names</vt:lpstr>
      <vt:lpstr>Family Names</vt:lpstr>
      <vt:lpstr>Corporate Bodies</vt:lpstr>
      <vt:lpstr>Geographic Names</vt:lpstr>
      <vt:lpstr>Works, Expressions, etc.</vt:lpstr>
      <vt:lpstr>RDA ≠AACR2</vt:lpstr>
      <vt:lpstr>LC Training for RDA: Resource Description &amp; Access</vt:lpstr>
      <vt:lpstr>Vocabulary</vt:lpstr>
      <vt:lpstr>Vocabulary</vt:lpstr>
      <vt:lpstr>General Guidelines</vt:lpstr>
      <vt:lpstr>Scope of “Person”</vt:lpstr>
      <vt:lpstr>Real RDA Records for Persons</vt:lpstr>
      <vt:lpstr>Identifying Persons </vt:lpstr>
      <vt:lpstr>Identifying Persons </vt:lpstr>
      <vt:lpstr>Identifying Persons </vt:lpstr>
      <vt:lpstr>Identifying Persons </vt:lpstr>
      <vt:lpstr>Preferred Name (RDA 9.2.2)</vt:lpstr>
      <vt:lpstr>Preferred Name (RDA 9.2.2)</vt:lpstr>
      <vt:lpstr>Changes in Preferred Names</vt:lpstr>
      <vt:lpstr>Additions to the Preferred Name</vt:lpstr>
      <vt:lpstr>Date Associated with the Person  (RDA 9.3)</vt:lpstr>
      <vt:lpstr>Dates: What’s New and Different?</vt:lpstr>
      <vt:lpstr>Fuller Form of Name (RDA 9.5)</vt:lpstr>
      <vt:lpstr>Occupation (RDA 9.16) Field of Activity (RDA 9.15)</vt:lpstr>
      <vt:lpstr>Those New Fields in the MARC 21 Authority Format for Persons</vt:lpstr>
      <vt:lpstr>Those New Fields in the MARC 21 Authority Format for Persons</vt:lpstr>
      <vt:lpstr>Elements Not Eligible for Inclusion in Authorized Access Points</vt:lpstr>
      <vt:lpstr>Wrap-Up</vt:lpstr>
      <vt:lpstr>Wrap-Up</vt:lpstr>
      <vt:lpstr>More Information the New MARC 21 Authority Format Fields</vt:lpstr>
      <vt:lpstr>Constructing Authorized Access Points </vt:lpstr>
      <vt:lpstr>Authorized Access Points for Persons (RDA 9.19)</vt:lpstr>
      <vt:lpstr>Additions to the Preferred Name</vt:lpstr>
      <vt:lpstr>Additions to the Preferred Name</vt:lpstr>
      <vt:lpstr>Putting the Authorized Access Point into MARC 21  </vt:lpstr>
      <vt:lpstr>RDA or AACR2?</vt:lpstr>
      <vt:lpstr>Constructing Variant Access Points  </vt:lpstr>
      <vt:lpstr>Variant Access Points</vt:lpstr>
      <vt:lpstr>RDA and AACR2</vt:lpstr>
      <vt:lpstr>RDA and AACR2: Similarities</vt:lpstr>
      <vt:lpstr>RDA and AACR2: Similarities</vt:lpstr>
      <vt:lpstr>RDA and AACR2: Similarities</vt:lpstr>
      <vt:lpstr>RDA and AACR2: Differences</vt:lpstr>
      <vt:lpstr>RDA and AACR2: Differences</vt:lpstr>
      <vt:lpstr>RDA and AACR2: Differences</vt:lpstr>
      <vt:lpstr>Summary</vt:lpstr>
      <vt:lpstr>Acknowledgments</vt:lpstr>
      <vt:lpstr>Exercise 1</vt:lpstr>
      <vt:lpstr>Exercise 2</vt:lpstr>
    </vt:vector>
  </TitlesOfParts>
  <Company>Library of Congress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mpol</dc:creator>
  <cp:lastModifiedBy>Deng, Shi</cp:lastModifiedBy>
  <cp:revision>101</cp:revision>
  <dcterms:created xsi:type="dcterms:W3CDTF">2012-02-13T19:23:48Z</dcterms:created>
  <dcterms:modified xsi:type="dcterms:W3CDTF">2016-06-17T00:06:46Z</dcterms:modified>
</cp:coreProperties>
</file>