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D9B72-FE22-4F22-A3BE-0025526E3D23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C646-A474-4675-91B3-A1585D58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A50EACBC-2CA0-4849-BFE5-2210E64B8E9F}" type="slidenum">
              <a:rPr lang="en-US" b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29057" indent="-280406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21626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570276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18927" indent="-224325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24BADF51-60B4-4352-8907-E6B2D8CBF19C}" type="slidenum">
              <a:rPr lang="en-US" b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F593AF3-00DB-4D85-94C3-EC8FF687087A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437143D-D756-4E9D-B458-9F55D20F7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3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235F61-5107-4AB4-92CD-149302A870DC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22E4D0-F95D-449A-8BE0-F378ECC70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03AFAB-42AA-4440-9A87-2D45F25600F8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597A73-433F-4F80-9770-8479BDA12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1B7DFE4-7907-4E67-9327-5840090E6A82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529188-55AD-4F16-8C54-56E11A443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F595809-CF4A-4D63-A4AC-A3C822D6055F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DB7857-C829-45B4-AA84-F3B1896C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E64EFE-4437-4BCA-B2D0-04333A1E6F21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CA59B96-BEA1-4218-B5CF-F393A5EA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7B98001-5998-4ECD-881C-BB45EC3F0EBE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8C92794-51FB-4957-AA5F-F0670680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E2C22B2-47FA-4B27-9508-828367025281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B5A0643-7A74-424F-9DA0-1BBE98D9F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E3A984-B216-4472-90ED-82E27809DFF5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8C890BC-7F11-44EE-AEF2-55C1DE392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E04D080-3D15-4ADF-BB05-402EEA7B4C5C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BA81621-EF26-406C-84B6-6EA0FD66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660F3A-891B-44F6-9924-49B81200F65C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E4FD15-DDE2-4B5A-8F46-E9DDCBE72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A0766CE-BDB3-49A0-AFF4-5060170296C2}" type="datetimeFigureOut">
              <a:rPr lang="en-US"/>
              <a:pPr>
                <a:defRPr/>
              </a:pPr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9E8927A-F560-4D70-8C7D-013062C1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3276600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Book Antiqua" pitchFamily="18" charset="0"/>
              </a:rPr>
              <a:t>RDA Module </a:t>
            </a:r>
            <a:r>
              <a:rPr lang="en-US" sz="6600" smtClean="0">
                <a:solidFill>
                  <a:srgbClr val="C00000"/>
                </a:solidFill>
                <a:latin typeface="Book Antiqua" pitchFamily="18" charset="0"/>
              </a:rPr>
              <a:t>1 Manifestation and Item</a:t>
            </a:r>
            <a:br>
              <a:rPr lang="en-US" sz="660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en-US" sz="6600" smtClean="0">
                <a:solidFill>
                  <a:srgbClr val="C00000"/>
                </a:solidFill>
                <a:latin typeface="Book Antiqua" pitchFamily="18" charset="0"/>
              </a:rPr>
              <a:t>Transcription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Book Antiqua" pitchFamily="18" charset="0"/>
              </a:rPr>
              <a:t>Transcribe into MARC Fields According to RDA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4667" r="20039" b="3372"/>
          <a:stretch>
            <a:fillRect/>
          </a:stretch>
        </p:blipFill>
        <p:spPr bwMode="auto">
          <a:xfrm>
            <a:off x="4876800" y="533400"/>
            <a:ext cx="35052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7" name="Picture 5" descr="M:\RDA\Training examples\KIC Document 0001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r="14775"/>
          <a:stretch>
            <a:fillRect/>
          </a:stretch>
        </p:blipFill>
        <p:spPr bwMode="auto">
          <a:xfrm>
            <a:off x="950913" y="609600"/>
            <a:ext cx="33416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ok Antiqua" pitchFamily="18" charset="0"/>
              </a:rPr>
              <a:t>Transcription Answer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040 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2451_ Early Illustrated Book : </a:t>
            </a:r>
            <a:r>
              <a:rPr lang="en-US" dirty="0" err="1" smtClean="0"/>
              <a:t>ǂb</a:t>
            </a:r>
            <a:r>
              <a:rPr lang="en-US" dirty="0" smtClean="0"/>
              <a:t> A History of the Decoration and Illustration of Books in the 15</a:t>
            </a:r>
            <a:r>
              <a:rPr lang="en-US" baseline="30000" dirty="0" smtClean="0"/>
              <a:t>th</a:t>
            </a:r>
            <a:r>
              <a:rPr lang="en-US" dirty="0" smtClean="0"/>
              <a:t> and 16</a:t>
            </a:r>
            <a:r>
              <a:rPr lang="en-US" baseline="30000" dirty="0" smtClean="0"/>
              <a:t>th</a:t>
            </a:r>
            <a:r>
              <a:rPr lang="en-US" dirty="0" smtClean="0"/>
              <a:t> Centuries / </a:t>
            </a:r>
            <a:r>
              <a:rPr lang="en-US" dirty="0" err="1" smtClean="0"/>
              <a:t>ǂc</a:t>
            </a:r>
            <a:r>
              <a:rPr lang="en-US" dirty="0" smtClean="0"/>
              <a:t> By Alfred W. Pollard.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250    Second Edition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264_1 New York : </a:t>
            </a:r>
            <a:r>
              <a:rPr lang="en-US" dirty="0" err="1" smtClean="0"/>
              <a:t>ǂb</a:t>
            </a:r>
            <a:r>
              <a:rPr lang="en-US" dirty="0" smtClean="0"/>
              <a:t> Haskell House Publishers Ltd., c 1968.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490 0_ Books about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6202362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Transcribe into MARC Fields according to RDA</a:t>
            </a:r>
            <a:br>
              <a:rPr lang="en-US" smtClean="0">
                <a:latin typeface="Book Antiqua" pitchFamily="18" charset="0"/>
              </a:rPr>
            </a:br>
            <a:r>
              <a:rPr lang="en-US" sz="1600" smtClean="0">
                <a:latin typeface="Book Antiqua" pitchFamily="18" charset="0"/>
              </a:rPr>
              <a:t>Note: Special Collections catalogers, follow DCRM(B) rules for transcription</a:t>
            </a:r>
            <a:br>
              <a:rPr lang="en-US" sz="1600" smtClean="0">
                <a:latin typeface="Book Antiqua" pitchFamily="18" charset="0"/>
              </a:rPr>
            </a:br>
            <a:endParaRPr lang="en-US" sz="1600" smtClean="0">
              <a:latin typeface="Book Antiqua" pitchFamily="18" charset="0"/>
            </a:endParaRPr>
          </a:p>
        </p:txBody>
      </p:sp>
      <p:pic>
        <p:nvPicPr>
          <p:cNvPr id="16896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 t="1044" r="1694" b="278"/>
          <a:stretch>
            <a:fillRect/>
          </a:stretch>
        </p:blipFill>
        <p:spPr>
          <a:xfrm>
            <a:off x="3962400" y="0"/>
            <a:ext cx="4953000" cy="6745288"/>
          </a:xfrm>
        </p:spPr>
      </p:pic>
    </p:spTree>
    <p:extLst>
      <p:ext uri="{BB962C8B-B14F-4D97-AF65-F5344CB8AC3E}">
        <p14:creationId xmlns:p14="http://schemas.microsoft.com/office/powerpoint/2010/main" val="4547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Transcription Answer Sheet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040 	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245 1 4 The Great Wickedness And Mischievous Effects of 		     Slandering : </a:t>
            </a:r>
            <a:r>
              <a:rPr lang="en-US" dirty="0" err="1" smtClean="0"/>
              <a:t>ǂb</a:t>
            </a:r>
            <a:r>
              <a:rPr lang="en-US" dirty="0" smtClean="0"/>
              <a:t> Represented in a SERMON PREACHED at St.   	     GILES </a:t>
            </a:r>
            <a:r>
              <a:rPr lang="en-US" dirty="0" err="1" smtClean="0"/>
              <a:t>withouth</a:t>
            </a:r>
            <a:r>
              <a:rPr lang="en-US" dirty="0" smtClean="0"/>
              <a:t> </a:t>
            </a:r>
            <a:r>
              <a:rPr lang="en-US" dirty="0" err="1" smtClean="0"/>
              <a:t>Cripplegate</a:t>
            </a:r>
            <a:r>
              <a:rPr lang="en-US" dirty="0" smtClean="0"/>
              <a:t>, On Sunday Nov. 15, 1685 / </a:t>
            </a:r>
            <a:r>
              <a:rPr lang="en-US" dirty="0" err="1" smtClean="0"/>
              <a:t>ǂc</a:t>
            </a:r>
            <a:r>
              <a:rPr lang="en-US" dirty="0" smtClean="0"/>
              <a:t> 	     By EDWARD FOWLER, D.D. ; Together with a Preface and 	     Conclusion in his own VINDICATION.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040   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dcrmb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245 14 The great wickedness, and mischievous effects of slandering  	    : </a:t>
            </a:r>
            <a:r>
              <a:rPr lang="en-US" dirty="0" err="1" smtClean="0"/>
              <a:t>ǂb</a:t>
            </a:r>
            <a:r>
              <a:rPr lang="en-US" dirty="0" smtClean="0"/>
              <a:t> represented in a sermon preached at St. Giles without 	    </a:t>
            </a:r>
            <a:r>
              <a:rPr lang="en-US" dirty="0" err="1" smtClean="0"/>
              <a:t>Cripplegate</a:t>
            </a:r>
            <a:r>
              <a:rPr lang="en-US" dirty="0" smtClean="0"/>
              <a:t>, on Sunday Nov. 15, 1685 / </a:t>
            </a:r>
            <a:r>
              <a:rPr lang="en-US" dirty="0" err="1" smtClean="0"/>
              <a:t>ǂc</a:t>
            </a:r>
            <a:r>
              <a:rPr lang="en-US" dirty="0" smtClean="0"/>
              <a:t> by Edward Fowler, 	    D.D. ; together with a preface and conclusion in his own 	    vindication.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250 __ The second impression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264 _1 London : </a:t>
            </a:r>
            <a:r>
              <a:rPr lang="en-US" dirty="0" err="1" smtClean="0"/>
              <a:t>ǂb</a:t>
            </a:r>
            <a:r>
              <a:rPr lang="en-US" dirty="0" smtClean="0"/>
              <a:t> Printed for </a:t>
            </a:r>
            <a:r>
              <a:rPr lang="en-US" dirty="0" err="1" smtClean="0"/>
              <a:t>Brabazon</a:t>
            </a:r>
            <a:r>
              <a:rPr lang="en-US" dirty="0" smtClean="0"/>
              <a:t> Aylmer, at the Three   	    </a:t>
            </a:r>
            <a:r>
              <a:rPr lang="en-US" dirty="0" err="1" smtClean="0"/>
              <a:t>Pidgeons</a:t>
            </a:r>
            <a:r>
              <a:rPr lang="en-US" dirty="0" smtClean="0"/>
              <a:t> against the Royal-Exchange in Cornhill, </a:t>
            </a:r>
            <a:r>
              <a:rPr lang="en-US" dirty="0" err="1" smtClean="0"/>
              <a:t>ǂc</a:t>
            </a:r>
            <a:r>
              <a:rPr lang="en-US" dirty="0" smtClean="0"/>
              <a:t> 1685.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505200" cy="5943600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Transcribe into MARC Fields according to RDA</a:t>
            </a:r>
            <a:br>
              <a:rPr lang="en-US" smtClean="0">
                <a:latin typeface="Book Antiqua" pitchFamily="18" charset="0"/>
              </a:rPr>
            </a:br>
            <a:r>
              <a:rPr lang="en-US" sz="1600" smtClean="0">
                <a:latin typeface="Book Antiqua" pitchFamily="18" charset="0"/>
              </a:rPr>
              <a:t>Note: Special Collections catalogers, follow DCRM(B) rules for transcription</a:t>
            </a:r>
            <a:r>
              <a:rPr lang="en-US" smtClean="0">
                <a:latin typeface="Book Antiqua" pitchFamily="18" charset="0"/>
              </a:rPr>
              <a:t/>
            </a:r>
            <a:br>
              <a:rPr lang="en-US" smtClean="0">
                <a:latin typeface="Book Antiqua" pitchFamily="18" charset="0"/>
              </a:rPr>
            </a:br>
            <a:endParaRPr lang="en-US" smtClean="0">
              <a:latin typeface="Book Antiqua" pitchFamily="18" charset="0"/>
            </a:endParaRPr>
          </a:p>
        </p:txBody>
      </p:sp>
      <p:pic>
        <p:nvPicPr>
          <p:cNvPr id="171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339" r="1308" b="832"/>
          <a:stretch>
            <a:fillRect/>
          </a:stretch>
        </p:blipFill>
        <p:spPr>
          <a:xfrm>
            <a:off x="4191000" y="76200"/>
            <a:ext cx="4048125" cy="6627813"/>
          </a:xfrm>
        </p:spPr>
      </p:pic>
    </p:spTree>
    <p:extLst>
      <p:ext uri="{BB962C8B-B14F-4D97-AF65-F5344CB8AC3E}">
        <p14:creationId xmlns:p14="http://schemas.microsoft.com/office/powerpoint/2010/main" val="28160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Transcription Answer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040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245 10 Mr. Culpepper’s TREATISE OF Aurum </a:t>
            </a:r>
            <a:r>
              <a:rPr lang="en-US" dirty="0" err="1" smtClean="0"/>
              <a:t>Potabile</a:t>
            </a:r>
            <a:r>
              <a:rPr lang="en-US" dirty="0" smtClean="0"/>
              <a:t> : </a:t>
            </a:r>
            <a:r>
              <a:rPr lang="en-US" dirty="0" err="1" smtClean="0"/>
              <a:t>ǂb</a:t>
            </a:r>
            <a:r>
              <a:rPr lang="en-US" dirty="0" smtClean="0"/>
              <a:t> BEING A Description of the Three-fold WORD, Viz. Elementary,  	  Celestial, Intellectual : CONTAINING The Knowledge necessary to the Study OF </a:t>
            </a:r>
            <a:r>
              <a:rPr lang="en-US" dirty="0" err="1" smtClean="0"/>
              <a:t>Hermetick</a:t>
            </a:r>
            <a:r>
              <a:rPr lang="en-US" dirty="0" smtClean="0"/>
              <a:t> Philosophy / </a:t>
            </a:r>
            <a:r>
              <a:rPr lang="en-US" dirty="0" err="1" smtClean="0"/>
              <a:t>ǂc</a:t>
            </a:r>
            <a:r>
              <a:rPr lang="en-US" dirty="0" smtClean="0"/>
              <a:t> Faithfully written by him in his Life-time and since his Death, published by his Wife.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040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dcrmb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245 10 Mr. Culpepper’s treatise of aurum </a:t>
            </a:r>
            <a:r>
              <a:rPr lang="en-US" dirty="0" err="1" smtClean="0"/>
              <a:t>potabile</a:t>
            </a:r>
            <a:r>
              <a:rPr lang="en-US" dirty="0" smtClean="0"/>
              <a:t> : </a:t>
            </a:r>
            <a:r>
              <a:rPr lang="en-US" dirty="0" err="1" smtClean="0"/>
              <a:t>ǂb</a:t>
            </a:r>
            <a:r>
              <a:rPr lang="en-US" dirty="0" smtClean="0"/>
              <a:t> being a description of the three-fold world, viz. elementary, celestial, intellectual : containing the knowledge necessary to the study of </a:t>
            </a:r>
            <a:r>
              <a:rPr lang="en-US" dirty="0" err="1" smtClean="0"/>
              <a:t>hermetick</a:t>
            </a:r>
            <a:r>
              <a:rPr lang="en-US" dirty="0" smtClean="0"/>
              <a:t> philosophy / </a:t>
            </a:r>
            <a:r>
              <a:rPr lang="en-US" dirty="0" err="1" smtClean="0"/>
              <a:t>ǂc</a:t>
            </a:r>
            <a:r>
              <a:rPr lang="en-US" dirty="0" smtClean="0"/>
              <a:t> faithfully written by him in his life-time, and since his death, published by his wife.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246 30 Treatise of aurum </a:t>
            </a:r>
            <a:r>
              <a:rPr lang="en-US" dirty="0" err="1" smtClean="0"/>
              <a:t>potabile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264 _1 [England?] : </a:t>
            </a:r>
            <a:r>
              <a:rPr lang="en-US" dirty="0" err="1" smtClean="0"/>
              <a:t>ǂb</a:t>
            </a:r>
            <a:r>
              <a:rPr lang="en-US" dirty="0" smtClean="0"/>
              <a:t> His wife, </a:t>
            </a:r>
            <a:r>
              <a:rPr lang="en-US" dirty="0" err="1" smtClean="0"/>
              <a:t>ǂc</a:t>
            </a:r>
            <a:r>
              <a:rPr lang="en-US" dirty="0" smtClean="0"/>
              <a:t> [1657?]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264 _3 London : </a:t>
            </a:r>
            <a:r>
              <a:rPr lang="en-US" dirty="0" err="1" smtClean="0"/>
              <a:t>ǂb</a:t>
            </a:r>
            <a:r>
              <a:rPr lang="en-US" dirty="0" smtClean="0"/>
              <a:t> Printed for George </a:t>
            </a:r>
            <a:r>
              <a:rPr lang="en-US" dirty="0" err="1" smtClean="0"/>
              <a:t>Eversden</a:t>
            </a:r>
            <a:r>
              <a:rPr lang="en-US" dirty="0" smtClean="0"/>
              <a:t>, at the </a:t>
            </a:r>
            <a:r>
              <a:rPr lang="en-US" dirty="0" err="1" smtClean="0"/>
              <a:t>Mayden</a:t>
            </a:r>
            <a:r>
              <a:rPr lang="en-US" dirty="0" smtClean="0"/>
              <a:t>-head in St. Paul’s-Church yard, </a:t>
            </a:r>
            <a:r>
              <a:rPr lang="en-US" dirty="0" err="1" smtClean="0"/>
              <a:t>ǂc</a:t>
            </a:r>
            <a:r>
              <a:rPr lang="en-US" dirty="0" smtClean="0"/>
              <a:t> 1657.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2838" cy="11430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Transcribe into MARC Fields According to RDA</a:t>
            </a:r>
          </a:p>
        </p:txBody>
      </p:sp>
      <p:pic>
        <p:nvPicPr>
          <p:cNvPr id="158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>
            <a:fillRect/>
          </a:stretch>
        </p:blipFill>
        <p:spPr>
          <a:xfrm>
            <a:off x="381000" y="1600200"/>
            <a:ext cx="4581525" cy="4387850"/>
          </a:xfrm>
        </p:spPr>
      </p:pic>
      <p:pic>
        <p:nvPicPr>
          <p:cNvPr id="158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11609" r="31062" b="7193"/>
          <a:stretch>
            <a:fillRect/>
          </a:stretch>
        </p:blipFill>
        <p:spPr bwMode="auto">
          <a:xfrm>
            <a:off x="5334000" y="1163638"/>
            <a:ext cx="3627438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atin typeface="Book Antiqua" pitchFamily="18" charset="0"/>
              </a:rPr>
              <a:t>Transcription Answer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040 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245 14 THE STINKING ROSE RESTAURANT Cookbook / </a:t>
            </a:r>
            <a:r>
              <a:rPr lang="en-US" dirty="0" err="1" smtClean="0"/>
              <a:t>ǂc</a:t>
            </a:r>
            <a:r>
              <a:rPr lang="en-US" dirty="0" smtClean="0"/>
              <a:t> by Andrea </a:t>
            </a:r>
            <a:r>
              <a:rPr lang="en-US" dirty="0" err="1" smtClean="0"/>
              <a:t>Froncillo</a:t>
            </a:r>
            <a:r>
              <a:rPr lang="en-US" dirty="0" smtClean="0"/>
              <a:t> with Jennifer Jeffrey ; photography by </a:t>
            </a:r>
            <a:r>
              <a:rPr lang="en-US" dirty="0" err="1" smtClean="0"/>
              <a:t>Caren</a:t>
            </a:r>
            <a:r>
              <a:rPr lang="en-US" dirty="0" smtClean="0"/>
              <a:t> Alpert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245 14 The Stinking Rose Restaurant Cookbook / </a:t>
            </a:r>
            <a:r>
              <a:rPr lang="en-US" dirty="0" err="1" smtClean="0"/>
              <a:t>ǂc</a:t>
            </a:r>
            <a:r>
              <a:rPr lang="en-US" dirty="0" smtClean="0"/>
              <a:t> by Andrea </a:t>
            </a:r>
            <a:r>
              <a:rPr lang="en-US" dirty="0" err="1" smtClean="0"/>
              <a:t>Froncillo</a:t>
            </a:r>
            <a:r>
              <a:rPr lang="en-US" dirty="0" smtClean="0"/>
              <a:t> with Jennifer Jeffrey ; photography by </a:t>
            </a:r>
            <a:r>
              <a:rPr lang="en-US" dirty="0" err="1" smtClean="0"/>
              <a:t>Caren</a:t>
            </a:r>
            <a:r>
              <a:rPr lang="en-US" dirty="0" smtClean="0"/>
              <a:t> Alpert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Berkeley : </a:t>
            </a:r>
            <a:r>
              <a:rPr lang="en-US" dirty="0" err="1" smtClean="0"/>
              <a:t>ǂb</a:t>
            </a:r>
            <a:r>
              <a:rPr lang="en-US" dirty="0" smtClean="0"/>
              <a:t> Ten Speed Press, </a:t>
            </a:r>
            <a:r>
              <a:rPr lang="en-US" dirty="0" err="1" smtClean="0"/>
              <a:t>ǂc</a:t>
            </a:r>
            <a:r>
              <a:rPr lang="en-US" dirty="0" smtClean="0"/>
              <a:t> [2006]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Berkeley ; </a:t>
            </a:r>
            <a:r>
              <a:rPr lang="en-US" dirty="0" err="1" smtClean="0"/>
              <a:t>ǂa</a:t>
            </a:r>
            <a:r>
              <a:rPr lang="en-US" dirty="0" smtClean="0"/>
              <a:t> Toronto :</a:t>
            </a:r>
            <a:r>
              <a:rPr lang="en-US" dirty="0" err="1" smtClean="0"/>
              <a:t>ǂb</a:t>
            </a:r>
            <a:r>
              <a:rPr lang="en-US" dirty="0" smtClean="0"/>
              <a:t> Ten Speed Press, </a:t>
            </a:r>
            <a:r>
              <a:rPr lang="en-US" dirty="0" err="1" smtClean="0"/>
              <a:t>ǂc</a:t>
            </a:r>
            <a:r>
              <a:rPr lang="en-US" dirty="0" smtClean="0"/>
              <a:t> [2006]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_4 </a:t>
            </a:r>
            <a:r>
              <a:rPr lang="en-US" dirty="0" err="1" smtClean="0"/>
              <a:t>ǂc</a:t>
            </a:r>
            <a:r>
              <a:rPr lang="en-US" dirty="0" smtClean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4235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52400"/>
            <a:ext cx="8229600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Book Antiqua" pitchFamily="18" charset="0"/>
              </a:rPr>
              <a:t>Transcribe into MARC Fields According to RDA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468" r="9816" b="15434"/>
          <a:stretch>
            <a:fillRect/>
          </a:stretch>
        </p:blipFill>
        <p:spPr bwMode="auto">
          <a:xfrm>
            <a:off x="1447800" y="914400"/>
            <a:ext cx="7248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Transcription Answer Sheet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lain" startAt="40"/>
              <a:defRPr/>
            </a:pP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245 14 The books to come / </a:t>
            </a:r>
            <a:r>
              <a:rPr lang="en-US" dirty="0" err="1" smtClean="0"/>
              <a:t>ǂc</a:t>
            </a:r>
            <a:r>
              <a:rPr lang="en-US" dirty="0" smtClean="0"/>
              <a:t> Alan </a:t>
            </a:r>
            <a:r>
              <a:rPr lang="en-US" dirty="0" err="1" smtClean="0"/>
              <a:t>Loney</a:t>
            </a:r>
            <a:r>
              <a:rPr lang="en-US" dirty="0" smtClean="0"/>
              <a:t> ; 	         Foreword by </a:t>
            </a:r>
            <a:r>
              <a:rPr lang="en-US" dirty="0" err="1" smtClean="0"/>
              <a:t>Jenni</a:t>
            </a:r>
            <a:r>
              <a:rPr lang="en-US" dirty="0" smtClean="0"/>
              <a:t> Quilter.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[Place of publication not identified] : </a:t>
            </a:r>
            <a:r>
              <a:rPr lang="en-US" dirty="0" err="1" smtClean="0"/>
              <a:t>ǂb</a:t>
            </a:r>
            <a:r>
              <a:rPr lang="en-US" dirty="0" smtClean="0"/>
              <a:t> Cuneiform Press, </a:t>
            </a:r>
            <a:r>
              <a:rPr lang="en-US" dirty="0" err="1" smtClean="0"/>
              <a:t>ǂc</a:t>
            </a:r>
            <a:r>
              <a:rPr lang="en-US" dirty="0" smtClean="0"/>
              <a:t> 2010.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5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52400"/>
            <a:ext cx="8229600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Book Antiqua" pitchFamily="18" charset="0"/>
              </a:rPr>
              <a:t>Transcribe into MARC Fields According to RDA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2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468" r="9816" b="15434"/>
          <a:stretch>
            <a:fillRect/>
          </a:stretch>
        </p:blipFill>
        <p:spPr bwMode="auto">
          <a:xfrm>
            <a:off x="1447800" y="914400"/>
            <a:ext cx="7248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50146" r="6577" b="17157"/>
          <a:stretch>
            <a:fillRect/>
          </a:stretch>
        </p:blipFill>
        <p:spPr bwMode="auto">
          <a:xfrm>
            <a:off x="152400" y="1066800"/>
            <a:ext cx="51641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Transcription Answer Sheet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040  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245 14 The books to come / </a:t>
            </a:r>
            <a:r>
              <a:rPr lang="en-US" dirty="0" err="1" smtClean="0"/>
              <a:t>ǂc</a:t>
            </a:r>
            <a:r>
              <a:rPr lang="en-US" dirty="0" smtClean="0"/>
              <a:t> Alan </a:t>
            </a:r>
            <a:r>
              <a:rPr lang="en-US" dirty="0" err="1" smtClean="0"/>
              <a:t>Loney</a:t>
            </a:r>
            <a:r>
              <a:rPr lang="en-US" dirty="0" smtClean="0"/>
              <a:t> ; Foreword by </a:t>
            </a:r>
            <a:r>
              <a:rPr lang="en-US" dirty="0" err="1" smtClean="0"/>
              <a:t>Jenni</a:t>
            </a:r>
            <a:r>
              <a:rPr lang="en-US" dirty="0" smtClean="0"/>
              <a:t> Quilter.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lain" startAt="250"/>
              <a:defRPr/>
            </a:pPr>
            <a:r>
              <a:rPr lang="en-US" dirty="0" smtClean="0"/>
              <a:t>      First edition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Victoria, TX : </a:t>
            </a:r>
            <a:r>
              <a:rPr lang="en-US" dirty="0" err="1" smtClean="0"/>
              <a:t>ǂb</a:t>
            </a:r>
            <a:r>
              <a:rPr lang="en-US" dirty="0" smtClean="0"/>
              <a:t> Cuneiform Press, </a:t>
            </a:r>
            <a:r>
              <a:rPr lang="en-US" dirty="0" err="1" smtClean="0"/>
              <a:t>ǂc</a:t>
            </a:r>
            <a:r>
              <a:rPr lang="en-US" dirty="0" smtClean="0"/>
              <a:t>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52400"/>
            <a:ext cx="8229600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Book Antiqua" pitchFamily="18" charset="0"/>
              </a:rPr>
              <a:t>Transcribe into MARC Fields According to RDA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4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9468" r="9816" b="15434"/>
          <a:stretch>
            <a:fillRect/>
          </a:stretch>
        </p:blipFill>
        <p:spPr bwMode="auto">
          <a:xfrm>
            <a:off x="1447800" y="914400"/>
            <a:ext cx="7248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50146" r="6577" b="17157"/>
          <a:stretch>
            <a:fillRect/>
          </a:stretch>
        </p:blipFill>
        <p:spPr bwMode="auto">
          <a:xfrm>
            <a:off x="152400" y="1066800"/>
            <a:ext cx="51641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3675" y="1905000"/>
            <a:ext cx="2143125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447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 Antiqua" pitchFamily="18" charset="0"/>
              </a:rPr>
              <a:t>If place of publication not in source, but with distribution info.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040      </a:t>
            </a:r>
            <a:r>
              <a:rPr lang="en-US" dirty="0" err="1" smtClean="0"/>
              <a:t>ǂe</a:t>
            </a:r>
            <a:r>
              <a:rPr lang="en-US" dirty="0" smtClean="0"/>
              <a:t> </a:t>
            </a:r>
            <a:r>
              <a:rPr lang="en-US" dirty="0" err="1" smtClean="0"/>
              <a:t>rda</a:t>
            </a: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245 14 The books to come / </a:t>
            </a:r>
            <a:r>
              <a:rPr lang="en-US" dirty="0" err="1" smtClean="0"/>
              <a:t>ǂc</a:t>
            </a:r>
            <a:r>
              <a:rPr lang="en-US" dirty="0" smtClean="0"/>
              <a:t> Alan </a:t>
            </a:r>
            <a:r>
              <a:rPr lang="en-US" dirty="0" err="1" smtClean="0"/>
              <a:t>Loney</a:t>
            </a:r>
            <a:r>
              <a:rPr lang="en-US" dirty="0" smtClean="0"/>
              <a:t> ; Foreword  	  by </a:t>
            </a:r>
            <a:r>
              <a:rPr lang="en-US" dirty="0" err="1" smtClean="0"/>
              <a:t>Jenni</a:t>
            </a:r>
            <a:r>
              <a:rPr lang="en-US" dirty="0" smtClean="0"/>
              <a:t> Quilter.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250       First edition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[Place of publication not identified] : </a:t>
            </a:r>
            <a:r>
              <a:rPr lang="en-US" dirty="0" err="1" smtClean="0"/>
              <a:t>ǂb</a:t>
            </a:r>
            <a:r>
              <a:rPr lang="en-US" dirty="0" smtClean="0"/>
              <a:t> 	 	      Cuneiform Press, </a:t>
            </a:r>
            <a:r>
              <a:rPr lang="en-US" dirty="0" err="1" smtClean="0"/>
              <a:t>ǂc</a:t>
            </a:r>
            <a:r>
              <a:rPr lang="en-US" dirty="0" smtClean="0"/>
              <a:t> 2010.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_2 Berkeley, CA : </a:t>
            </a:r>
            <a:r>
              <a:rPr lang="en-US" dirty="0" err="1" smtClean="0"/>
              <a:t>ǂb</a:t>
            </a:r>
            <a:r>
              <a:rPr lang="en-US" dirty="0" smtClean="0"/>
              <a:t> Small Press Distribution.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LC’s recommendation: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264 _1 [Berkeley, CA]: </a:t>
            </a:r>
            <a:r>
              <a:rPr lang="en-US" dirty="0" err="1" smtClean="0"/>
              <a:t>ǂb</a:t>
            </a:r>
            <a:r>
              <a:rPr lang="en-US" dirty="0" smtClean="0"/>
              <a:t> Cuneiform Press, </a:t>
            </a:r>
            <a:r>
              <a:rPr lang="en-US" dirty="0" err="1" smtClean="0"/>
              <a:t>ǂc</a:t>
            </a:r>
            <a:r>
              <a:rPr lang="en-US" dirty="0" smtClean="0"/>
              <a:t> 2010.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But, </a:t>
            </a:r>
            <a:r>
              <a:rPr lang="en-US" dirty="0" smtClean="0">
                <a:solidFill>
                  <a:srgbClr val="C00000"/>
                </a:solidFill>
              </a:rPr>
              <a:t>BE CAREFUL!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313</Words>
  <Application>Microsoft Office PowerPoint</Application>
  <PresentationFormat>On-screen Show (4:3)</PresentationFormat>
  <Paragraphs>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Book Antiqua</vt:lpstr>
      <vt:lpstr>Calibri</vt:lpstr>
      <vt:lpstr>Verdana</vt:lpstr>
      <vt:lpstr>1_Office Theme</vt:lpstr>
      <vt:lpstr>RDA Module 1 Manifestation and Item Transcription Exercises</vt:lpstr>
      <vt:lpstr>Transcribe into MARC Fields According to RDA</vt:lpstr>
      <vt:lpstr>Transcription Answer Sheet</vt:lpstr>
      <vt:lpstr>Transcribe into MARC Fields According to RDA</vt:lpstr>
      <vt:lpstr>Transcription Answer Sheet</vt:lpstr>
      <vt:lpstr>Transcribe into MARC Fields According to RDA</vt:lpstr>
      <vt:lpstr>Transcription Answer Sheet</vt:lpstr>
      <vt:lpstr>Transcribe into MARC Fields According to RDA</vt:lpstr>
      <vt:lpstr>If place of publication not in source, but with distribution info.</vt:lpstr>
      <vt:lpstr>Transcribe into MARC Fields According to RDA</vt:lpstr>
      <vt:lpstr>Transcription Answer Sheet</vt:lpstr>
      <vt:lpstr>Transcribe into MARC Fields according to RDA Note: Special Collections catalogers, follow DCRM(B) rules for transcription </vt:lpstr>
      <vt:lpstr>Transcription Answer Sheet</vt:lpstr>
      <vt:lpstr>Transcribe into MARC Fields according to RDA Note: Special Collections catalogers, follow DCRM(B) rules for transcription </vt:lpstr>
      <vt:lpstr>Transcription Answer Sheet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Module 1 Manifestation and Item Transcription Exercises</dc:title>
  <dc:creator>Aislinn</dc:creator>
  <cp:lastModifiedBy>Murray, Kourtney</cp:lastModifiedBy>
  <cp:revision>1</cp:revision>
  <dcterms:created xsi:type="dcterms:W3CDTF">2013-02-05T17:21:55Z</dcterms:created>
  <dcterms:modified xsi:type="dcterms:W3CDTF">2016-10-03T17:14:07Z</dcterms:modified>
</cp:coreProperties>
</file>